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70"/>
  </p:notesMasterIdLst>
  <p:sldIdLst>
    <p:sldId id="264" r:id="rId2"/>
    <p:sldId id="266" r:id="rId3"/>
    <p:sldId id="265" r:id="rId4"/>
    <p:sldId id="258" r:id="rId5"/>
    <p:sldId id="262" r:id="rId6"/>
    <p:sldId id="263" r:id="rId7"/>
    <p:sldId id="259" r:id="rId8"/>
    <p:sldId id="267" r:id="rId9"/>
    <p:sldId id="268" r:id="rId10"/>
    <p:sldId id="269" r:id="rId11"/>
    <p:sldId id="270" r:id="rId12"/>
    <p:sldId id="271" r:id="rId13"/>
    <p:sldId id="272" r:id="rId14"/>
    <p:sldId id="273" r:id="rId15"/>
    <p:sldId id="274" r:id="rId16"/>
    <p:sldId id="332"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33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30" r:id="rId50"/>
    <p:sldId id="309" r:id="rId51"/>
    <p:sldId id="310" r:id="rId52"/>
    <p:sldId id="311" r:id="rId53"/>
    <p:sldId id="312" r:id="rId54"/>
    <p:sldId id="313" r:id="rId55"/>
    <p:sldId id="314" r:id="rId56"/>
    <p:sldId id="315" r:id="rId57"/>
    <p:sldId id="329" r:id="rId58"/>
    <p:sldId id="317" r:id="rId59"/>
    <p:sldId id="318" r:id="rId60"/>
    <p:sldId id="319" r:id="rId61"/>
    <p:sldId id="320" r:id="rId62"/>
    <p:sldId id="321" r:id="rId63"/>
    <p:sldId id="323" r:id="rId64"/>
    <p:sldId id="324" r:id="rId65"/>
    <p:sldId id="325" r:id="rId66"/>
    <p:sldId id="327" r:id="rId67"/>
    <p:sldId id="326" r:id="rId68"/>
    <p:sldId id="328" r:id="rId69"/>
  </p:sldIdLst>
  <p:sldSz cx="12192000" cy="6858000"/>
  <p:notesSz cx="6797675" cy="9872663"/>
  <p:defaultTex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idrich Raimund" initials="FR" lastIdx="4" clrIdx="0">
    <p:extLst>
      <p:ext uri="{19B8F6BF-5375-455C-9EA6-DF929625EA0E}">
        <p15:presenceInfo xmlns:p15="http://schemas.microsoft.com/office/powerpoint/2012/main" userId="S-1-5-21-2098511998-4182645198-3267245967-32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000"/>
    <a:srgbClr val="0740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p:cViewPr varScale="1">
        <p:scale>
          <a:sx n="88" d="100"/>
          <a:sy n="88" d="100"/>
        </p:scale>
        <p:origin x="600" y="8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CF3DF5-2854-4037-A8E5-97158A75BBAC}"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de-DE"/>
        </a:p>
      </dgm:t>
    </dgm:pt>
    <dgm:pt modelId="{810FD20B-9466-4415-8D5C-C674ECF77296}">
      <dgm:prSet phldrT="[Text]"/>
      <dgm:spPr/>
      <dgm:t>
        <a:bodyPr/>
        <a:lstStyle/>
        <a:p>
          <a:r>
            <a:rPr lang="de-DE" dirty="0" smtClean="0"/>
            <a:t>Military </a:t>
          </a:r>
          <a:r>
            <a:rPr lang="de-DE" dirty="0" err="1" smtClean="0"/>
            <a:t>Activities</a:t>
          </a:r>
          <a:endParaRPr lang="de-DE" dirty="0"/>
        </a:p>
      </dgm:t>
    </dgm:pt>
    <dgm:pt modelId="{2B4BD8D1-1C78-4D74-8307-59E124C2D40F}" type="parTrans" cxnId="{47951DA6-907C-40E3-815B-A3345CFB64D2}">
      <dgm:prSet/>
      <dgm:spPr/>
      <dgm:t>
        <a:bodyPr/>
        <a:lstStyle/>
        <a:p>
          <a:endParaRPr lang="de-DE"/>
        </a:p>
      </dgm:t>
    </dgm:pt>
    <dgm:pt modelId="{32958597-E67D-43AD-B2CB-F2E1D6330214}" type="sibTrans" cxnId="{47951DA6-907C-40E3-815B-A3345CFB64D2}">
      <dgm:prSet/>
      <dgm:spPr/>
      <dgm:t>
        <a:bodyPr/>
        <a:lstStyle/>
        <a:p>
          <a:r>
            <a:rPr lang="de-DE" dirty="0" err="1" smtClean="0"/>
            <a:t>Weather</a:t>
          </a:r>
          <a:endParaRPr lang="de-DE" dirty="0"/>
        </a:p>
      </dgm:t>
    </dgm:pt>
    <dgm:pt modelId="{0EF37277-2225-446B-8963-04B6D9B89373}">
      <dgm:prSet phldrT="[Text]"/>
      <dgm:spPr/>
      <dgm:t>
        <a:bodyPr/>
        <a:lstStyle/>
        <a:p>
          <a:r>
            <a:rPr lang="de-DE" dirty="0" smtClean="0"/>
            <a:t>Short-term </a:t>
          </a:r>
          <a:r>
            <a:rPr lang="de-DE" dirty="0" err="1" smtClean="0"/>
            <a:t>Capacity</a:t>
          </a:r>
          <a:r>
            <a:rPr lang="de-DE" dirty="0" smtClean="0"/>
            <a:t> </a:t>
          </a:r>
          <a:r>
            <a:rPr lang="de-DE" dirty="0" err="1" smtClean="0"/>
            <a:t>Issues</a:t>
          </a:r>
          <a:endParaRPr lang="de-DE" dirty="0"/>
        </a:p>
      </dgm:t>
    </dgm:pt>
    <dgm:pt modelId="{03E78DD1-B20A-493F-9C76-F26F0FF373AC}" type="parTrans" cxnId="{8BEAF044-E7DC-4765-89FF-637C8556EEBD}">
      <dgm:prSet/>
      <dgm:spPr/>
      <dgm:t>
        <a:bodyPr/>
        <a:lstStyle/>
        <a:p>
          <a:endParaRPr lang="de-DE"/>
        </a:p>
      </dgm:t>
    </dgm:pt>
    <dgm:pt modelId="{4DD633FA-954C-4EDD-AF2E-F5A566829B96}" type="sibTrans" cxnId="{8BEAF044-E7DC-4765-89FF-637C8556EEBD}">
      <dgm:prSet/>
      <dgm:spPr/>
      <dgm:t>
        <a:bodyPr/>
        <a:lstStyle/>
        <a:p>
          <a:r>
            <a:rPr lang="de-DE" dirty="0" smtClean="0"/>
            <a:t>Financial Flight Plan </a:t>
          </a:r>
          <a:r>
            <a:rPr lang="de-DE" dirty="0" err="1" smtClean="0"/>
            <a:t>optimisation</a:t>
          </a:r>
          <a:endParaRPr lang="de-DE" dirty="0"/>
        </a:p>
      </dgm:t>
    </dgm:pt>
    <dgm:pt modelId="{DBA2E418-5EB5-48F7-B9D8-7FBF6969CB3F}">
      <dgm:prSet phldrT="[Text]"/>
      <dgm:spPr/>
      <dgm:t>
        <a:bodyPr/>
        <a:lstStyle/>
        <a:p>
          <a:r>
            <a:rPr lang="de-DE" dirty="0" smtClean="0"/>
            <a:t>Corporate Actions</a:t>
          </a:r>
          <a:endParaRPr lang="de-DE" dirty="0"/>
        </a:p>
      </dgm:t>
    </dgm:pt>
    <dgm:pt modelId="{7861D88B-49BA-44BA-9894-B7C8E1D2A9F9}" type="sibTrans" cxnId="{467918F6-5902-426F-96B5-8E6A6B354CC5}">
      <dgm:prSet/>
      <dgm:spPr/>
      <dgm:t>
        <a:bodyPr/>
        <a:lstStyle/>
        <a:p>
          <a:r>
            <a:rPr lang="de-DE" dirty="0" err="1" smtClean="0"/>
            <a:t>eNM</a:t>
          </a:r>
          <a:r>
            <a:rPr lang="de-DE" dirty="0" smtClean="0"/>
            <a:t>/S19</a:t>
          </a:r>
          <a:endParaRPr lang="de-DE" dirty="0"/>
        </a:p>
      </dgm:t>
    </dgm:pt>
    <dgm:pt modelId="{22998ABD-5189-4FE4-A2A8-36547429D4BB}" type="parTrans" cxnId="{467918F6-5902-426F-96B5-8E6A6B354CC5}">
      <dgm:prSet/>
      <dgm:spPr/>
      <dgm:t>
        <a:bodyPr/>
        <a:lstStyle/>
        <a:p>
          <a:endParaRPr lang="de-DE"/>
        </a:p>
      </dgm:t>
    </dgm:pt>
    <dgm:pt modelId="{98B45F78-68FC-4943-9D8B-0216C14A1A6B}" type="pres">
      <dgm:prSet presAssocID="{D3CF3DF5-2854-4037-A8E5-97158A75BBAC}" presName="Name0" presStyleCnt="0">
        <dgm:presLayoutVars>
          <dgm:chMax/>
          <dgm:chPref/>
          <dgm:dir/>
          <dgm:animLvl val="lvl"/>
        </dgm:presLayoutVars>
      </dgm:prSet>
      <dgm:spPr/>
      <dgm:t>
        <a:bodyPr/>
        <a:lstStyle/>
        <a:p>
          <a:endParaRPr lang="de-DE"/>
        </a:p>
      </dgm:t>
    </dgm:pt>
    <dgm:pt modelId="{BB7DE253-5387-4DD1-81FD-A1215B65E5A5}" type="pres">
      <dgm:prSet presAssocID="{DBA2E418-5EB5-48F7-B9D8-7FBF6969CB3F}" presName="composite" presStyleCnt="0"/>
      <dgm:spPr/>
    </dgm:pt>
    <dgm:pt modelId="{3C74221F-3764-43AA-9639-42811CBA34F8}" type="pres">
      <dgm:prSet presAssocID="{DBA2E418-5EB5-48F7-B9D8-7FBF6969CB3F}" presName="Parent1" presStyleLbl="node1" presStyleIdx="0" presStyleCnt="6">
        <dgm:presLayoutVars>
          <dgm:chMax val="1"/>
          <dgm:chPref val="1"/>
          <dgm:bulletEnabled val="1"/>
        </dgm:presLayoutVars>
      </dgm:prSet>
      <dgm:spPr/>
      <dgm:t>
        <a:bodyPr/>
        <a:lstStyle/>
        <a:p>
          <a:endParaRPr lang="de-DE"/>
        </a:p>
      </dgm:t>
    </dgm:pt>
    <dgm:pt modelId="{A0BD169A-052B-459F-9B37-9751838D46F5}" type="pres">
      <dgm:prSet presAssocID="{DBA2E418-5EB5-48F7-B9D8-7FBF6969CB3F}" presName="Childtext1" presStyleLbl="revTx" presStyleIdx="0" presStyleCnt="3">
        <dgm:presLayoutVars>
          <dgm:chMax val="0"/>
          <dgm:chPref val="0"/>
          <dgm:bulletEnabled val="1"/>
        </dgm:presLayoutVars>
      </dgm:prSet>
      <dgm:spPr/>
      <dgm:t>
        <a:bodyPr/>
        <a:lstStyle/>
        <a:p>
          <a:endParaRPr lang="de-DE"/>
        </a:p>
      </dgm:t>
    </dgm:pt>
    <dgm:pt modelId="{E002FB6A-17C9-4A37-AD4F-1AC2E844A31B}" type="pres">
      <dgm:prSet presAssocID="{DBA2E418-5EB5-48F7-B9D8-7FBF6969CB3F}" presName="BalanceSpacing" presStyleCnt="0"/>
      <dgm:spPr/>
    </dgm:pt>
    <dgm:pt modelId="{9D22CF52-DFD4-4ECA-962D-847C47D84086}" type="pres">
      <dgm:prSet presAssocID="{DBA2E418-5EB5-48F7-B9D8-7FBF6969CB3F}" presName="BalanceSpacing1" presStyleCnt="0"/>
      <dgm:spPr/>
    </dgm:pt>
    <dgm:pt modelId="{AF25310A-B2D2-4D5A-A6E5-3980BE00DA17}" type="pres">
      <dgm:prSet presAssocID="{7861D88B-49BA-44BA-9894-B7C8E1D2A9F9}" presName="Accent1Text" presStyleLbl="node1" presStyleIdx="1" presStyleCnt="6"/>
      <dgm:spPr/>
      <dgm:t>
        <a:bodyPr/>
        <a:lstStyle/>
        <a:p>
          <a:endParaRPr lang="de-DE"/>
        </a:p>
      </dgm:t>
    </dgm:pt>
    <dgm:pt modelId="{252ABA55-70C3-42F5-876F-03ED167F5541}" type="pres">
      <dgm:prSet presAssocID="{7861D88B-49BA-44BA-9894-B7C8E1D2A9F9}" presName="spaceBetweenRectangles" presStyleCnt="0"/>
      <dgm:spPr/>
    </dgm:pt>
    <dgm:pt modelId="{4A88F76F-68B1-4F71-A628-F05973283D6D}" type="pres">
      <dgm:prSet presAssocID="{810FD20B-9466-4415-8D5C-C674ECF77296}" presName="composite" presStyleCnt="0"/>
      <dgm:spPr/>
    </dgm:pt>
    <dgm:pt modelId="{20770E63-EFA3-4D52-8DF6-3D0CB6285F85}" type="pres">
      <dgm:prSet presAssocID="{810FD20B-9466-4415-8D5C-C674ECF77296}" presName="Parent1" presStyleLbl="node1" presStyleIdx="2" presStyleCnt="6">
        <dgm:presLayoutVars>
          <dgm:chMax val="1"/>
          <dgm:chPref val="1"/>
          <dgm:bulletEnabled val="1"/>
        </dgm:presLayoutVars>
      </dgm:prSet>
      <dgm:spPr/>
      <dgm:t>
        <a:bodyPr/>
        <a:lstStyle/>
        <a:p>
          <a:endParaRPr lang="de-DE"/>
        </a:p>
      </dgm:t>
    </dgm:pt>
    <dgm:pt modelId="{8EC4B938-4055-490C-9305-48E10C6CA9A4}" type="pres">
      <dgm:prSet presAssocID="{810FD20B-9466-4415-8D5C-C674ECF77296}" presName="Childtext1" presStyleLbl="revTx" presStyleIdx="1" presStyleCnt="3">
        <dgm:presLayoutVars>
          <dgm:chMax val="0"/>
          <dgm:chPref val="0"/>
          <dgm:bulletEnabled val="1"/>
        </dgm:presLayoutVars>
      </dgm:prSet>
      <dgm:spPr/>
      <dgm:t>
        <a:bodyPr/>
        <a:lstStyle/>
        <a:p>
          <a:endParaRPr lang="de-DE"/>
        </a:p>
      </dgm:t>
    </dgm:pt>
    <dgm:pt modelId="{BEFD989A-581A-48D0-9E3D-6B5C499D8C9E}" type="pres">
      <dgm:prSet presAssocID="{810FD20B-9466-4415-8D5C-C674ECF77296}" presName="BalanceSpacing" presStyleCnt="0"/>
      <dgm:spPr/>
    </dgm:pt>
    <dgm:pt modelId="{1F1F1D98-B0EB-4B60-A1D8-DD824A7DF29A}" type="pres">
      <dgm:prSet presAssocID="{810FD20B-9466-4415-8D5C-C674ECF77296}" presName="BalanceSpacing1" presStyleCnt="0"/>
      <dgm:spPr/>
    </dgm:pt>
    <dgm:pt modelId="{EDC6A254-D6D6-4457-ABF6-DC1B2C5BE755}" type="pres">
      <dgm:prSet presAssocID="{32958597-E67D-43AD-B2CB-F2E1D6330214}" presName="Accent1Text" presStyleLbl="node1" presStyleIdx="3" presStyleCnt="6"/>
      <dgm:spPr/>
      <dgm:t>
        <a:bodyPr/>
        <a:lstStyle/>
        <a:p>
          <a:endParaRPr lang="de-DE"/>
        </a:p>
      </dgm:t>
    </dgm:pt>
    <dgm:pt modelId="{5C61933E-4695-41DF-A7F5-5108F1441FC6}" type="pres">
      <dgm:prSet presAssocID="{32958597-E67D-43AD-B2CB-F2E1D6330214}" presName="spaceBetweenRectangles" presStyleCnt="0"/>
      <dgm:spPr/>
    </dgm:pt>
    <dgm:pt modelId="{84F2BF70-A67A-420C-9580-C981D0694CD7}" type="pres">
      <dgm:prSet presAssocID="{0EF37277-2225-446B-8963-04B6D9B89373}" presName="composite" presStyleCnt="0"/>
      <dgm:spPr/>
    </dgm:pt>
    <dgm:pt modelId="{08C52F48-5931-4D99-9572-2941D932FE24}" type="pres">
      <dgm:prSet presAssocID="{0EF37277-2225-446B-8963-04B6D9B89373}" presName="Parent1" presStyleLbl="node1" presStyleIdx="4" presStyleCnt="6">
        <dgm:presLayoutVars>
          <dgm:chMax val="1"/>
          <dgm:chPref val="1"/>
          <dgm:bulletEnabled val="1"/>
        </dgm:presLayoutVars>
      </dgm:prSet>
      <dgm:spPr/>
      <dgm:t>
        <a:bodyPr/>
        <a:lstStyle/>
        <a:p>
          <a:endParaRPr lang="de-DE"/>
        </a:p>
      </dgm:t>
    </dgm:pt>
    <dgm:pt modelId="{E79DB2FB-B5AE-4C0C-BEAC-90C8BCAA32BE}" type="pres">
      <dgm:prSet presAssocID="{0EF37277-2225-446B-8963-04B6D9B89373}" presName="Childtext1" presStyleLbl="revTx" presStyleIdx="2" presStyleCnt="3">
        <dgm:presLayoutVars>
          <dgm:chMax val="0"/>
          <dgm:chPref val="0"/>
          <dgm:bulletEnabled val="1"/>
        </dgm:presLayoutVars>
      </dgm:prSet>
      <dgm:spPr/>
      <dgm:t>
        <a:bodyPr/>
        <a:lstStyle/>
        <a:p>
          <a:endParaRPr lang="de-DE"/>
        </a:p>
      </dgm:t>
    </dgm:pt>
    <dgm:pt modelId="{B8535D5B-48F7-4F41-A813-E691FCA6592B}" type="pres">
      <dgm:prSet presAssocID="{0EF37277-2225-446B-8963-04B6D9B89373}" presName="BalanceSpacing" presStyleCnt="0"/>
      <dgm:spPr/>
    </dgm:pt>
    <dgm:pt modelId="{7F13B167-B30F-49B9-BED0-92CF2E8150F4}" type="pres">
      <dgm:prSet presAssocID="{0EF37277-2225-446B-8963-04B6D9B89373}" presName="BalanceSpacing1" presStyleCnt="0"/>
      <dgm:spPr/>
    </dgm:pt>
    <dgm:pt modelId="{916B0522-1E39-44D2-924B-3B687A130BE8}" type="pres">
      <dgm:prSet presAssocID="{4DD633FA-954C-4EDD-AF2E-F5A566829B96}" presName="Accent1Text" presStyleLbl="node1" presStyleIdx="5" presStyleCnt="6"/>
      <dgm:spPr/>
      <dgm:t>
        <a:bodyPr/>
        <a:lstStyle/>
        <a:p>
          <a:endParaRPr lang="de-DE"/>
        </a:p>
      </dgm:t>
    </dgm:pt>
  </dgm:ptLst>
  <dgm:cxnLst>
    <dgm:cxn modelId="{2EB93115-3DB0-495E-A34A-5F752428BA5F}" type="presOf" srcId="{0EF37277-2225-446B-8963-04B6D9B89373}" destId="{08C52F48-5931-4D99-9572-2941D932FE24}" srcOrd="0" destOrd="0" presId="urn:microsoft.com/office/officeart/2008/layout/AlternatingHexagons"/>
    <dgm:cxn modelId="{8971B6FA-152D-4F37-A4C9-2D16006401D2}" type="presOf" srcId="{32958597-E67D-43AD-B2CB-F2E1D6330214}" destId="{EDC6A254-D6D6-4457-ABF6-DC1B2C5BE755}" srcOrd="0" destOrd="0" presId="urn:microsoft.com/office/officeart/2008/layout/AlternatingHexagons"/>
    <dgm:cxn modelId="{8BEAF044-E7DC-4765-89FF-637C8556EEBD}" srcId="{D3CF3DF5-2854-4037-A8E5-97158A75BBAC}" destId="{0EF37277-2225-446B-8963-04B6D9B89373}" srcOrd="2" destOrd="0" parTransId="{03E78DD1-B20A-493F-9C76-F26F0FF373AC}" sibTransId="{4DD633FA-954C-4EDD-AF2E-F5A566829B96}"/>
    <dgm:cxn modelId="{47951DA6-907C-40E3-815B-A3345CFB64D2}" srcId="{D3CF3DF5-2854-4037-A8E5-97158A75BBAC}" destId="{810FD20B-9466-4415-8D5C-C674ECF77296}" srcOrd="1" destOrd="0" parTransId="{2B4BD8D1-1C78-4D74-8307-59E124C2D40F}" sibTransId="{32958597-E67D-43AD-B2CB-F2E1D6330214}"/>
    <dgm:cxn modelId="{7085595E-51F3-4B68-9CA1-047FE0C80FE5}" type="presOf" srcId="{DBA2E418-5EB5-48F7-B9D8-7FBF6969CB3F}" destId="{3C74221F-3764-43AA-9639-42811CBA34F8}" srcOrd="0" destOrd="0" presId="urn:microsoft.com/office/officeart/2008/layout/AlternatingHexagons"/>
    <dgm:cxn modelId="{3150431B-DD25-456B-BF6A-26B41F692AB8}" type="presOf" srcId="{4DD633FA-954C-4EDD-AF2E-F5A566829B96}" destId="{916B0522-1E39-44D2-924B-3B687A130BE8}" srcOrd="0" destOrd="0" presId="urn:microsoft.com/office/officeart/2008/layout/AlternatingHexagons"/>
    <dgm:cxn modelId="{467918F6-5902-426F-96B5-8E6A6B354CC5}" srcId="{D3CF3DF5-2854-4037-A8E5-97158A75BBAC}" destId="{DBA2E418-5EB5-48F7-B9D8-7FBF6969CB3F}" srcOrd="0" destOrd="0" parTransId="{22998ABD-5189-4FE4-A2A8-36547429D4BB}" sibTransId="{7861D88B-49BA-44BA-9894-B7C8E1D2A9F9}"/>
    <dgm:cxn modelId="{2C7CE869-A568-4648-B105-ADA4F6FB515D}" type="presOf" srcId="{7861D88B-49BA-44BA-9894-B7C8E1D2A9F9}" destId="{AF25310A-B2D2-4D5A-A6E5-3980BE00DA17}" srcOrd="0" destOrd="0" presId="urn:microsoft.com/office/officeart/2008/layout/AlternatingHexagons"/>
    <dgm:cxn modelId="{E4053297-3E26-473A-A480-415DBCC36E3E}" type="presOf" srcId="{D3CF3DF5-2854-4037-A8E5-97158A75BBAC}" destId="{98B45F78-68FC-4943-9D8B-0216C14A1A6B}" srcOrd="0" destOrd="0" presId="urn:microsoft.com/office/officeart/2008/layout/AlternatingHexagons"/>
    <dgm:cxn modelId="{34A1869A-4860-4781-ACD9-3FEDAE74A650}" type="presOf" srcId="{810FD20B-9466-4415-8D5C-C674ECF77296}" destId="{20770E63-EFA3-4D52-8DF6-3D0CB6285F85}" srcOrd="0" destOrd="0" presId="urn:microsoft.com/office/officeart/2008/layout/AlternatingHexagons"/>
    <dgm:cxn modelId="{0498504F-BCC0-40FE-958A-FB214FA8E175}" type="presParOf" srcId="{98B45F78-68FC-4943-9D8B-0216C14A1A6B}" destId="{BB7DE253-5387-4DD1-81FD-A1215B65E5A5}" srcOrd="0" destOrd="0" presId="urn:microsoft.com/office/officeart/2008/layout/AlternatingHexagons"/>
    <dgm:cxn modelId="{6026058C-DE6E-48A5-ADEA-9FB30A18D609}" type="presParOf" srcId="{BB7DE253-5387-4DD1-81FD-A1215B65E5A5}" destId="{3C74221F-3764-43AA-9639-42811CBA34F8}" srcOrd="0" destOrd="0" presId="urn:microsoft.com/office/officeart/2008/layout/AlternatingHexagons"/>
    <dgm:cxn modelId="{E16E3CCA-2598-44DC-BD02-1CEBD8824FEB}" type="presParOf" srcId="{BB7DE253-5387-4DD1-81FD-A1215B65E5A5}" destId="{A0BD169A-052B-459F-9B37-9751838D46F5}" srcOrd="1" destOrd="0" presId="urn:microsoft.com/office/officeart/2008/layout/AlternatingHexagons"/>
    <dgm:cxn modelId="{6C604351-83FC-41FE-AD67-0866349F5871}" type="presParOf" srcId="{BB7DE253-5387-4DD1-81FD-A1215B65E5A5}" destId="{E002FB6A-17C9-4A37-AD4F-1AC2E844A31B}" srcOrd="2" destOrd="0" presId="urn:microsoft.com/office/officeart/2008/layout/AlternatingHexagons"/>
    <dgm:cxn modelId="{BD945026-3097-4663-A856-858AD9EBE1E2}" type="presParOf" srcId="{BB7DE253-5387-4DD1-81FD-A1215B65E5A5}" destId="{9D22CF52-DFD4-4ECA-962D-847C47D84086}" srcOrd="3" destOrd="0" presId="urn:microsoft.com/office/officeart/2008/layout/AlternatingHexagons"/>
    <dgm:cxn modelId="{D4A838A2-8947-4E55-B0CE-1A0FB19D3073}" type="presParOf" srcId="{BB7DE253-5387-4DD1-81FD-A1215B65E5A5}" destId="{AF25310A-B2D2-4D5A-A6E5-3980BE00DA17}" srcOrd="4" destOrd="0" presId="urn:microsoft.com/office/officeart/2008/layout/AlternatingHexagons"/>
    <dgm:cxn modelId="{5BF59A50-844E-4BDD-886C-302ECF9D4696}" type="presParOf" srcId="{98B45F78-68FC-4943-9D8B-0216C14A1A6B}" destId="{252ABA55-70C3-42F5-876F-03ED167F5541}" srcOrd="1" destOrd="0" presId="urn:microsoft.com/office/officeart/2008/layout/AlternatingHexagons"/>
    <dgm:cxn modelId="{5912A4C6-C405-46BB-8A26-091CC4F1C964}" type="presParOf" srcId="{98B45F78-68FC-4943-9D8B-0216C14A1A6B}" destId="{4A88F76F-68B1-4F71-A628-F05973283D6D}" srcOrd="2" destOrd="0" presId="urn:microsoft.com/office/officeart/2008/layout/AlternatingHexagons"/>
    <dgm:cxn modelId="{7832E485-30E3-460D-B477-3C16EA31F77F}" type="presParOf" srcId="{4A88F76F-68B1-4F71-A628-F05973283D6D}" destId="{20770E63-EFA3-4D52-8DF6-3D0CB6285F85}" srcOrd="0" destOrd="0" presId="urn:microsoft.com/office/officeart/2008/layout/AlternatingHexagons"/>
    <dgm:cxn modelId="{576F0C71-BA64-4292-9368-638BA75B4511}" type="presParOf" srcId="{4A88F76F-68B1-4F71-A628-F05973283D6D}" destId="{8EC4B938-4055-490C-9305-48E10C6CA9A4}" srcOrd="1" destOrd="0" presId="urn:microsoft.com/office/officeart/2008/layout/AlternatingHexagons"/>
    <dgm:cxn modelId="{53A7B1B8-5E61-4162-A72F-3FC698A3384E}" type="presParOf" srcId="{4A88F76F-68B1-4F71-A628-F05973283D6D}" destId="{BEFD989A-581A-48D0-9E3D-6B5C499D8C9E}" srcOrd="2" destOrd="0" presId="urn:microsoft.com/office/officeart/2008/layout/AlternatingHexagons"/>
    <dgm:cxn modelId="{E574984F-A6BF-482E-AA8D-896C8EB72E97}" type="presParOf" srcId="{4A88F76F-68B1-4F71-A628-F05973283D6D}" destId="{1F1F1D98-B0EB-4B60-A1D8-DD824A7DF29A}" srcOrd="3" destOrd="0" presId="urn:microsoft.com/office/officeart/2008/layout/AlternatingHexagons"/>
    <dgm:cxn modelId="{1857BA0C-6571-4920-99C1-6D01F41B0C61}" type="presParOf" srcId="{4A88F76F-68B1-4F71-A628-F05973283D6D}" destId="{EDC6A254-D6D6-4457-ABF6-DC1B2C5BE755}" srcOrd="4" destOrd="0" presId="urn:microsoft.com/office/officeart/2008/layout/AlternatingHexagons"/>
    <dgm:cxn modelId="{20944F31-6193-4B04-8F57-076E9D020F15}" type="presParOf" srcId="{98B45F78-68FC-4943-9D8B-0216C14A1A6B}" destId="{5C61933E-4695-41DF-A7F5-5108F1441FC6}" srcOrd="3" destOrd="0" presId="urn:microsoft.com/office/officeart/2008/layout/AlternatingHexagons"/>
    <dgm:cxn modelId="{0D06A770-2467-4622-8CB6-AE75551A5F05}" type="presParOf" srcId="{98B45F78-68FC-4943-9D8B-0216C14A1A6B}" destId="{84F2BF70-A67A-420C-9580-C981D0694CD7}" srcOrd="4" destOrd="0" presId="urn:microsoft.com/office/officeart/2008/layout/AlternatingHexagons"/>
    <dgm:cxn modelId="{69774245-6926-4D5B-B9C9-22045D5AA0A8}" type="presParOf" srcId="{84F2BF70-A67A-420C-9580-C981D0694CD7}" destId="{08C52F48-5931-4D99-9572-2941D932FE24}" srcOrd="0" destOrd="0" presId="urn:microsoft.com/office/officeart/2008/layout/AlternatingHexagons"/>
    <dgm:cxn modelId="{887A0DDC-1E77-48F7-AF1F-CE83B881077C}" type="presParOf" srcId="{84F2BF70-A67A-420C-9580-C981D0694CD7}" destId="{E79DB2FB-B5AE-4C0C-BEAC-90C8BCAA32BE}" srcOrd="1" destOrd="0" presId="urn:microsoft.com/office/officeart/2008/layout/AlternatingHexagons"/>
    <dgm:cxn modelId="{0C0E09F0-75FA-4471-B76B-C6613DCDE2A4}" type="presParOf" srcId="{84F2BF70-A67A-420C-9580-C981D0694CD7}" destId="{B8535D5B-48F7-4F41-A813-E691FCA6592B}" srcOrd="2" destOrd="0" presId="urn:microsoft.com/office/officeart/2008/layout/AlternatingHexagons"/>
    <dgm:cxn modelId="{6E292D45-7323-4A1B-B7CC-DDA4D94B4388}" type="presParOf" srcId="{84F2BF70-A67A-420C-9580-C981D0694CD7}" destId="{7F13B167-B30F-49B9-BED0-92CF2E8150F4}" srcOrd="3" destOrd="0" presId="urn:microsoft.com/office/officeart/2008/layout/AlternatingHexagons"/>
    <dgm:cxn modelId="{1B747A65-0FAC-4A4E-9390-2290C10D7DE7}" type="presParOf" srcId="{84F2BF70-A67A-420C-9580-C981D0694CD7}" destId="{916B0522-1E39-44D2-924B-3B687A130BE8}"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5B05B5-AA41-4726-ABF1-3A246FEABB68}" type="doc">
      <dgm:prSet loTypeId="urn:microsoft.com/office/officeart/2005/8/layout/hProcess3" loCatId="process" qsTypeId="urn:microsoft.com/office/officeart/2005/8/quickstyle/simple1" qsCatId="simple" csTypeId="urn:microsoft.com/office/officeart/2005/8/colors/accent1_2" csCatId="accent1" phldr="1"/>
      <dgm:spPr/>
      <dgm:t>
        <a:bodyPr/>
        <a:lstStyle/>
        <a:p>
          <a:endParaRPr lang="de-DE"/>
        </a:p>
      </dgm:t>
    </dgm:pt>
    <dgm:pt modelId="{DA36B876-747E-416F-881E-541539103258}">
      <dgm:prSet phldrT="[Text]" custT="1"/>
      <dgm:spPr/>
      <dgm:t>
        <a:bodyPr/>
        <a:lstStyle/>
        <a:p>
          <a:r>
            <a:rPr lang="de-DE" sz="2400" b="1" dirty="0" smtClean="0">
              <a:latin typeface="Arial" panose="020B0604020202020204" pitchFamily="34" charset="0"/>
              <a:cs typeface="Arial" panose="020B0604020202020204" pitchFamily="34" charset="0"/>
            </a:rPr>
            <a:t>2020</a:t>
          </a:r>
          <a:endParaRPr lang="de-DE" sz="2400" b="1" dirty="0">
            <a:latin typeface="Arial" panose="020B0604020202020204" pitchFamily="34" charset="0"/>
            <a:cs typeface="Arial" panose="020B0604020202020204" pitchFamily="34" charset="0"/>
          </a:endParaRPr>
        </a:p>
      </dgm:t>
    </dgm:pt>
    <dgm:pt modelId="{B5D130EE-B08E-421E-8E50-473814019C6D}" type="parTrans" cxnId="{E84EEA4B-9E15-4864-A2DA-A26B4835D49C}">
      <dgm:prSet/>
      <dgm:spPr/>
      <dgm:t>
        <a:bodyPr/>
        <a:lstStyle/>
        <a:p>
          <a:endParaRPr lang="de-DE" sz="2800"/>
        </a:p>
      </dgm:t>
    </dgm:pt>
    <dgm:pt modelId="{D5074123-406B-4420-ABF5-4350CEF7A008}" type="sibTrans" cxnId="{E84EEA4B-9E15-4864-A2DA-A26B4835D49C}">
      <dgm:prSet/>
      <dgm:spPr/>
      <dgm:t>
        <a:bodyPr/>
        <a:lstStyle/>
        <a:p>
          <a:endParaRPr lang="de-DE" sz="2800"/>
        </a:p>
      </dgm:t>
    </dgm:pt>
    <dgm:pt modelId="{0152EBB0-9627-4117-96D5-D23D1591DEDD}">
      <dgm:prSet phldrT="[Text]" custT="1"/>
      <dgm:spPr/>
      <dgm:t>
        <a:bodyPr/>
        <a:lstStyle/>
        <a:p>
          <a:r>
            <a:rPr lang="de-DE" sz="2000" dirty="0" smtClean="0">
              <a:solidFill>
                <a:schemeClr val="accent1">
                  <a:lumMod val="75000"/>
                </a:schemeClr>
              </a:solidFill>
              <a:latin typeface="Arial" panose="020B0604020202020204" pitchFamily="34" charset="0"/>
              <a:cs typeface="Arial" panose="020B0604020202020204" pitchFamily="34" charset="0"/>
            </a:rPr>
            <a:t>Germany </a:t>
          </a:r>
          <a:r>
            <a:rPr lang="de-DE" sz="2000" dirty="0" err="1" smtClean="0">
              <a:solidFill>
                <a:schemeClr val="accent1">
                  <a:lumMod val="75000"/>
                </a:schemeClr>
              </a:solidFill>
              <a:latin typeface="Arial" panose="020B0604020202020204" pitchFamily="34" charset="0"/>
              <a:cs typeface="Arial" panose="020B0604020202020204" pitchFamily="34" charset="0"/>
            </a:rPr>
            <a:t>Step</a:t>
          </a:r>
          <a:r>
            <a:rPr lang="de-DE" sz="2000" dirty="0" smtClean="0">
              <a:solidFill>
                <a:schemeClr val="accent1">
                  <a:lumMod val="75000"/>
                </a:schemeClr>
              </a:solidFill>
              <a:latin typeface="Arial" panose="020B0604020202020204" pitchFamily="34" charset="0"/>
              <a:cs typeface="Arial" panose="020B0604020202020204" pitchFamily="34" charset="0"/>
            </a:rPr>
            <a:t> 2b </a:t>
          </a:r>
          <a:endParaRPr lang="de-DE" sz="2000" dirty="0">
            <a:solidFill>
              <a:schemeClr val="accent1">
                <a:lumMod val="75000"/>
              </a:schemeClr>
            </a:solidFill>
            <a:latin typeface="Arial" panose="020B0604020202020204" pitchFamily="34" charset="0"/>
            <a:cs typeface="Arial" panose="020B0604020202020204" pitchFamily="34" charset="0"/>
          </a:endParaRPr>
        </a:p>
      </dgm:t>
    </dgm:pt>
    <dgm:pt modelId="{541B9EDB-F43A-41B8-9C7E-CFC2206AA997}" type="parTrans" cxnId="{65063D2F-CA14-4A94-A6F9-89D8530AF6DE}">
      <dgm:prSet/>
      <dgm:spPr/>
      <dgm:t>
        <a:bodyPr/>
        <a:lstStyle/>
        <a:p>
          <a:endParaRPr lang="de-DE" sz="2800"/>
        </a:p>
      </dgm:t>
    </dgm:pt>
    <dgm:pt modelId="{EA5A1598-D5EF-4243-8032-D9F1927E90D7}" type="sibTrans" cxnId="{65063D2F-CA14-4A94-A6F9-89D8530AF6DE}">
      <dgm:prSet/>
      <dgm:spPr/>
      <dgm:t>
        <a:bodyPr/>
        <a:lstStyle/>
        <a:p>
          <a:endParaRPr lang="de-DE" sz="2800"/>
        </a:p>
      </dgm:t>
    </dgm:pt>
    <dgm:pt modelId="{597EB56F-DA4C-4929-B297-2C337DD97C5C}">
      <dgm:prSet phldrT="[Text]" custT="1"/>
      <dgm:spPr/>
      <dgm:t>
        <a:bodyPr/>
        <a:lstStyle/>
        <a:p>
          <a:r>
            <a:rPr lang="de-DE" sz="2400" b="1" dirty="0" smtClean="0">
              <a:latin typeface="Arial" panose="020B0604020202020204" pitchFamily="34" charset="0"/>
              <a:cs typeface="Arial" panose="020B0604020202020204" pitchFamily="34" charset="0"/>
            </a:rPr>
            <a:t>2021</a:t>
          </a:r>
          <a:endParaRPr lang="de-DE" sz="2400" b="1" dirty="0">
            <a:latin typeface="Arial" panose="020B0604020202020204" pitchFamily="34" charset="0"/>
            <a:cs typeface="Arial" panose="020B0604020202020204" pitchFamily="34" charset="0"/>
          </a:endParaRPr>
        </a:p>
      </dgm:t>
    </dgm:pt>
    <dgm:pt modelId="{68AA2EEA-D8B9-43DC-8BC9-33774FFF41D7}" type="parTrans" cxnId="{55324DD8-8C10-4A5B-B909-F9052C1FB366}">
      <dgm:prSet/>
      <dgm:spPr/>
      <dgm:t>
        <a:bodyPr/>
        <a:lstStyle/>
        <a:p>
          <a:endParaRPr lang="de-DE" sz="2800"/>
        </a:p>
      </dgm:t>
    </dgm:pt>
    <dgm:pt modelId="{B1320508-19D8-466A-96AA-87F868AC3BC3}" type="sibTrans" cxnId="{55324DD8-8C10-4A5B-B909-F9052C1FB366}">
      <dgm:prSet/>
      <dgm:spPr/>
      <dgm:t>
        <a:bodyPr/>
        <a:lstStyle/>
        <a:p>
          <a:endParaRPr lang="de-DE" sz="2800"/>
        </a:p>
      </dgm:t>
    </dgm:pt>
    <dgm:pt modelId="{6D43AD96-2104-484D-9B1A-531A99C70D91}">
      <dgm:prSet phldrT="[Text]" custT="1"/>
      <dgm:spPr/>
      <dgm:t>
        <a:bodyPr/>
        <a:lstStyle/>
        <a:p>
          <a:r>
            <a:rPr lang="de-DE" sz="2000" dirty="0" smtClean="0">
              <a:solidFill>
                <a:schemeClr val="accent1">
                  <a:lumMod val="75000"/>
                </a:schemeClr>
              </a:solidFill>
              <a:latin typeface="Arial" panose="020B0604020202020204" pitchFamily="34" charset="0"/>
              <a:cs typeface="Arial" panose="020B0604020202020204" pitchFamily="34" charset="0"/>
            </a:rPr>
            <a:t>Brest ACC</a:t>
          </a:r>
          <a:endParaRPr lang="de-DE" sz="2000" dirty="0">
            <a:solidFill>
              <a:schemeClr val="accent1">
                <a:lumMod val="75000"/>
              </a:schemeClr>
            </a:solidFill>
            <a:latin typeface="Arial" panose="020B0604020202020204" pitchFamily="34" charset="0"/>
            <a:cs typeface="Arial" panose="020B0604020202020204" pitchFamily="34" charset="0"/>
          </a:endParaRPr>
        </a:p>
      </dgm:t>
    </dgm:pt>
    <dgm:pt modelId="{FF6E9043-CAD7-4434-85AF-6CAF45C2E9E9}" type="parTrans" cxnId="{157EFEA0-E249-41D6-82EF-538E53268454}">
      <dgm:prSet/>
      <dgm:spPr/>
      <dgm:t>
        <a:bodyPr/>
        <a:lstStyle/>
        <a:p>
          <a:endParaRPr lang="de-DE" sz="2800"/>
        </a:p>
      </dgm:t>
    </dgm:pt>
    <dgm:pt modelId="{CB71D073-8D62-4F8F-B09F-354E8AEC3AC2}" type="sibTrans" cxnId="{157EFEA0-E249-41D6-82EF-538E53268454}">
      <dgm:prSet/>
      <dgm:spPr/>
      <dgm:t>
        <a:bodyPr/>
        <a:lstStyle/>
        <a:p>
          <a:endParaRPr lang="de-DE" sz="2800"/>
        </a:p>
      </dgm:t>
    </dgm:pt>
    <dgm:pt modelId="{CB620577-5F45-4F05-9C5A-F5F1F329A555}">
      <dgm:prSet phldrT="[Text]" custT="1"/>
      <dgm:spPr/>
      <dgm:t>
        <a:bodyPr/>
        <a:lstStyle/>
        <a:p>
          <a:r>
            <a:rPr lang="de-DE" sz="2400" b="1" dirty="0" smtClean="0">
              <a:latin typeface="Arial" panose="020B0604020202020204" pitchFamily="34" charset="0"/>
              <a:cs typeface="Arial" panose="020B0604020202020204" pitchFamily="34" charset="0"/>
            </a:rPr>
            <a:t>2022</a:t>
          </a:r>
          <a:endParaRPr lang="de-DE" sz="2400" b="1" dirty="0">
            <a:latin typeface="Arial" panose="020B0604020202020204" pitchFamily="34" charset="0"/>
            <a:cs typeface="Arial" panose="020B0604020202020204" pitchFamily="34" charset="0"/>
          </a:endParaRPr>
        </a:p>
      </dgm:t>
    </dgm:pt>
    <dgm:pt modelId="{C49709F7-0655-4DAE-8CF8-AE8331505A59}" type="parTrans" cxnId="{CF872FD9-585D-4EC8-A88D-388DEB91DECD}">
      <dgm:prSet/>
      <dgm:spPr/>
      <dgm:t>
        <a:bodyPr/>
        <a:lstStyle/>
        <a:p>
          <a:endParaRPr lang="de-DE" sz="2800"/>
        </a:p>
      </dgm:t>
    </dgm:pt>
    <dgm:pt modelId="{F398C269-32A6-4364-B38C-DBD9D43F2E17}" type="sibTrans" cxnId="{CF872FD9-585D-4EC8-A88D-388DEB91DECD}">
      <dgm:prSet/>
      <dgm:spPr/>
      <dgm:t>
        <a:bodyPr/>
        <a:lstStyle/>
        <a:p>
          <a:endParaRPr lang="de-DE" sz="2800"/>
        </a:p>
      </dgm:t>
    </dgm:pt>
    <dgm:pt modelId="{25BC9848-EF18-41C7-97B0-568A31679B2A}">
      <dgm:prSet phldrT="[Text]" custT="1"/>
      <dgm:spPr/>
      <dgm:t>
        <a:bodyPr/>
        <a:lstStyle/>
        <a:p>
          <a:r>
            <a:rPr lang="de-DE" sz="2000" dirty="0" smtClean="0">
              <a:solidFill>
                <a:schemeClr val="accent1">
                  <a:lumMod val="75000"/>
                </a:schemeClr>
              </a:solidFill>
              <a:latin typeface="Arial" panose="020B0604020202020204" pitchFamily="34" charset="0"/>
              <a:cs typeface="Arial" panose="020B0604020202020204" pitchFamily="34" charset="0"/>
            </a:rPr>
            <a:t>Bordeaux ACC</a:t>
          </a:r>
          <a:endParaRPr lang="de-DE" sz="2000" dirty="0">
            <a:solidFill>
              <a:schemeClr val="accent1">
                <a:lumMod val="75000"/>
              </a:schemeClr>
            </a:solidFill>
            <a:latin typeface="Arial" panose="020B0604020202020204" pitchFamily="34" charset="0"/>
            <a:cs typeface="Arial" panose="020B0604020202020204" pitchFamily="34" charset="0"/>
          </a:endParaRPr>
        </a:p>
      </dgm:t>
    </dgm:pt>
    <dgm:pt modelId="{1C1A2A33-66E7-4662-BFDA-AB9BC7BD5E57}" type="parTrans" cxnId="{CB2CBA2E-934E-414B-A42C-4E1EE9B79B65}">
      <dgm:prSet/>
      <dgm:spPr/>
      <dgm:t>
        <a:bodyPr/>
        <a:lstStyle/>
        <a:p>
          <a:endParaRPr lang="de-DE" sz="2800"/>
        </a:p>
      </dgm:t>
    </dgm:pt>
    <dgm:pt modelId="{1413D4CF-6B3A-42B1-894E-AD7654B10965}" type="sibTrans" cxnId="{CB2CBA2E-934E-414B-A42C-4E1EE9B79B65}">
      <dgm:prSet/>
      <dgm:spPr/>
      <dgm:t>
        <a:bodyPr/>
        <a:lstStyle/>
        <a:p>
          <a:endParaRPr lang="de-DE" sz="2800"/>
        </a:p>
      </dgm:t>
    </dgm:pt>
    <dgm:pt modelId="{BCAEBF8B-009E-4FB7-8C99-42FC37C7B30C}">
      <dgm:prSet phldrT="[Text]" custT="1"/>
      <dgm:spPr/>
      <dgm:t>
        <a:bodyPr/>
        <a:lstStyle/>
        <a:p>
          <a:r>
            <a:rPr lang="de-DE" sz="2000" dirty="0" smtClean="0">
              <a:solidFill>
                <a:schemeClr val="accent1">
                  <a:lumMod val="75000"/>
                </a:schemeClr>
              </a:solidFill>
              <a:latin typeface="Arial" panose="020B0604020202020204" pitchFamily="34" charset="0"/>
              <a:cs typeface="Arial" panose="020B0604020202020204" pitchFamily="34" charset="0"/>
            </a:rPr>
            <a:t>Marseille ACC</a:t>
          </a:r>
          <a:endParaRPr lang="de-DE" sz="2000" dirty="0">
            <a:solidFill>
              <a:schemeClr val="accent1">
                <a:lumMod val="75000"/>
              </a:schemeClr>
            </a:solidFill>
            <a:latin typeface="Arial" panose="020B0604020202020204" pitchFamily="34" charset="0"/>
            <a:cs typeface="Arial" panose="020B0604020202020204" pitchFamily="34" charset="0"/>
          </a:endParaRPr>
        </a:p>
      </dgm:t>
    </dgm:pt>
    <dgm:pt modelId="{A432D2A0-2108-49DD-8827-36DC31C1C623}" type="parTrans" cxnId="{DCCB0EC4-3556-4501-81FF-76629514F894}">
      <dgm:prSet/>
      <dgm:spPr/>
      <dgm:t>
        <a:bodyPr/>
        <a:lstStyle/>
        <a:p>
          <a:endParaRPr lang="de-DE" sz="2800"/>
        </a:p>
      </dgm:t>
    </dgm:pt>
    <dgm:pt modelId="{EE87C062-621A-4D0D-853C-C917F8F8A6D2}" type="sibTrans" cxnId="{DCCB0EC4-3556-4501-81FF-76629514F894}">
      <dgm:prSet/>
      <dgm:spPr/>
      <dgm:t>
        <a:bodyPr/>
        <a:lstStyle/>
        <a:p>
          <a:endParaRPr lang="de-DE" sz="2800"/>
        </a:p>
      </dgm:t>
    </dgm:pt>
    <dgm:pt modelId="{B42E9561-83F7-44C0-B4EF-4162B4CC3026}">
      <dgm:prSet phldrT="[Text]" custT="1"/>
      <dgm:spPr/>
      <dgm:t>
        <a:bodyPr/>
        <a:lstStyle/>
        <a:p>
          <a:r>
            <a:rPr lang="de-DE" sz="2000" dirty="0" smtClean="0">
              <a:solidFill>
                <a:schemeClr val="accent1">
                  <a:lumMod val="75000"/>
                </a:schemeClr>
              </a:solidFill>
              <a:latin typeface="Arial" panose="020B0604020202020204" pitchFamily="34" charset="0"/>
              <a:cs typeface="Arial" panose="020B0604020202020204" pitchFamily="34" charset="0"/>
            </a:rPr>
            <a:t>Germany </a:t>
          </a:r>
          <a:r>
            <a:rPr lang="de-DE" sz="2000" dirty="0" err="1" smtClean="0">
              <a:solidFill>
                <a:schemeClr val="accent1">
                  <a:lumMod val="75000"/>
                </a:schemeClr>
              </a:solidFill>
              <a:latin typeface="Arial" panose="020B0604020202020204" pitchFamily="34" charset="0"/>
              <a:cs typeface="Arial" panose="020B0604020202020204" pitchFamily="34" charset="0"/>
            </a:rPr>
            <a:t>Step</a:t>
          </a:r>
          <a:r>
            <a:rPr lang="de-DE" sz="2000" dirty="0" smtClean="0">
              <a:solidFill>
                <a:schemeClr val="accent1">
                  <a:lumMod val="75000"/>
                </a:schemeClr>
              </a:solidFill>
              <a:latin typeface="Arial" panose="020B0604020202020204" pitchFamily="34" charset="0"/>
              <a:cs typeface="Arial" panose="020B0604020202020204" pitchFamily="34" charset="0"/>
            </a:rPr>
            <a:t> 2c</a:t>
          </a:r>
          <a:endParaRPr lang="de-DE" sz="2000" dirty="0">
            <a:solidFill>
              <a:schemeClr val="accent1">
                <a:lumMod val="75000"/>
              </a:schemeClr>
            </a:solidFill>
            <a:latin typeface="Arial" panose="020B0604020202020204" pitchFamily="34" charset="0"/>
            <a:cs typeface="Arial" panose="020B0604020202020204" pitchFamily="34" charset="0"/>
          </a:endParaRPr>
        </a:p>
      </dgm:t>
    </dgm:pt>
    <dgm:pt modelId="{C92B8F16-B70B-4607-B039-DD270F556B68}" type="parTrans" cxnId="{057379DD-EDA4-480F-AFBE-1E53CCA32791}">
      <dgm:prSet/>
      <dgm:spPr/>
      <dgm:t>
        <a:bodyPr/>
        <a:lstStyle/>
        <a:p>
          <a:endParaRPr lang="de-DE" sz="2800"/>
        </a:p>
      </dgm:t>
    </dgm:pt>
    <dgm:pt modelId="{F624F011-13C3-4060-ABE6-3B7A6635B783}" type="sibTrans" cxnId="{057379DD-EDA4-480F-AFBE-1E53CCA32791}">
      <dgm:prSet/>
      <dgm:spPr/>
      <dgm:t>
        <a:bodyPr/>
        <a:lstStyle/>
        <a:p>
          <a:endParaRPr lang="de-DE" sz="2800"/>
        </a:p>
      </dgm:t>
    </dgm:pt>
    <dgm:pt modelId="{21C6473D-739A-4C55-90F8-87AFF7F5EB2C}">
      <dgm:prSet phldrT="[Text]" custT="1"/>
      <dgm:spPr/>
      <dgm:t>
        <a:bodyPr/>
        <a:lstStyle/>
        <a:p>
          <a:r>
            <a:rPr lang="de-DE" sz="2000" dirty="0" err="1" smtClean="0">
              <a:solidFill>
                <a:schemeClr val="accent1">
                  <a:lumMod val="75000"/>
                </a:schemeClr>
              </a:solidFill>
              <a:latin typeface="Arial" panose="020B0604020202020204" pitchFamily="34" charset="0"/>
              <a:cs typeface="Arial" panose="020B0604020202020204" pitchFamily="34" charset="0"/>
            </a:rPr>
            <a:t>Switzerland</a:t>
          </a:r>
          <a:r>
            <a:rPr lang="de-DE" sz="2000" dirty="0" smtClean="0">
              <a:solidFill>
                <a:schemeClr val="accent1">
                  <a:lumMod val="75000"/>
                </a:schemeClr>
              </a:solidFill>
              <a:latin typeface="Arial" panose="020B0604020202020204" pitchFamily="34" charset="0"/>
              <a:cs typeface="Arial" panose="020B0604020202020204" pitchFamily="34" charset="0"/>
            </a:rPr>
            <a:t> H24</a:t>
          </a:r>
          <a:endParaRPr lang="de-DE" sz="2000" dirty="0">
            <a:solidFill>
              <a:schemeClr val="accent1">
                <a:lumMod val="75000"/>
              </a:schemeClr>
            </a:solidFill>
            <a:latin typeface="Arial" panose="020B0604020202020204" pitchFamily="34" charset="0"/>
            <a:cs typeface="Arial" panose="020B0604020202020204" pitchFamily="34" charset="0"/>
          </a:endParaRPr>
        </a:p>
      </dgm:t>
    </dgm:pt>
    <dgm:pt modelId="{25589B85-8D71-4729-B852-7E695EC88B0E}" type="parTrans" cxnId="{77B07BA2-A10A-4962-9D15-0A46B04D15BA}">
      <dgm:prSet/>
      <dgm:spPr/>
      <dgm:t>
        <a:bodyPr/>
        <a:lstStyle/>
        <a:p>
          <a:endParaRPr lang="de-DE" sz="2800"/>
        </a:p>
      </dgm:t>
    </dgm:pt>
    <dgm:pt modelId="{C016C157-5CFF-4809-8A54-15F712D304C0}" type="sibTrans" cxnId="{77B07BA2-A10A-4962-9D15-0A46B04D15BA}">
      <dgm:prSet/>
      <dgm:spPr/>
      <dgm:t>
        <a:bodyPr/>
        <a:lstStyle/>
        <a:p>
          <a:endParaRPr lang="de-DE" sz="2800"/>
        </a:p>
      </dgm:t>
    </dgm:pt>
    <dgm:pt modelId="{2092560F-1F94-4844-87E1-1522407311A5}">
      <dgm:prSet custT="1"/>
      <dgm:spPr/>
      <dgm:t>
        <a:bodyPr/>
        <a:lstStyle/>
        <a:p>
          <a:r>
            <a:rPr lang="de-DE" sz="2400" b="1" dirty="0" smtClean="0">
              <a:latin typeface="Arial" panose="020B0604020202020204" pitchFamily="34" charset="0"/>
              <a:cs typeface="Arial" panose="020B0604020202020204" pitchFamily="34" charset="0"/>
            </a:rPr>
            <a:t>2023</a:t>
          </a:r>
          <a:endParaRPr lang="de-DE" sz="2400" b="1" dirty="0">
            <a:latin typeface="Arial" panose="020B0604020202020204" pitchFamily="34" charset="0"/>
            <a:cs typeface="Arial" panose="020B0604020202020204" pitchFamily="34" charset="0"/>
          </a:endParaRPr>
        </a:p>
      </dgm:t>
    </dgm:pt>
    <dgm:pt modelId="{66B06790-7D22-4BC9-BD6F-BA86DFC17331}" type="parTrans" cxnId="{0E9C62B5-3F75-4176-BB7F-EE2C6639D1F1}">
      <dgm:prSet/>
      <dgm:spPr/>
      <dgm:t>
        <a:bodyPr/>
        <a:lstStyle/>
        <a:p>
          <a:endParaRPr lang="de-DE" sz="2800"/>
        </a:p>
      </dgm:t>
    </dgm:pt>
    <dgm:pt modelId="{D2BAE334-30C4-4C61-8B57-1333B563AF9E}" type="sibTrans" cxnId="{0E9C62B5-3F75-4176-BB7F-EE2C6639D1F1}">
      <dgm:prSet/>
      <dgm:spPr/>
      <dgm:t>
        <a:bodyPr/>
        <a:lstStyle/>
        <a:p>
          <a:endParaRPr lang="de-DE" sz="2800"/>
        </a:p>
      </dgm:t>
    </dgm:pt>
    <dgm:pt modelId="{C2DB4A61-00D4-489A-BA31-5BF5E03CAC2C}">
      <dgm:prSet custT="1"/>
      <dgm:spPr/>
      <dgm:t>
        <a:bodyPr/>
        <a:lstStyle/>
        <a:p>
          <a:pPr algn="l"/>
          <a:r>
            <a:rPr lang="de-DE" sz="2000" dirty="0" smtClean="0">
              <a:solidFill>
                <a:schemeClr val="accent1">
                  <a:lumMod val="75000"/>
                </a:schemeClr>
              </a:solidFill>
              <a:latin typeface="Arial" panose="020B0604020202020204" pitchFamily="34" charset="0"/>
              <a:cs typeface="Arial" panose="020B0604020202020204" pitchFamily="34" charset="0"/>
            </a:rPr>
            <a:t>Paris ACC</a:t>
          </a:r>
          <a:endParaRPr lang="de-DE" sz="2000" dirty="0">
            <a:solidFill>
              <a:schemeClr val="accent1">
                <a:lumMod val="75000"/>
              </a:schemeClr>
            </a:solidFill>
            <a:latin typeface="Arial" panose="020B0604020202020204" pitchFamily="34" charset="0"/>
            <a:cs typeface="Arial" panose="020B0604020202020204" pitchFamily="34" charset="0"/>
          </a:endParaRPr>
        </a:p>
      </dgm:t>
    </dgm:pt>
    <dgm:pt modelId="{9C815942-825A-4EF7-8089-6485A8B5832E}" type="parTrans" cxnId="{BEF53195-4B99-44E2-A84B-212AAF9D4A5A}">
      <dgm:prSet/>
      <dgm:spPr/>
      <dgm:t>
        <a:bodyPr/>
        <a:lstStyle/>
        <a:p>
          <a:endParaRPr lang="de-DE" sz="2800"/>
        </a:p>
      </dgm:t>
    </dgm:pt>
    <dgm:pt modelId="{9FC1F05A-5632-4720-91D0-E7CF38FB7900}" type="sibTrans" cxnId="{BEF53195-4B99-44E2-A84B-212AAF9D4A5A}">
      <dgm:prSet/>
      <dgm:spPr/>
      <dgm:t>
        <a:bodyPr/>
        <a:lstStyle/>
        <a:p>
          <a:endParaRPr lang="de-DE" sz="2800"/>
        </a:p>
      </dgm:t>
    </dgm:pt>
    <dgm:pt modelId="{7F6455A5-8AD8-42D6-B8E4-53892C373042}">
      <dgm:prSet custT="1"/>
      <dgm:spPr/>
      <dgm:t>
        <a:bodyPr/>
        <a:lstStyle/>
        <a:p>
          <a:pPr algn="l"/>
          <a:r>
            <a:rPr lang="de-DE" sz="2000" dirty="0" smtClean="0">
              <a:solidFill>
                <a:schemeClr val="accent1">
                  <a:lumMod val="75000"/>
                </a:schemeClr>
              </a:solidFill>
              <a:latin typeface="Arial" panose="020B0604020202020204" pitchFamily="34" charset="0"/>
              <a:cs typeface="Arial" panose="020B0604020202020204" pitchFamily="34" charset="0"/>
            </a:rPr>
            <a:t>Reims ACC</a:t>
          </a:r>
          <a:endParaRPr lang="de-DE" sz="2000" dirty="0">
            <a:solidFill>
              <a:schemeClr val="accent1">
                <a:lumMod val="75000"/>
              </a:schemeClr>
            </a:solidFill>
            <a:latin typeface="Arial" panose="020B0604020202020204" pitchFamily="34" charset="0"/>
            <a:cs typeface="Arial" panose="020B0604020202020204" pitchFamily="34" charset="0"/>
          </a:endParaRPr>
        </a:p>
      </dgm:t>
    </dgm:pt>
    <dgm:pt modelId="{8279FB79-EB4D-4902-B22B-AC0036525BC4}" type="parTrans" cxnId="{F3FC48B5-BDB6-4BDA-AAA1-2065BA86EB61}">
      <dgm:prSet/>
      <dgm:spPr/>
      <dgm:t>
        <a:bodyPr/>
        <a:lstStyle/>
        <a:p>
          <a:endParaRPr lang="de-DE" sz="2800"/>
        </a:p>
      </dgm:t>
    </dgm:pt>
    <dgm:pt modelId="{3EF6C55B-D900-4F02-AF21-96028E56BDCA}" type="sibTrans" cxnId="{F3FC48B5-BDB6-4BDA-AAA1-2065BA86EB61}">
      <dgm:prSet/>
      <dgm:spPr/>
      <dgm:t>
        <a:bodyPr/>
        <a:lstStyle/>
        <a:p>
          <a:endParaRPr lang="de-DE" sz="2800"/>
        </a:p>
      </dgm:t>
    </dgm:pt>
    <dgm:pt modelId="{B5CCAA1A-E92B-4FF9-9342-5E3B9E8FFD23}" type="pres">
      <dgm:prSet presAssocID="{175B05B5-AA41-4726-ABF1-3A246FEABB68}" presName="Name0" presStyleCnt="0">
        <dgm:presLayoutVars>
          <dgm:dir/>
          <dgm:animLvl val="lvl"/>
          <dgm:resizeHandles val="exact"/>
        </dgm:presLayoutVars>
      </dgm:prSet>
      <dgm:spPr/>
      <dgm:t>
        <a:bodyPr/>
        <a:lstStyle/>
        <a:p>
          <a:endParaRPr lang="de-DE"/>
        </a:p>
      </dgm:t>
    </dgm:pt>
    <dgm:pt modelId="{27BE1D24-4A47-48D2-AAE0-E1A33C236607}" type="pres">
      <dgm:prSet presAssocID="{175B05B5-AA41-4726-ABF1-3A246FEABB68}" presName="dummy" presStyleCnt="0"/>
      <dgm:spPr/>
    </dgm:pt>
    <dgm:pt modelId="{395FA8B3-9013-473B-976F-2B0DDCDF963F}" type="pres">
      <dgm:prSet presAssocID="{175B05B5-AA41-4726-ABF1-3A246FEABB68}" presName="linH" presStyleCnt="0"/>
      <dgm:spPr/>
    </dgm:pt>
    <dgm:pt modelId="{01CE7F29-01DE-4DD6-9EF0-9E153180B393}" type="pres">
      <dgm:prSet presAssocID="{175B05B5-AA41-4726-ABF1-3A246FEABB68}" presName="padding1" presStyleCnt="0"/>
      <dgm:spPr/>
    </dgm:pt>
    <dgm:pt modelId="{B55A06F2-A4DF-4CDB-9F5D-57F798E70867}" type="pres">
      <dgm:prSet presAssocID="{DA36B876-747E-416F-881E-541539103258}" presName="linV" presStyleCnt="0"/>
      <dgm:spPr/>
    </dgm:pt>
    <dgm:pt modelId="{B0C87B0C-119C-4283-978A-F6B713273A62}" type="pres">
      <dgm:prSet presAssocID="{DA36B876-747E-416F-881E-541539103258}" presName="spVertical1" presStyleCnt="0"/>
      <dgm:spPr/>
    </dgm:pt>
    <dgm:pt modelId="{9740592A-343D-461A-ACFB-0EDA392B86B7}" type="pres">
      <dgm:prSet presAssocID="{DA36B876-747E-416F-881E-541539103258}" presName="parTx" presStyleLbl="revTx" presStyleIdx="0" presStyleCnt="8" custLinFactNeighborX="-11719">
        <dgm:presLayoutVars>
          <dgm:chMax val="0"/>
          <dgm:chPref val="0"/>
          <dgm:bulletEnabled val="1"/>
        </dgm:presLayoutVars>
      </dgm:prSet>
      <dgm:spPr/>
      <dgm:t>
        <a:bodyPr/>
        <a:lstStyle/>
        <a:p>
          <a:endParaRPr lang="de-DE"/>
        </a:p>
      </dgm:t>
    </dgm:pt>
    <dgm:pt modelId="{9CBB4308-C5E6-4BA8-97AC-B07D5B99B052}" type="pres">
      <dgm:prSet presAssocID="{DA36B876-747E-416F-881E-541539103258}" presName="spVertical2" presStyleCnt="0"/>
      <dgm:spPr/>
    </dgm:pt>
    <dgm:pt modelId="{FF4360B3-624F-4448-8D35-94B144765B37}" type="pres">
      <dgm:prSet presAssocID="{DA36B876-747E-416F-881E-541539103258}" presName="spVertical3" presStyleCnt="0"/>
      <dgm:spPr/>
    </dgm:pt>
    <dgm:pt modelId="{A6582685-EA0C-4119-8EC6-D67CCA6F40F1}" type="pres">
      <dgm:prSet presAssocID="{DA36B876-747E-416F-881E-541539103258}" presName="desTx" presStyleLbl="revTx" presStyleIdx="1" presStyleCnt="8" custScaleX="146089" custLinFactNeighborX="-43403" custLinFactNeighborY="-9872">
        <dgm:presLayoutVars>
          <dgm:bulletEnabled val="1"/>
        </dgm:presLayoutVars>
      </dgm:prSet>
      <dgm:spPr/>
      <dgm:t>
        <a:bodyPr/>
        <a:lstStyle/>
        <a:p>
          <a:endParaRPr lang="de-DE"/>
        </a:p>
      </dgm:t>
    </dgm:pt>
    <dgm:pt modelId="{C6FDCAA0-259C-4421-9079-69256A46128D}" type="pres">
      <dgm:prSet presAssocID="{D5074123-406B-4420-ABF5-4350CEF7A008}" presName="space" presStyleCnt="0"/>
      <dgm:spPr/>
    </dgm:pt>
    <dgm:pt modelId="{AF3644C5-F7A1-4BFF-AA01-99F4758479B4}" type="pres">
      <dgm:prSet presAssocID="{597EB56F-DA4C-4929-B297-2C337DD97C5C}" presName="linV" presStyleCnt="0"/>
      <dgm:spPr/>
    </dgm:pt>
    <dgm:pt modelId="{20F67A2B-2FE0-478D-81C6-BE1398A12AEF}" type="pres">
      <dgm:prSet presAssocID="{597EB56F-DA4C-4929-B297-2C337DD97C5C}" presName="spVertical1" presStyleCnt="0"/>
      <dgm:spPr/>
    </dgm:pt>
    <dgm:pt modelId="{03731E2E-3FEB-46B4-8F54-20FC9A8262F1}" type="pres">
      <dgm:prSet presAssocID="{597EB56F-DA4C-4929-B297-2C337DD97C5C}" presName="parTx" presStyleLbl="revTx" presStyleIdx="2" presStyleCnt="8" custLinFactNeighborX="-11385">
        <dgm:presLayoutVars>
          <dgm:chMax val="0"/>
          <dgm:chPref val="0"/>
          <dgm:bulletEnabled val="1"/>
        </dgm:presLayoutVars>
      </dgm:prSet>
      <dgm:spPr/>
      <dgm:t>
        <a:bodyPr/>
        <a:lstStyle/>
        <a:p>
          <a:endParaRPr lang="de-DE"/>
        </a:p>
      </dgm:t>
    </dgm:pt>
    <dgm:pt modelId="{7A648370-B162-4981-BA6A-DAC23009C909}" type="pres">
      <dgm:prSet presAssocID="{597EB56F-DA4C-4929-B297-2C337DD97C5C}" presName="spVertical2" presStyleCnt="0"/>
      <dgm:spPr/>
    </dgm:pt>
    <dgm:pt modelId="{113A8D17-85F8-4356-AE18-5C4C1143EABB}" type="pres">
      <dgm:prSet presAssocID="{597EB56F-DA4C-4929-B297-2C337DD97C5C}" presName="spVertical3" presStyleCnt="0"/>
      <dgm:spPr/>
    </dgm:pt>
    <dgm:pt modelId="{4A62AC13-62DB-4B37-B005-EFFC56518F2F}" type="pres">
      <dgm:prSet presAssocID="{597EB56F-DA4C-4929-B297-2C337DD97C5C}" presName="desTx" presStyleLbl="revTx" presStyleIdx="3" presStyleCnt="8" custLinFactNeighborX="-36272" custLinFactNeighborY="-9872">
        <dgm:presLayoutVars>
          <dgm:bulletEnabled val="1"/>
        </dgm:presLayoutVars>
      </dgm:prSet>
      <dgm:spPr/>
      <dgm:t>
        <a:bodyPr/>
        <a:lstStyle/>
        <a:p>
          <a:endParaRPr lang="de-DE"/>
        </a:p>
      </dgm:t>
    </dgm:pt>
    <dgm:pt modelId="{69A0B143-9C88-46EE-BF39-99E9F4B5B103}" type="pres">
      <dgm:prSet presAssocID="{B1320508-19D8-466A-96AA-87F868AC3BC3}" presName="space" presStyleCnt="0"/>
      <dgm:spPr/>
    </dgm:pt>
    <dgm:pt modelId="{6EA89248-7F6E-44F7-B4C1-24C986ECF382}" type="pres">
      <dgm:prSet presAssocID="{CB620577-5F45-4F05-9C5A-F5F1F329A555}" presName="linV" presStyleCnt="0"/>
      <dgm:spPr/>
    </dgm:pt>
    <dgm:pt modelId="{65687E5C-6EF5-4E88-AAF4-8A2FA6C10604}" type="pres">
      <dgm:prSet presAssocID="{CB620577-5F45-4F05-9C5A-F5F1F329A555}" presName="spVertical1" presStyleCnt="0"/>
      <dgm:spPr/>
    </dgm:pt>
    <dgm:pt modelId="{02B477B8-17AC-4DDE-82A8-F806EDD81D5D}" type="pres">
      <dgm:prSet presAssocID="{CB620577-5F45-4F05-9C5A-F5F1F329A555}" presName="parTx" presStyleLbl="revTx" presStyleIdx="4" presStyleCnt="8" custLinFactNeighborX="-31989" custLinFactNeighborY="4534">
        <dgm:presLayoutVars>
          <dgm:chMax val="0"/>
          <dgm:chPref val="0"/>
          <dgm:bulletEnabled val="1"/>
        </dgm:presLayoutVars>
      </dgm:prSet>
      <dgm:spPr/>
      <dgm:t>
        <a:bodyPr/>
        <a:lstStyle/>
        <a:p>
          <a:endParaRPr lang="de-DE"/>
        </a:p>
      </dgm:t>
    </dgm:pt>
    <dgm:pt modelId="{7EBDB167-528D-439D-B65A-3FFDC2DC4CE8}" type="pres">
      <dgm:prSet presAssocID="{CB620577-5F45-4F05-9C5A-F5F1F329A555}" presName="spVertical2" presStyleCnt="0"/>
      <dgm:spPr/>
    </dgm:pt>
    <dgm:pt modelId="{79726036-D166-4735-84BC-E1DC076117FD}" type="pres">
      <dgm:prSet presAssocID="{CB620577-5F45-4F05-9C5A-F5F1F329A555}" presName="spVertical3" presStyleCnt="0"/>
      <dgm:spPr/>
    </dgm:pt>
    <dgm:pt modelId="{A39B52E4-0CFB-44FE-A42B-BED489B070CF}" type="pres">
      <dgm:prSet presAssocID="{CB620577-5F45-4F05-9C5A-F5F1F329A555}" presName="desTx" presStyleLbl="revTx" presStyleIdx="5" presStyleCnt="8" custScaleX="145218" custLinFactNeighborX="-42312" custLinFactNeighborY="-9872">
        <dgm:presLayoutVars>
          <dgm:bulletEnabled val="1"/>
        </dgm:presLayoutVars>
      </dgm:prSet>
      <dgm:spPr/>
      <dgm:t>
        <a:bodyPr/>
        <a:lstStyle/>
        <a:p>
          <a:endParaRPr lang="de-DE"/>
        </a:p>
      </dgm:t>
    </dgm:pt>
    <dgm:pt modelId="{A0797719-D98A-4793-94C9-80F57863117C}" type="pres">
      <dgm:prSet presAssocID="{F398C269-32A6-4364-B38C-DBD9D43F2E17}" presName="space" presStyleCnt="0"/>
      <dgm:spPr/>
    </dgm:pt>
    <dgm:pt modelId="{A6C8200C-043B-4D91-A652-E571751E2765}" type="pres">
      <dgm:prSet presAssocID="{2092560F-1F94-4844-87E1-1522407311A5}" presName="linV" presStyleCnt="0"/>
      <dgm:spPr/>
    </dgm:pt>
    <dgm:pt modelId="{FAFCAD72-FAC3-4D21-9B1A-38E5ADDFEC7A}" type="pres">
      <dgm:prSet presAssocID="{2092560F-1F94-4844-87E1-1522407311A5}" presName="spVertical1" presStyleCnt="0"/>
      <dgm:spPr/>
    </dgm:pt>
    <dgm:pt modelId="{4C81FCF2-2F63-4871-9B88-E676448841FC}" type="pres">
      <dgm:prSet presAssocID="{2092560F-1F94-4844-87E1-1522407311A5}" presName="parTx" presStyleLbl="revTx" presStyleIdx="6" presStyleCnt="8" custLinFactNeighborX="-19097">
        <dgm:presLayoutVars>
          <dgm:chMax val="0"/>
          <dgm:chPref val="0"/>
          <dgm:bulletEnabled val="1"/>
        </dgm:presLayoutVars>
      </dgm:prSet>
      <dgm:spPr/>
      <dgm:t>
        <a:bodyPr/>
        <a:lstStyle/>
        <a:p>
          <a:endParaRPr lang="de-DE"/>
        </a:p>
      </dgm:t>
    </dgm:pt>
    <dgm:pt modelId="{E813B336-B688-40FD-AC8B-8793ED7386C3}" type="pres">
      <dgm:prSet presAssocID="{2092560F-1F94-4844-87E1-1522407311A5}" presName="spVertical2" presStyleCnt="0"/>
      <dgm:spPr/>
    </dgm:pt>
    <dgm:pt modelId="{4EC4989B-AA8C-4401-A313-D10A8AA65225}" type="pres">
      <dgm:prSet presAssocID="{2092560F-1F94-4844-87E1-1522407311A5}" presName="spVertical3" presStyleCnt="0"/>
      <dgm:spPr/>
    </dgm:pt>
    <dgm:pt modelId="{0986AEDD-AAEA-45E5-A3EA-667EE3122DF0}" type="pres">
      <dgm:prSet presAssocID="{2092560F-1F94-4844-87E1-1522407311A5}" presName="desTx" presStyleLbl="revTx" presStyleIdx="7" presStyleCnt="8" custLinFactNeighborX="-46847" custLinFactNeighborY="-13748">
        <dgm:presLayoutVars>
          <dgm:bulletEnabled val="1"/>
        </dgm:presLayoutVars>
      </dgm:prSet>
      <dgm:spPr/>
      <dgm:t>
        <a:bodyPr/>
        <a:lstStyle/>
        <a:p>
          <a:endParaRPr lang="de-DE"/>
        </a:p>
      </dgm:t>
    </dgm:pt>
    <dgm:pt modelId="{9B6C7D67-0BDF-4A61-A1D5-C962AE9764FD}" type="pres">
      <dgm:prSet presAssocID="{175B05B5-AA41-4726-ABF1-3A246FEABB68}" presName="padding2" presStyleCnt="0"/>
      <dgm:spPr/>
    </dgm:pt>
    <dgm:pt modelId="{90E08CDD-0A20-4209-945C-A4E39A4700F8}" type="pres">
      <dgm:prSet presAssocID="{175B05B5-AA41-4726-ABF1-3A246FEABB68}" presName="negArrow" presStyleCnt="0"/>
      <dgm:spPr/>
    </dgm:pt>
    <dgm:pt modelId="{5C689820-5411-47F3-9585-CB1B432E92E5}" type="pres">
      <dgm:prSet presAssocID="{175B05B5-AA41-4726-ABF1-3A246FEABB68}" presName="backgroundArrow" presStyleLbl="node1" presStyleIdx="0" presStyleCnt="1" custLinFactNeighborY="-5564"/>
      <dgm:spPr/>
    </dgm:pt>
  </dgm:ptLst>
  <dgm:cxnLst>
    <dgm:cxn modelId="{49283697-2D1E-4DE7-80EA-D9FBF6AB8037}" type="presOf" srcId="{25BC9848-EF18-41C7-97B0-568A31679B2A}" destId="{A39B52E4-0CFB-44FE-A42B-BED489B070CF}" srcOrd="0" destOrd="0" presId="urn:microsoft.com/office/officeart/2005/8/layout/hProcess3"/>
    <dgm:cxn modelId="{55324DD8-8C10-4A5B-B909-F9052C1FB366}" srcId="{175B05B5-AA41-4726-ABF1-3A246FEABB68}" destId="{597EB56F-DA4C-4929-B297-2C337DD97C5C}" srcOrd="1" destOrd="0" parTransId="{68AA2EEA-D8B9-43DC-8BC9-33774FFF41D7}" sibTransId="{B1320508-19D8-466A-96AA-87F868AC3BC3}"/>
    <dgm:cxn modelId="{9A1D2110-550E-4ADB-8F05-4402CE425B0B}" type="presOf" srcId="{B42E9561-83F7-44C0-B4EF-4162B4CC3026}" destId="{A39B52E4-0CFB-44FE-A42B-BED489B070CF}" srcOrd="0" destOrd="2" presId="urn:microsoft.com/office/officeart/2005/8/layout/hProcess3"/>
    <dgm:cxn modelId="{3FDBF7D3-3173-409B-BA66-4581EC885AA3}" type="presOf" srcId="{7F6455A5-8AD8-42D6-B8E4-53892C373042}" destId="{0986AEDD-AAEA-45E5-A3EA-667EE3122DF0}" srcOrd="0" destOrd="1" presId="urn:microsoft.com/office/officeart/2005/8/layout/hProcess3"/>
    <dgm:cxn modelId="{F3FC48B5-BDB6-4BDA-AAA1-2065BA86EB61}" srcId="{2092560F-1F94-4844-87E1-1522407311A5}" destId="{7F6455A5-8AD8-42D6-B8E4-53892C373042}" srcOrd="1" destOrd="0" parTransId="{8279FB79-EB4D-4902-B22B-AC0036525BC4}" sibTransId="{3EF6C55B-D900-4F02-AF21-96028E56BDCA}"/>
    <dgm:cxn modelId="{CF872FD9-585D-4EC8-A88D-388DEB91DECD}" srcId="{175B05B5-AA41-4726-ABF1-3A246FEABB68}" destId="{CB620577-5F45-4F05-9C5A-F5F1F329A555}" srcOrd="2" destOrd="0" parTransId="{C49709F7-0655-4DAE-8CF8-AE8331505A59}" sibTransId="{F398C269-32A6-4364-B38C-DBD9D43F2E17}"/>
    <dgm:cxn modelId="{057379DD-EDA4-480F-AFBE-1E53CCA32791}" srcId="{CB620577-5F45-4F05-9C5A-F5F1F329A555}" destId="{B42E9561-83F7-44C0-B4EF-4162B4CC3026}" srcOrd="2" destOrd="0" parTransId="{C92B8F16-B70B-4607-B039-DD270F556B68}" sibTransId="{F624F011-13C3-4060-ABE6-3B7A6635B783}"/>
    <dgm:cxn modelId="{BEF53195-4B99-44E2-A84B-212AAF9D4A5A}" srcId="{2092560F-1F94-4844-87E1-1522407311A5}" destId="{C2DB4A61-00D4-489A-BA31-5BF5E03CAC2C}" srcOrd="0" destOrd="0" parTransId="{9C815942-825A-4EF7-8089-6485A8B5832E}" sibTransId="{9FC1F05A-5632-4720-91D0-E7CF38FB7900}"/>
    <dgm:cxn modelId="{65063D2F-CA14-4A94-A6F9-89D8530AF6DE}" srcId="{DA36B876-747E-416F-881E-541539103258}" destId="{0152EBB0-9627-4117-96D5-D23D1591DEDD}" srcOrd="0" destOrd="0" parTransId="{541B9EDB-F43A-41B8-9C7E-CFC2206AA997}" sibTransId="{EA5A1598-D5EF-4243-8032-D9F1927E90D7}"/>
    <dgm:cxn modelId="{77B07BA2-A10A-4962-9D15-0A46B04D15BA}" srcId="{CB620577-5F45-4F05-9C5A-F5F1F329A555}" destId="{21C6473D-739A-4C55-90F8-87AFF7F5EB2C}" srcOrd="3" destOrd="0" parTransId="{25589B85-8D71-4729-B852-7E695EC88B0E}" sibTransId="{C016C157-5CFF-4809-8A54-15F712D304C0}"/>
    <dgm:cxn modelId="{DCCB0EC4-3556-4501-81FF-76629514F894}" srcId="{CB620577-5F45-4F05-9C5A-F5F1F329A555}" destId="{BCAEBF8B-009E-4FB7-8C99-42FC37C7B30C}" srcOrd="1" destOrd="0" parTransId="{A432D2A0-2108-49DD-8827-36DC31C1C623}" sibTransId="{EE87C062-621A-4D0D-853C-C917F8F8A6D2}"/>
    <dgm:cxn modelId="{157EFEA0-E249-41D6-82EF-538E53268454}" srcId="{597EB56F-DA4C-4929-B297-2C337DD97C5C}" destId="{6D43AD96-2104-484D-9B1A-531A99C70D91}" srcOrd="0" destOrd="0" parTransId="{FF6E9043-CAD7-4434-85AF-6CAF45C2E9E9}" sibTransId="{CB71D073-8D62-4F8F-B09F-354E8AEC3AC2}"/>
    <dgm:cxn modelId="{E84EEA4B-9E15-4864-A2DA-A26B4835D49C}" srcId="{175B05B5-AA41-4726-ABF1-3A246FEABB68}" destId="{DA36B876-747E-416F-881E-541539103258}" srcOrd="0" destOrd="0" parTransId="{B5D130EE-B08E-421E-8E50-473814019C6D}" sibTransId="{D5074123-406B-4420-ABF5-4350CEF7A008}"/>
    <dgm:cxn modelId="{BB1871AC-EC43-4DD5-A28E-8D0425DBE806}" type="presOf" srcId="{21C6473D-739A-4C55-90F8-87AFF7F5EB2C}" destId="{A39B52E4-0CFB-44FE-A42B-BED489B070CF}" srcOrd="0" destOrd="3" presId="urn:microsoft.com/office/officeart/2005/8/layout/hProcess3"/>
    <dgm:cxn modelId="{F13463BB-E7A8-4F47-8E45-FA08AE413FB5}" type="presOf" srcId="{175B05B5-AA41-4726-ABF1-3A246FEABB68}" destId="{B5CCAA1A-E92B-4FF9-9342-5E3B9E8FFD23}" srcOrd="0" destOrd="0" presId="urn:microsoft.com/office/officeart/2005/8/layout/hProcess3"/>
    <dgm:cxn modelId="{2FE5B89B-D987-4BCB-BD05-1FC467ADA6D9}" type="presOf" srcId="{597EB56F-DA4C-4929-B297-2C337DD97C5C}" destId="{03731E2E-3FEB-46B4-8F54-20FC9A8262F1}" srcOrd="0" destOrd="0" presId="urn:microsoft.com/office/officeart/2005/8/layout/hProcess3"/>
    <dgm:cxn modelId="{D3AA9EF6-192F-405F-A8BD-2E951F4E8A0B}" type="presOf" srcId="{2092560F-1F94-4844-87E1-1522407311A5}" destId="{4C81FCF2-2F63-4871-9B88-E676448841FC}" srcOrd="0" destOrd="0" presId="urn:microsoft.com/office/officeart/2005/8/layout/hProcess3"/>
    <dgm:cxn modelId="{956C75FE-D3FC-442B-90A8-B3FB743A3BA4}" type="presOf" srcId="{DA36B876-747E-416F-881E-541539103258}" destId="{9740592A-343D-461A-ACFB-0EDA392B86B7}" srcOrd="0" destOrd="0" presId="urn:microsoft.com/office/officeart/2005/8/layout/hProcess3"/>
    <dgm:cxn modelId="{1ABEC8A6-DA4A-43A4-9D65-F243FEFFF3E5}" type="presOf" srcId="{0152EBB0-9627-4117-96D5-D23D1591DEDD}" destId="{A6582685-EA0C-4119-8EC6-D67CCA6F40F1}" srcOrd="0" destOrd="0" presId="urn:microsoft.com/office/officeart/2005/8/layout/hProcess3"/>
    <dgm:cxn modelId="{DA7A14AD-281F-464D-8CFB-CE4EF11AECC4}" type="presOf" srcId="{BCAEBF8B-009E-4FB7-8C99-42FC37C7B30C}" destId="{A39B52E4-0CFB-44FE-A42B-BED489B070CF}" srcOrd="0" destOrd="1" presId="urn:microsoft.com/office/officeart/2005/8/layout/hProcess3"/>
    <dgm:cxn modelId="{31258222-C94B-4BC4-A42F-89B4F67A63D6}" type="presOf" srcId="{C2DB4A61-00D4-489A-BA31-5BF5E03CAC2C}" destId="{0986AEDD-AAEA-45E5-A3EA-667EE3122DF0}" srcOrd="0" destOrd="0" presId="urn:microsoft.com/office/officeart/2005/8/layout/hProcess3"/>
    <dgm:cxn modelId="{4765CFA2-A17B-46D4-A66D-0E5CA51E06FC}" type="presOf" srcId="{CB620577-5F45-4F05-9C5A-F5F1F329A555}" destId="{02B477B8-17AC-4DDE-82A8-F806EDD81D5D}" srcOrd="0" destOrd="0" presId="urn:microsoft.com/office/officeart/2005/8/layout/hProcess3"/>
    <dgm:cxn modelId="{0E9C62B5-3F75-4176-BB7F-EE2C6639D1F1}" srcId="{175B05B5-AA41-4726-ABF1-3A246FEABB68}" destId="{2092560F-1F94-4844-87E1-1522407311A5}" srcOrd="3" destOrd="0" parTransId="{66B06790-7D22-4BC9-BD6F-BA86DFC17331}" sibTransId="{D2BAE334-30C4-4C61-8B57-1333B563AF9E}"/>
    <dgm:cxn modelId="{21EA1182-8CE4-475A-881D-82712414CEA2}" type="presOf" srcId="{6D43AD96-2104-484D-9B1A-531A99C70D91}" destId="{4A62AC13-62DB-4B37-B005-EFFC56518F2F}" srcOrd="0" destOrd="0" presId="urn:microsoft.com/office/officeart/2005/8/layout/hProcess3"/>
    <dgm:cxn modelId="{CB2CBA2E-934E-414B-A42C-4E1EE9B79B65}" srcId="{CB620577-5F45-4F05-9C5A-F5F1F329A555}" destId="{25BC9848-EF18-41C7-97B0-568A31679B2A}" srcOrd="0" destOrd="0" parTransId="{1C1A2A33-66E7-4662-BFDA-AB9BC7BD5E57}" sibTransId="{1413D4CF-6B3A-42B1-894E-AD7654B10965}"/>
    <dgm:cxn modelId="{75E4553E-F7B0-409A-BB0B-D912C506787B}" type="presParOf" srcId="{B5CCAA1A-E92B-4FF9-9342-5E3B9E8FFD23}" destId="{27BE1D24-4A47-48D2-AAE0-E1A33C236607}" srcOrd="0" destOrd="0" presId="urn:microsoft.com/office/officeart/2005/8/layout/hProcess3"/>
    <dgm:cxn modelId="{AAA3B465-C5EB-4366-B926-4599F99522AE}" type="presParOf" srcId="{B5CCAA1A-E92B-4FF9-9342-5E3B9E8FFD23}" destId="{395FA8B3-9013-473B-976F-2B0DDCDF963F}" srcOrd="1" destOrd="0" presId="urn:microsoft.com/office/officeart/2005/8/layout/hProcess3"/>
    <dgm:cxn modelId="{B6842817-D2E4-46DF-BFD4-2A5E31EE19E2}" type="presParOf" srcId="{395FA8B3-9013-473B-976F-2B0DDCDF963F}" destId="{01CE7F29-01DE-4DD6-9EF0-9E153180B393}" srcOrd="0" destOrd="0" presId="urn:microsoft.com/office/officeart/2005/8/layout/hProcess3"/>
    <dgm:cxn modelId="{C563E9D5-C89A-4F44-965E-FE5690057DF3}" type="presParOf" srcId="{395FA8B3-9013-473B-976F-2B0DDCDF963F}" destId="{B55A06F2-A4DF-4CDB-9F5D-57F798E70867}" srcOrd="1" destOrd="0" presId="urn:microsoft.com/office/officeart/2005/8/layout/hProcess3"/>
    <dgm:cxn modelId="{DE1564C1-3CA7-4261-A349-CCB483CB4235}" type="presParOf" srcId="{B55A06F2-A4DF-4CDB-9F5D-57F798E70867}" destId="{B0C87B0C-119C-4283-978A-F6B713273A62}" srcOrd="0" destOrd="0" presId="urn:microsoft.com/office/officeart/2005/8/layout/hProcess3"/>
    <dgm:cxn modelId="{0C513FA3-F3BF-4A58-8599-81424784E9DC}" type="presParOf" srcId="{B55A06F2-A4DF-4CDB-9F5D-57F798E70867}" destId="{9740592A-343D-461A-ACFB-0EDA392B86B7}" srcOrd="1" destOrd="0" presId="urn:microsoft.com/office/officeart/2005/8/layout/hProcess3"/>
    <dgm:cxn modelId="{5C199111-55B2-498F-94A1-050B6A18DD75}" type="presParOf" srcId="{B55A06F2-A4DF-4CDB-9F5D-57F798E70867}" destId="{9CBB4308-C5E6-4BA8-97AC-B07D5B99B052}" srcOrd="2" destOrd="0" presId="urn:microsoft.com/office/officeart/2005/8/layout/hProcess3"/>
    <dgm:cxn modelId="{90A8E126-6EA8-47EC-8458-A749FC02A298}" type="presParOf" srcId="{B55A06F2-A4DF-4CDB-9F5D-57F798E70867}" destId="{FF4360B3-624F-4448-8D35-94B144765B37}" srcOrd="3" destOrd="0" presId="urn:microsoft.com/office/officeart/2005/8/layout/hProcess3"/>
    <dgm:cxn modelId="{827B5885-6C7D-4F40-B40D-A8A78404F228}" type="presParOf" srcId="{B55A06F2-A4DF-4CDB-9F5D-57F798E70867}" destId="{A6582685-EA0C-4119-8EC6-D67CCA6F40F1}" srcOrd="4" destOrd="0" presId="urn:microsoft.com/office/officeart/2005/8/layout/hProcess3"/>
    <dgm:cxn modelId="{1D593A96-16FC-46B0-8E0C-4A006BD7B5AC}" type="presParOf" srcId="{395FA8B3-9013-473B-976F-2B0DDCDF963F}" destId="{C6FDCAA0-259C-4421-9079-69256A46128D}" srcOrd="2" destOrd="0" presId="urn:microsoft.com/office/officeart/2005/8/layout/hProcess3"/>
    <dgm:cxn modelId="{9861AFF8-9BEE-4F95-82D2-816AC197DBCD}" type="presParOf" srcId="{395FA8B3-9013-473B-976F-2B0DDCDF963F}" destId="{AF3644C5-F7A1-4BFF-AA01-99F4758479B4}" srcOrd="3" destOrd="0" presId="urn:microsoft.com/office/officeart/2005/8/layout/hProcess3"/>
    <dgm:cxn modelId="{93663F7E-94B7-4C68-A87E-A4F12DF87D99}" type="presParOf" srcId="{AF3644C5-F7A1-4BFF-AA01-99F4758479B4}" destId="{20F67A2B-2FE0-478D-81C6-BE1398A12AEF}" srcOrd="0" destOrd="0" presId="urn:microsoft.com/office/officeart/2005/8/layout/hProcess3"/>
    <dgm:cxn modelId="{DEDBF49E-A43C-44AE-A5DF-CE0B3A4EDF00}" type="presParOf" srcId="{AF3644C5-F7A1-4BFF-AA01-99F4758479B4}" destId="{03731E2E-3FEB-46B4-8F54-20FC9A8262F1}" srcOrd="1" destOrd="0" presId="urn:microsoft.com/office/officeart/2005/8/layout/hProcess3"/>
    <dgm:cxn modelId="{45218882-C0BA-4872-8A57-78025AA0C16A}" type="presParOf" srcId="{AF3644C5-F7A1-4BFF-AA01-99F4758479B4}" destId="{7A648370-B162-4981-BA6A-DAC23009C909}" srcOrd="2" destOrd="0" presId="urn:microsoft.com/office/officeart/2005/8/layout/hProcess3"/>
    <dgm:cxn modelId="{46CB56E0-F448-45C2-9371-D8CC2F22A29F}" type="presParOf" srcId="{AF3644C5-F7A1-4BFF-AA01-99F4758479B4}" destId="{113A8D17-85F8-4356-AE18-5C4C1143EABB}" srcOrd="3" destOrd="0" presId="urn:microsoft.com/office/officeart/2005/8/layout/hProcess3"/>
    <dgm:cxn modelId="{187B911F-AC2A-4797-B963-08BE2BB58E3F}" type="presParOf" srcId="{AF3644C5-F7A1-4BFF-AA01-99F4758479B4}" destId="{4A62AC13-62DB-4B37-B005-EFFC56518F2F}" srcOrd="4" destOrd="0" presId="urn:microsoft.com/office/officeart/2005/8/layout/hProcess3"/>
    <dgm:cxn modelId="{8DA8F406-E90D-43AB-B308-5FD68A6570ED}" type="presParOf" srcId="{395FA8B3-9013-473B-976F-2B0DDCDF963F}" destId="{69A0B143-9C88-46EE-BF39-99E9F4B5B103}" srcOrd="4" destOrd="0" presId="urn:microsoft.com/office/officeart/2005/8/layout/hProcess3"/>
    <dgm:cxn modelId="{C544B687-4C27-4DFB-A2E9-C47A9B431B5E}" type="presParOf" srcId="{395FA8B3-9013-473B-976F-2B0DDCDF963F}" destId="{6EA89248-7F6E-44F7-B4C1-24C986ECF382}" srcOrd="5" destOrd="0" presId="urn:microsoft.com/office/officeart/2005/8/layout/hProcess3"/>
    <dgm:cxn modelId="{5BE42215-3587-4EF8-8270-BFB963363E1A}" type="presParOf" srcId="{6EA89248-7F6E-44F7-B4C1-24C986ECF382}" destId="{65687E5C-6EF5-4E88-AAF4-8A2FA6C10604}" srcOrd="0" destOrd="0" presId="urn:microsoft.com/office/officeart/2005/8/layout/hProcess3"/>
    <dgm:cxn modelId="{DBB740AE-B68A-44AE-9B09-0DB3F3C8C78F}" type="presParOf" srcId="{6EA89248-7F6E-44F7-B4C1-24C986ECF382}" destId="{02B477B8-17AC-4DDE-82A8-F806EDD81D5D}" srcOrd="1" destOrd="0" presId="urn:microsoft.com/office/officeart/2005/8/layout/hProcess3"/>
    <dgm:cxn modelId="{62EFF8E3-2C6F-497E-976A-8A81026AD8B3}" type="presParOf" srcId="{6EA89248-7F6E-44F7-B4C1-24C986ECF382}" destId="{7EBDB167-528D-439D-B65A-3FFDC2DC4CE8}" srcOrd="2" destOrd="0" presId="urn:microsoft.com/office/officeart/2005/8/layout/hProcess3"/>
    <dgm:cxn modelId="{CEEDDB49-1E2A-4D29-B006-70C498ED4019}" type="presParOf" srcId="{6EA89248-7F6E-44F7-B4C1-24C986ECF382}" destId="{79726036-D166-4735-84BC-E1DC076117FD}" srcOrd="3" destOrd="0" presId="urn:microsoft.com/office/officeart/2005/8/layout/hProcess3"/>
    <dgm:cxn modelId="{101D8A56-799C-4F77-9A4B-B99CC71C0521}" type="presParOf" srcId="{6EA89248-7F6E-44F7-B4C1-24C986ECF382}" destId="{A39B52E4-0CFB-44FE-A42B-BED489B070CF}" srcOrd="4" destOrd="0" presId="urn:microsoft.com/office/officeart/2005/8/layout/hProcess3"/>
    <dgm:cxn modelId="{D0EB906B-37C8-466F-9690-C3505B9A7717}" type="presParOf" srcId="{395FA8B3-9013-473B-976F-2B0DDCDF963F}" destId="{A0797719-D98A-4793-94C9-80F57863117C}" srcOrd="6" destOrd="0" presId="urn:microsoft.com/office/officeart/2005/8/layout/hProcess3"/>
    <dgm:cxn modelId="{FDB9D0F7-EC84-438B-813C-FF23809CFB26}" type="presParOf" srcId="{395FA8B3-9013-473B-976F-2B0DDCDF963F}" destId="{A6C8200C-043B-4D91-A652-E571751E2765}" srcOrd="7" destOrd="0" presId="urn:microsoft.com/office/officeart/2005/8/layout/hProcess3"/>
    <dgm:cxn modelId="{C056156F-C1AE-49B1-85F8-2C10888DAF38}" type="presParOf" srcId="{A6C8200C-043B-4D91-A652-E571751E2765}" destId="{FAFCAD72-FAC3-4D21-9B1A-38E5ADDFEC7A}" srcOrd="0" destOrd="0" presId="urn:microsoft.com/office/officeart/2005/8/layout/hProcess3"/>
    <dgm:cxn modelId="{DE37FBA5-9884-4DB2-93CD-A4685AA44772}" type="presParOf" srcId="{A6C8200C-043B-4D91-A652-E571751E2765}" destId="{4C81FCF2-2F63-4871-9B88-E676448841FC}" srcOrd="1" destOrd="0" presId="urn:microsoft.com/office/officeart/2005/8/layout/hProcess3"/>
    <dgm:cxn modelId="{382AC1FA-224E-46E1-91F7-B2241EF89BEB}" type="presParOf" srcId="{A6C8200C-043B-4D91-A652-E571751E2765}" destId="{E813B336-B688-40FD-AC8B-8793ED7386C3}" srcOrd="2" destOrd="0" presId="urn:microsoft.com/office/officeart/2005/8/layout/hProcess3"/>
    <dgm:cxn modelId="{2D353061-1A82-42D2-A808-F73C92BBD3CB}" type="presParOf" srcId="{A6C8200C-043B-4D91-A652-E571751E2765}" destId="{4EC4989B-AA8C-4401-A313-D10A8AA65225}" srcOrd="3" destOrd="0" presId="urn:microsoft.com/office/officeart/2005/8/layout/hProcess3"/>
    <dgm:cxn modelId="{39C022F7-FB59-43F5-9D5C-D6B10A3081B9}" type="presParOf" srcId="{A6C8200C-043B-4D91-A652-E571751E2765}" destId="{0986AEDD-AAEA-45E5-A3EA-667EE3122DF0}" srcOrd="4" destOrd="0" presId="urn:microsoft.com/office/officeart/2005/8/layout/hProcess3"/>
    <dgm:cxn modelId="{3CB62768-E7BF-453A-9542-5E9D513D2135}" type="presParOf" srcId="{395FA8B3-9013-473B-976F-2B0DDCDF963F}" destId="{9B6C7D67-0BDF-4A61-A1D5-C962AE9764FD}" srcOrd="8" destOrd="0" presId="urn:microsoft.com/office/officeart/2005/8/layout/hProcess3"/>
    <dgm:cxn modelId="{28A3C028-BBEA-4B54-8363-111FF05E55F5}" type="presParOf" srcId="{395FA8B3-9013-473B-976F-2B0DDCDF963F}" destId="{90E08CDD-0A20-4209-945C-A4E39A4700F8}" srcOrd="9" destOrd="0" presId="urn:microsoft.com/office/officeart/2005/8/layout/hProcess3"/>
    <dgm:cxn modelId="{8EC86000-79EB-4F87-AB18-B82EA3DB7F5E}" type="presParOf" srcId="{395FA8B3-9013-473B-976F-2B0DDCDF963F}" destId="{5C689820-5411-47F3-9585-CB1B432E92E5}" srcOrd="10"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5B05B5-AA41-4726-ABF1-3A246FEABB68}" type="doc">
      <dgm:prSet loTypeId="urn:microsoft.com/office/officeart/2005/8/layout/hProcess3" loCatId="process" qsTypeId="urn:microsoft.com/office/officeart/2005/8/quickstyle/simple1" qsCatId="simple" csTypeId="urn:microsoft.com/office/officeart/2005/8/colors/accent1_2" csCatId="accent1" phldr="1"/>
      <dgm:spPr/>
      <dgm:t>
        <a:bodyPr/>
        <a:lstStyle/>
        <a:p>
          <a:endParaRPr lang="de-DE"/>
        </a:p>
      </dgm:t>
    </dgm:pt>
    <dgm:pt modelId="{DA36B876-747E-416F-881E-541539103258}">
      <dgm:prSet phldrT="[Text]" custT="1"/>
      <dgm:spPr/>
      <dgm:t>
        <a:bodyPr/>
        <a:lstStyle/>
        <a:p>
          <a:r>
            <a:rPr lang="de-DE" sz="2400" b="1" dirty="0" smtClean="0">
              <a:latin typeface="Arial" panose="020B0604020202020204" pitchFamily="34" charset="0"/>
              <a:cs typeface="Arial" panose="020B0604020202020204" pitchFamily="34" charset="0"/>
            </a:rPr>
            <a:t>Q3/2019</a:t>
          </a:r>
          <a:endParaRPr lang="de-DE" sz="2400" b="1" dirty="0">
            <a:latin typeface="Arial" panose="020B0604020202020204" pitchFamily="34" charset="0"/>
            <a:cs typeface="Arial" panose="020B0604020202020204" pitchFamily="34" charset="0"/>
          </a:endParaRPr>
        </a:p>
      </dgm:t>
    </dgm:pt>
    <dgm:pt modelId="{B5D130EE-B08E-421E-8E50-473814019C6D}" type="parTrans" cxnId="{E84EEA4B-9E15-4864-A2DA-A26B4835D49C}">
      <dgm:prSet/>
      <dgm:spPr/>
      <dgm:t>
        <a:bodyPr/>
        <a:lstStyle/>
        <a:p>
          <a:endParaRPr lang="de-DE" sz="2800"/>
        </a:p>
      </dgm:t>
    </dgm:pt>
    <dgm:pt modelId="{D5074123-406B-4420-ABF5-4350CEF7A008}" type="sibTrans" cxnId="{E84EEA4B-9E15-4864-A2DA-A26B4835D49C}">
      <dgm:prSet/>
      <dgm:spPr/>
      <dgm:t>
        <a:bodyPr/>
        <a:lstStyle/>
        <a:p>
          <a:endParaRPr lang="de-DE" sz="2800"/>
        </a:p>
      </dgm:t>
    </dgm:pt>
    <dgm:pt modelId="{0152EBB0-9627-4117-96D5-D23D1591DEDD}">
      <dgm:prSet phldrT="[Text]" custT="1"/>
      <dgm:spPr/>
      <dgm:t>
        <a:bodyPr/>
        <a:lstStyle/>
        <a:p>
          <a:r>
            <a:rPr lang="de-DE" sz="1800" dirty="0" err="1" smtClean="0">
              <a:solidFill>
                <a:schemeClr val="tx2"/>
              </a:solidFill>
              <a:latin typeface="Arial" panose="020B0604020202020204" pitchFamily="34" charset="0"/>
              <a:cs typeface="Arial" panose="020B0604020202020204" pitchFamily="34" charset="0"/>
            </a:rPr>
            <a:t>Discussion</a:t>
          </a:r>
          <a:r>
            <a:rPr lang="de-DE" sz="1800" dirty="0" smtClean="0">
              <a:solidFill>
                <a:schemeClr val="tx2"/>
              </a:solidFill>
              <a:latin typeface="Arial" panose="020B0604020202020204" pitchFamily="34" charset="0"/>
              <a:cs typeface="Arial" panose="020B0604020202020204" pitchFamily="34" charset="0"/>
            </a:rPr>
            <a:t> </a:t>
          </a:r>
          <a:r>
            <a:rPr lang="de-DE" sz="1800" dirty="0" err="1" smtClean="0">
              <a:solidFill>
                <a:schemeClr val="tx2"/>
              </a:solidFill>
              <a:latin typeface="Arial" panose="020B0604020202020204" pitchFamily="34" charset="0"/>
              <a:cs typeface="Arial" panose="020B0604020202020204" pitchFamily="34" charset="0"/>
            </a:rPr>
            <a:t>of</a:t>
          </a:r>
          <a:r>
            <a:rPr lang="de-DE" sz="1800" dirty="0" smtClean="0">
              <a:solidFill>
                <a:schemeClr val="tx2"/>
              </a:solidFill>
              <a:latin typeface="Arial" panose="020B0604020202020204" pitchFamily="34" charset="0"/>
              <a:cs typeface="Arial" panose="020B0604020202020204" pitchFamily="34" charset="0"/>
            </a:rPr>
            <a:t> </a:t>
          </a:r>
          <a:r>
            <a:rPr lang="de-DE" sz="1800" dirty="0" err="1" smtClean="0">
              <a:solidFill>
                <a:schemeClr val="tx2"/>
              </a:solidFill>
              <a:latin typeface="Arial" panose="020B0604020202020204" pitchFamily="34" charset="0"/>
              <a:cs typeface="Arial" panose="020B0604020202020204" pitchFamily="34" charset="0"/>
            </a:rPr>
            <a:t>re-sectorisation</a:t>
          </a:r>
          <a:r>
            <a:rPr lang="de-DE" sz="1800" dirty="0" smtClean="0">
              <a:solidFill>
                <a:schemeClr val="tx2"/>
              </a:solidFill>
              <a:latin typeface="Arial" panose="020B0604020202020204" pitchFamily="34" charset="0"/>
              <a:cs typeface="Arial" panose="020B0604020202020204" pitchFamily="34" charset="0"/>
            </a:rPr>
            <a:t> </a:t>
          </a:r>
          <a:r>
            <a:rPr lang="de-DE" sz="1800" dirty="0" err="1" smtClean="0">
              <a:solidFill>
                <a:schemeClr val="tx2"/>
              </a:solidFill>
              <a:latin typeface="Arial" panose="020B0604020202020204" pitchFamily="34" charset="0"/>
              <a:cs typeface="Arial" panose="020B0604020202020204" pitchFamily="34" charset="0"/>
            </a:rPr>
            <a:t>proposal</a:t>
          </a:r>
          <a:endParaRPr lang="de-DE" sz="1800" dirty="0">
            <a:solidFill>
              <a:schemeClr val="tx2"/>
            </a:solidFill>
            <a:latin typeface="Arial" panose="020B0604020202020204" pitchFamily="34" charset="0"/>
            <a:cs typeface="Arial" panose="020B0604020202020204" pitchFamily="34" charset="0"/>
          </a:endParaRPr>
        </a:p>
      </dgm:t>
    </dgm:pt>
    <dgm:pt modelId="{541B9EDB-F43A-41B8-9C7E-CFC2206AA997}" type="parTrans" cxnId="{65063D2F-CA14-4A94-A6F9-89D8530AF6DE}">
      <dgm:prSet/>
      <dgm:spPr/>
      <dgm:t>
        <a:bodyPr/>
        <a:lstStyle/>
        <a:p>
          <a:endParaRPr lang="de-DE" sz="2800"/>
        </a:p>
      </dgm:t>
    </dgm:pt>
    <dgm:pt modelId="{EA5A1598-D5EF-4243-8032-D9F1927E90D7}" type="sibTrans" cxnId="{65063D2F-CA14-4A94-A6F9-89D8530AF6DE}">
      <dgm:prSet/>
      <dgm:spPr/>
      <dgm:t>
        <a:bodyPr/>
        <a:lstStyle/>
        <a:p>
          <a:endParaRPr lang="de-DE" sz="2800"/>
        </a:p>
      </dgm:t>
    </dgm:pt>
    <dgm:pt modelId="{597EB56F-DA4C-4929-B297-2C337DD97C5C}">
      <dgm:prSet phldrT="[Text]" custT="1"/>
      <dgm:spPr/>
      <dgm:t>
        <a:bodyPr/>
        <a:lstStyle/>
        <a:p>
          <a:r>
            <a:rPr lang="de-DE" sz="2400" b="1" dirty="0" smtClean="0">
              <a:latin typeface="Arial" panose="020B0604020202020204" pitchFamily="34" charset="0"/>
              <a:cs typeface="Arial" panose="020B0604020202020204" pitchFamily="34" charset="0"/>
            </a:rPr>
            <a:t>Q4/2019</a:t>
          </a:r>
          <a:endParaRPr lang="de-DE" sz="2400" b="1" dirty="0">
            <a:latin typeface="Arial" panose="020B0604020202020204" pitchFamily="34" charset="0"/>
            <a:cs typeface="Arial" panose="020B0604020202020204" pitchFamily="34" charset="0"/>
          </a:endParaRPr>
        </a:p>
      </dgm:t>
    </dgm:pt>
    <dgm:pt modelId="{68AA2EEA-D8B9-43DC-8BC9-33774FFF41D7}" type="parTrans" cxnId="{55324DD8-8C10-4A5B-B909-F9052C1FB366}">
      <dgm:prSet/>
      <dgm:spPr/>
      <dgm:t>
        <a:bodyPr/>
        <a:lstStyle/>
        <a:p>
          <a:endParaRPr lang="de-DE" sz="2800"/>
        </a:p>
      </dgm:t>
    </dgm:pt>
    <dgm:pt modelId="{B1320508-19D8-466A-96AA-87F868AC3BC3}" type="sibTrans" cxnId="{55324DD8-8C10-4A5B-B909-F9052C1FB366}">
      <dgm:prSet/>
      <dgm:spPr/>
      <dgm:t>
        <a:bodyPr/>
        <a:lstStyle/>
        <a:p>
          <a:endParaRPr lang="de-DE" sz="2800"/>
        </a:p>
      </dgm:t>
    </dgm:pt>
    <dgm:pt modelId="{6D43AD96-2104-484D-9B1A-531A99C70D91}">
      <dgm:prSet phldrT="[Text]" custT="1"/>
      <dgm:spPr/>
      <dgm:t>
        <a:bodyPr/>
        <a:lstStyle/>
        <a:p>
          <a:r>
            <a:rPr lang="de-DE" sz="1800" dirty="0" smtClean="0">
              <a:solidFill>
                <a:schemeClr val="tx2"/>
              </a:solidFill>
              <a:latin typeface="Arial" panose="020B0604020202020204" pitchFamily="34" charset="0"/>
              <a:cs typeface="Arial" panose="020B0604020202020204" pitchFamily="34" charset="0"/>
            </a:rPr>
            <a:t>Fine-tuning </a:t>
          </a:r>
          <a:r>
            <a:rPr lang="de-DE" sz="1800" dirty="0" err="1" smtClean="0">
              <a:solidFill>
                <a:schemeClr val="tx2"/>
              </a:solidFill>
              <a:latin typeface="Arial" panose="020B0604020202020204" pitchFamily="34" charset="0"/>
              <a:cs typeface="Arial" panose="020B0604020202020204" pitchFamily="34" charset="0"/>
            </a:rPr>
            <a:t>of</a:t>
          </a:r>
          <a:r>
            <a:rPr lang="de-DE" sz="1800" dirty="0" smtClean="0">
              <a:solidFill>
                <a:schemeClr val="tx2"/>
              </a:solidFill>
              <a:latin typeface="Arial" panose="020B0604020202020204" pitchFamily="34" charset="0"/>
              <a:cs typeface="Arial" panose="020B0604020202020204" pitchFamily="34" charset="0"/>
            </a:rPr>
            <a:t> </a:t>
          </a:r>
          <a:r>
            <a:rPr lang="de-DE" sz="1800" dirty="0" err="1" smtClean="0">
              <a:solidFill>
                <a:schemeClr val="tx2"/>
              </a:solidFill>
              <a:latin typeface="Arial" panose="020B0604020202020204" pitchFamily="34" charset="0"/>
              <a:cs typeface="Arial" panose="020B0604020202020204" pitchFamily="34" charset="0"/>
            </a:rPr>
            <a:t>the</a:t>
          </a:r>
          <a:r>
            <a:rPr lang="de-DE" sz="1800" dirty="0" smtClean="0">
              <a:solidFill>
                <a:schemeClr val="tx2"/>
              </a:solidFill>
              <a:latin typeface="Arial" panose="020B0604020202020204" pitchFamily="34" charset="0"/>
              <a:cs typeface="Arial" panose="020B0604020202020204" pitchFamily="34" charset="0"/>
            </a:rPr>
            <a:t> </a:t>
          </a:r>
          <a:r>
            <a:rPr lang="de-DE" sz="1800" dirty="0" err="1" smtClean="0">
              <a:solidFill>
                <a:schemeClr val="tx2"/>
              </a:solidFill>
              <a:latin typeface="Arial" panose="020B0604020202020204" pitchFamily="34" charset="0"/>
              <a:cs typeface="Arial" panose="020B0604020202020204" pitchFamily="34" charset="0"/>
            </a:rPr>
            <a:t>airspace</a:t>
          </a:r>
          <a:r>
            <a:rPr lang="de-DE" sz="1800" dirty="0" smtClean="0">
              <a:solidFill>
                <a:schemeClr val="tx2"/>
              </a:solidFill>
              <a:latin typeface="Arial" panose="020B0604020202020204" pitchFamily="34" charset="0"/>
              <a:cs typeface="Arial" panose="020B0604020202020204" pitchFamily="34" charset="0"/>
            </a:rPr>
            <a:t> </a:t>
          </a:r>
          <a:r>
            <a:rPr lang="de-DE" sz="1800" dirty="0" err="1" smtClean="0">
              <a:solidFill>
                <a:schemeClr val="tx2"/>
              </a:solidFill>
              <a:latin typeface="Arial" panose="020B0604020202020204" pitchFamily="34" charset="0"/>
              <a:cs typeface="Arial" panose="020B0604020202020204" pitchFamily="34" charset="0"/>
            </a:rPr>
            <a:t>re-sectorisation</a:t>
          </a:r>
          <a:endParaRPr lang="de-DE" sz="1800" dirty="0">
            <a:solidFill>
              <a:schemeClr val="tx2"/>
            </a:solidFill>
            <a:latin typeface="Arial" panose="020B0604020202020204" pitchFamily="34" charset="0"/>
            <a:cs typeface="Arial" panose="020B0604020202020204" pitchFamily="34" charset="0"/>
          </a:endParaRPr>
        </a:p>
      </dgm:t>
    </dgm:pt>
    <dgm:pt modelId="{FF6E9043-CAD7-4434-85AF-6CAF45C2E9E9}" type="parTrans" cxnId="{157EFEA0-E249-41D6-82EF-538E53268454}">
      <dgm:prSet/>
      <dgm:spPr/>
      <dgm:t>
        <a:bodyPr/>
        <a:lstStyle/>
        <a:p>
          <a:endParaRPr lang="de-DE" sz="2800"/>
        </a:p>
      </dgm:t>
    </dgm:pt>
    <dgm:pt modelId="{CB71D073-8D62-4F8F-B09F-354E8AEC3AC2}" type="sibTrans" cxnId="{157EFEA0-E249-41D6-82EF-538E53268454}">
      <dgm:prSet/>
      <dgm:spPr/>
      <dgm:t>
        <a:bodyPr/>
        <a:lstStyle/>
        <a:p>
          <a:endParaRPr lang="de-DE" sz="2800"/>
        </a:p>
      </dgm:t>
    </dgm:pt>
    <dgm:pt modelId="{2092560F-1F94-4844-87E1-1522407311A5}">
      <dgm:prSet custT="1"/>
      <dgm:spPr/>
      <dgm:t>
        <a:bodyPr/>
        <a:lstStyle/>
        <a:p>
          <a:r>
            <a:rPr lang="de-DE" sz="2400" b="1" dirty="0" smtClean="0">
              <a:latin typeface="Arial" panose="020B0604020202020204" pitchFamily="34" charset="0"/>
              <a:cs typeface="Arial" panose="020B0604020202020204" pitchFamily="34" charset="0"/>
            </a:rPr>
            <a:t>Q1/2020</a:t>
          </a:r>
          <a:endParaRPr lang="de-DE" sz="2400" b="1" dirty="0">
            <a:latin typeface="Arial" panose="020B0604020202020204" pitchFamily="34" charset="0"/>
            <a:cs typeface="Arial" panose="020B0604020202020204" pitchFamily="34" charset="0"/>
          </a:endParaRPr>
        </a:p>
      </dgm:t>
    </dgm:pt>
    <dgm:pt modelId="{66B06790-7D22-4BC9-BD6F-BA86DFC17331}" type="parTrans" cxnId="{0E9C62B5-3F75-4176-BB7F-EE2C6639D1F1}">
      <dgm:prSet/>
      <dgm:spPr/>
      <dgm:t>
        <a:bodyPr/>
        <a:lstStyle/>
        <a:p>
          <a:endParaRPr lang="de-DE" sz="2800"/>
        </a:p>
      </dgm:t>
    </dgm:pt>
    <dgm:pt modelId="{D2BAE334-30C4-4C61-8B57-1333B563AF9E}" type="sibTrans" cxnId="{0E9C62B5-3F75-4176-BB7F-EE2C6639D1F1}">
      <dgm:prSet/>
      <dgm:spPr/>
      <dgm:t>
        <a:bodyPr/>
        <a:lstStyle/>
        <a:p>
          <a:endParaRPr lang="de-DE" sz="2800"/>
        </a:p>
      </dgm:t>
    </dgm:pt>
    <dgm:pt modelId="{C2DB4A61-00D4-489A-BA31-5BF5E03CAC2C}">
      <dgm:prSet custT="1"/>
      <dgm:spPr/>
      <dgm:t>
        <a:bodyPr/>
        <a:lstStyle/>
        <a:p>
          <a:pPr algn="l"/>
          <a:r>
            <a:rPr lang="de-DE" sz="1800" dirty="0" smtClean="0">
              <a:solidFill>
                <a:schemeClr val="tx2"/>
              </a:solidFill>
              <a:latin typeface="Arial" panose="020B0604020202020204" pitchFamily="34" charset="0"/>
              <a:cs typeface="Arial" panose="020B0604020202020204" pitchFamily="34" charset="0"/>
            </a:rPr>
            <a:t>Initial </a:t>
          </a:r>
          <a:r>
            <a:rPr lang="de-DE" sz="1800" dirty="0" err="1" smtClean="0">
              <a:solidFill>
                <a:schemeClr val="tx2"/>
              </a:solidFill>
              <a:latin typeface="Arial" panose="020B0604020202020204" pitchFamily="34" charset="0"/>
              <a:cs typeface="Arial" panose="020B0604020202020204" pitchFamily="34" charset="0"/>
            </a:rPr>
            <a:t>Draft</a:t>
          </a:r>
          <a:r>
            <a:rPr lang="de-DE" sz="1800" dirty="0" smtClean="0">
              <a:solidFill>
                <a:schemeClr val="tx2"/>
              </a:solidFill>
              <a:latin typeface="Arial" panose="020B0604020202020204" pitchFamily="34" charset="0"/>
              <a:cs typeface="Arial" panose="020B0604020202020204" pitchFamily="34" charset="0"/>
            </a:rPr>
            <a:t> </a:t>
          </a:r>
          <a:r>
            <a:rPr lang="de-DE" sz="1800" dirty="0" err="1" smtClean="0">
              <a:solidFill>
                <a:schemeClr val="tx2"/>
              </a:solidFill>
              <a:latin typeface="Arial" panose="020B0604020202020204" pitchFamily="34" charset="0"/>
              <a:cs typeface="Arial" panose="020B0604020202020204" pitchFamily="34" charset="0"/>
            </a:rPr>
            <a:t>of</a:t>
          </a:r>
          <a:r>
            <a:rPr lang="de-DE" sz="1800" dirty="0" smtClean="0">
              <a:solidFill>
                <a:schemeClr val="tx2"/>
              </a:solidFill>
              <a:latin typeface="Arial" panose="020B0604020202020204" pitchFamily="34" charset="0"/>
              <a:cs typeface="Arial" panose="020B0604020202020204" pitchFamily="34" charset="0"/>
            </a:rPr>
            <a:t> FABEC </a:t>
          </a:r>
          <a:r>
            <a:rPr lang="de-DE" sz="1800" dirty="0" err="1" smtClean="0">
              <a:solidFill>
                <a:schemeClr val="tx2"/>
              </a:solidFill>
              <a:latin typeface="Arial" panose="020B0604020202020204" pitchFamily="34" charset="0"/>
              <a:cs typeface="Arial" panose="020B0604020202020204" pitchFamily="34" charset="0"/>
            </a:rPr>
            <a:t>airspace</a:t>
          </a:r>
          <a:r>
            <a:rPr lang="de-DE" sz="1800" dirty="0" smtClean="0">
              <a:solidFill>
                <a:schemeClr val="tx2"/>
              </a:solidFill>
              <a:latin typeface="Arial" panose="020B0604020202020204" pitchFamily="34" charset="0"/>
              <a:cs typeface="Arial" panose="020B0604020202020204" pitchFamily="34" charset="0"/>
            </a:rPr>
            <a:t> </a:t>
          </a:r>
          <a:r>
            <a:rPr lang="de-DE" sz="1800" dirty="0" err="1" smtClean="0">
              <a:solidFill>
                <a:schemeClr val="tx2"/>
              </a:solidFill>
              <a:latin typeface="Arial" panose="020B0604020202020204" pitchFamily="34" charset="0"/>
              <a:cs typeface="Arial" panose="020B0604020202020204" pitchFamily="34" charset="0"/>
            </a:rPr>
            <a:t>structure</a:t>
          </a:r>
          <a:r>
            <a:rPr lang="de-DE" sz="1800" dirty="0" smtClean="0">
              <a:solidFill>
                <a:schemeClr val="tx2"/>
              </a:solidFill>
              <a:latin typeface="Arial" panose="020B0604020202020204" pitchFamily="34" charset="0"/>
              <a:cs typeface="Arial" panose="020B0604020202020204" pitchFamily="34" charset="0"/>
            </a:rPr>
            <a:t> </a:t>
          </a:r>
          <a:r>
            <a:rPr lang="de-DE" sz="1800" dirty="0" err="1" smtClean="0">
              <a:solidFill>
                <a:schemeClr val="tx2"/>
              </a:solidFill>
              <a:latin typeface="Arial" panose="020B0604020202020204" pitchFamily="34" charset="0"/>
              <a:cs typeface="Arial" panose="020B0604020202020204" pitchFamily="34" charset="0"/>
            </a:rPr>
            <a:t>finalised</a:t>
          </a:r>
          <a:endParaRPr lang="de-DE" sz="1800" dirty="0">
            <a:solidFill>
              <a:schemeClr val="tx2"/>
            </a:solidFill>
            <a:latin typeface="Arial" panose="020B0604020202020204" pitchFamily="34" charset="0"/>
            <a:cs typeface="Arial" panose="020B0604020202020204" pitchFamily="34" charset="0"/>
          </a:endParaRPr>
        </a:p>
      </dgm:t>
    </dgm:pt>
    <dgm:pt modelId="{9C815942-825A-4EF7-8089-6485A8B5832E}" type="parTrans" cxnId="{BEF53195-4B99-44E2-A84B-212AAF9D4A5A}">
      <dgm:prSet/>
      <dgm:spPr/>
      <dgm:t>
        <a:bodyPr/>
        <a:lstStyle/>
        <a:p>
          <a:endParaRPr lang="de-DE" sz="2800"/>
        </a:p>
      </dgm:t>
    </dgm:pt>
    <dgm:pt modelId="{9FC1F05A-5632-4720-91D0-E7CF38FB7900}" type="sibTrans" cxnId="{BEF53195-4B99-44E2-A84B-212AAF9D4A5A}">
      <dgm:prSet/>
      <dgm:spPr/>
      <dgm:t>
        <a:bodyPr/>
        <a:lstStyle/>
        <a:p>
          <a:endParaRPr lang="de-DE" sz="2800"/>
        </a:p>
      </dgm:t>
    </dgm:pt>
    <dgm:pt modelId="{7F6455A5-8AD8-42D6-B8E4-53892C373042}">
      <dgm:prSet custT="1"/>
      <dgm:spPr/>
      <dgm:t>
        <a:bodyPr/>
        <a:lstStyle/>
        <a:p>
          <a:pPr algn="l"/>
          <a:r>
            <a:rPr lang="de-DE" sz="1800" dirty="0" smtClean="0">
              <a:solidFill>
                <a:schemeClr val="tx2"/>
              </a:solidFill>
              <a:latin typeface="Arial" panose="020B0604020202020204" pitchFamily="34" charset="0"/>
              <a:cs typeface="Arial" panose="020B0604020202020204" pitchFamily="34" charset="0"/>
            </a:rPr>
            <a:t>Initial </a:t>
          </a:r>
          <a:r>
            <a:rPr lang="de-DE" sz="1800" dirty="0" err="1" smtClean="0">
              <a:solidFill>
                <a:schemeClr val="tx2"/>
              </a:solidFill>
              <a:latin typeface="Arial" panose="020B0604020202020204" pitchFamily="34" charset="0"/>
              <a:cs typeface="Arial" panose="020B0604020202020204" pitchFamily="34" charset="0"/>
            </a:rPr>
            <a:t>Proposal</a:t>
          </a:r>
          <a:r>
            <a:rPr lang="de-DE" sz="1800" dirty="0" smtClean="0">
              <a:solidFill>
                <a:schemeClr val="tx2"/>
              </a:solidFill>
              <a:latin typeface="Arial" panose="020B0604020202020204" pitchFamily="34" charset="0"/>
              <a:cs typeface="Arial" panose="020B0604020202020204" pitchFamily="34" charset="0"/>
            </a:rPr>
            <a:t> </a:t>
          </a:r>
          <a:r>
            <a:rPr lang="de-DE" sz="1800" dirty="0" err="1" smtClean="0">
              <a:solidFill>
                <a:schemeClr val="tx2"/>
              </a:solidFill>
              <a:latin typeface="Arial" panose="020B0604020202020204" pitchFamily="34" charset="0"/>
              <a:cs typeface="Arial" panose="020B0604020202020204" pitchFamily="34" charset="0"/>
            </a:rPr>
            <a:t>for</a:t>
          </a:r>
          <a:r>
            <a:rPr lang="de-DE" sz="1800" dirty="0" smtClean="0">
              <a:solidFill>
                <a:schemeClr val="tx2"/>
              </a:solidFill>
              <a:latin typeface="Arial" panose="020B0604020202020204" pitchFamily="34" charset="0"/>
              <a:cs typeface="Arial" panose="020B0604020202020204" pitchFamily="34" charset="0"/>
            </a:rPr>
            <a:t> </a:t>
          </a:r>
          <a:r>
            <a:rPr lang="de-DE" sz="1800" dirty="0" err="1" smtClean="0">
              <a:solidFill>
                <a:schemeClr val="tx2"/>
              </a:solidFill>
              <a:latin typeface="Arial" panose="020B0604020202020204" pitchFamily="34" charset="0"/>
              <a:cs typeface="Arial" panose="020B0604020202020204" pitchFamily="34" charset="0"/>
            </a:rPr>
            <a:t>implementation</a:t>
          </a:r>
          <a:endParaRPr lang="de-DE" sz="1800" dirty="0">
            <a:solidFill>
              <a:schemeClr val="tx2"/>
            </a:solidFill>
            <a:latin typeface="Arial" panose="020B0604020202020204" pitchFamily="34" charset="0"/>
            <a:cs typeface="Arial" panose="020B0604020202020204" pitchFamily="34" charset="0"/>
          </a:endParaRPr>
        </a:p>
      </dgm:t>
    </dgm:pt>
    <dgm:pt modelId="{8279FB79-EB4D-4902-B22B-AC0036525BC4}" type="parTrans" cxnId="{F3FC48B5-BDB6-4BDA-AAA1-2065BA86EB61}">
      <dgm:prSet/>
      <dgm:spPr/>
      <dgm:t>
        <a:bodyPr/>
        <a:lstStyle/>
        <a:p>
          <a:endParaRPr lang="de-DE" sz="2800"/>
        </a:p>
      </dgm:t>
    </dgm:pt>
    <dgm:pt modelId="{3EF6C55B-D900-4F02-AF21-96028E56BDCA}" type="sibTrans" cxnId="{F3FC48B5-BDB6-4BDA-AAA1-2065BA86EB61}">
      <dgm:prSet/>
      <dgm:spPr/>
      <dgm:t>
        <a:bodyPr/>
        <a:lstStyle/>
        <a:p>
          <a:endParaRPr lang="de-DE" sz="2800"/>
        </a:p>
      </dgm:t>
    </dgm:pt>
    <dgm:pt modelId="{CBF34605-821A-4826-B721-2CD51825B472}">
      <dgm:prSet phldrT="[Text]" custT="1"/>
      <dgm:spPr/>
      <dgm:t>
        <a:bodyPr/>
        <a:lstStyle/>
        <a:p>
          <a:r>
            <a:rPr lang="de-DE" sz="1800" dirty="0" smtClean="0">
              <a:solidFill>
                <a:schemeClr val="tx2"/>
              </a:solidFill>
              <a:latin typeface="Arial" panose="020B0604020202020204" pitchFamily="34" charset="0"/>
              <a:cs typeface="Arial" panose="020B0604020202020204" pitchFamily="34" charset="0"/>
            </a:rPr>
            <a:t>COO Workshop</a:t>
          </a:r>
          <a:endParaRPr lang="de-DE" sz="1800" dirty="0">
            <a:solidFill>
              <a:schemeClr val="tx2"/>
            </a:solidFill>
            <a:latin typeface="Arial" panose="020B0604020202020204" pitchFamily="34" charset="0"/>
            <a:cs typeface="Arial" panose="020B0604020202020204" pitchFamily="34" charset="0"/>
          </a:endParaRPr>
        </a:p>
      </dgm:t>
    </dgm:pt>
    <dgm:pt modelId="{D1987BCB-699F-40CF-BE4C-52A63137CEF2}" type="parTrans" cxnId="{4778550E-B628-4200-A801-50B3ADAB6B35}">
      <dgm:prSet/>
      <dgm:spPr/>
      <dgm:t>
        <a:bodyPr/>
        <a:lstStyle/>
        <a:p>
          <a:endParaRPr lang="de-DE"/>
        </a:p>
      </dgm:t>
    </dgm:pt>
    <dgm:pt modelId="{6406A66B-AFB8-47BE-B57E-75D9E7C23DA6}" type="sibTrans" cxnId="{4778550E-B628-4200-A801-50B3ADAB6B35}">
      <dgm:prSet/>
      <dgm:spPr/>
      <dgm:t>
        <a:bodyPr/>
        <a:lstStyle/>
        <a:p>
          <a:endParaRPr lang="de-DE"/>
        </a:p>
      </dgm:t>
    </dgm:pt>
    <dgm:pt modelId="{B5CCAA1A-E92B-4FF9-9342-5E3B9E8FFD23}" type="pres">
      <dgm:prSet presAssocID="{175B05B5-AA41-4726-ABF1-3A246FEABB68}" presName="Name0" presStyleCnt="0">
        <dgm:presLayoutVars>
          <dgm:dir/>
          <dgm:animLvl val="lvl"/>
          <dgm:resizeHandles val="exact"/>
        </dgm:presLayoutVars>
      </dgm:prSet>
      <dgm:spPr/>
      <dgm:t>
        <a:bodyPr/>
        <a:lstStyle/>
        <a:p>
          <a:endParaRPr lang="de-DE"/>
        </a:p>
      </dgm:t>
    </dgm:pt>
    <dgm:pt modelId="{27BE1D24-4A47-48D2-AAE0-E1A33C236607}" type="pres">
      <dgm:prSet presAssocID="{175B05B5-AA41-4726-ABF1-3A246FEABB68}" presName="dummy" presStyleCnt="0"/>
      <dgm:spPr/>
    </dgm:pt>
    <dgm:pt modelId="{395FA8B3-9013-473B-976F-2B0DDCDF963F}" type="pres">
      <dgm:prSet presAssocID="{175B05B5-AA41-4726-ABF1-3A246FEABB68}" presName="linH" presStyleCnt="0"/>
      <dgm:spPr/>
    </dgm:pt>
    <dgm:pt modelId="{01CE7F29-01DE-4DD6-9EF0-9E153180B393}" type="pres">
      <dgm:prSet presAssocID="{175B05B5-AA41-4726-ABF1-3A246FEABB68}" presName="padding1" presStyleCnt="0"/>
      <dgm:spPr/>
    </dgm:pt>
    <dgm:pt modelId="{B55A06F2-A4DF-4CDB-9F5D-57F798E70867}" type="pres">
      <dgm:prSet presAssocID="{DA36B876-747E-416F-881E-541539103258}" presName="linV" presStyleCnt="0"/>
      <dgm:spPr/>
    </dgm:pt>
    <dgm:pt modelId="{B0C87B0C-119C-4283-978A-F6B713273A62}" type="pres">
      <dgm:prSet presAssocID="{DA36B876-747E-416F-881E-541539103258}" presName="spVertical1" presStyleCnt="0"/>
      <dgm:spPr/>
    </dgm:pt>
    <dgm:pt modelId="{9740592A-343D-461A-ACFB-0EDA392B86B7}" type="pres">
      <dgm:prSet presAssocID="{DA36B876-747E-416F-881E-541539103258}" presName="parTx" presStyleLbl="revTx" presStyleIdx="0" presStyleCnt="6">
        <dgm:presLayoutVars>
          <dgm:chMax val="0"/>
          <dgm:chPref val="0"/>
          <dgm:bulletEnabled val="1"/>
        </dgm:presLayoutVars>
      </dgm:prSet>
      <dgm:spPr/>
      <dgm:t>
        <a:bodyPr/>
        <a:lstStyle/>
        <a:p>
          <a:endParaRPr lang="de-DE"/>
        </a:p>
      </dgm:t>
    </dgm:pt>
    <dgm:pt modelId="{9CBB4308-C5E6-4BA8-97AC-B07D5B99B052}" type="pres">
      <dgm:prSet presAssocID="{DA36B876-747E-416F-881E-541539103258}" presName="spVertical2" presStyleCnt="0"/>
      <dgm:spPr/>
    </dgm:pt>
    <dgm:pt modelId="{FF4360B3-624F-4448-8D35-94B144765B37}" type="pres">
      <dgm:prSet presAssocID="{DA36B876-747E-416F-881E-541539103258}" presName="spVertical3" presStyleCnt="0"/>
      <dgm:spPr/>
    </dgm:pt>
    <dgm:pt modelId="{A6582685-EA0C-4119-8EC6-D67CCA6F40F1}" type="pres">
      <dgm:prSet presAssocID="{DA36B876-747E-416F-881E-541539103258}" presName="desTx" presStyleLbl="revTx" presStyleIdx="1" presStyleCnt="6" custScaleX="109552" custLinFactNeighborX="-18399" custLinFactNeighborY="-18459">
        <dgm:presLayoutVars>
          <dgm:bulletEnabled val="1"/>
        </dgm:presLayoutVars>
      </dgm:prSet>
      <dgm:spPr/>
      <dgm:t>
        <a:bodyPr/>
        <a:lstStyle/>
        <a:p>
          <a:endParaRPr lang="de-DE"/>
        </a:p>
      </dgm:t>
    </dgm:pt>
    <dgm:pt modelId="{C6FDCAA0-259C-4421-9079-69256A46128D}" type="pres">
      <dgm:prSet presAssocID="{D5074123-406B-4420-ABF5-4350CEF7A008}" presName="space" presStyleCnt="0"/>
      <dgm:spPr/>
    </dgm:pt>
    <dgm:pt modelId="{AF3644C5-F7A1-4BFF-AA01-99F4758479B4}" type="pres">
      <dgm:prSet presAssocID="{597EB56F-DA4C-4929-B297-2C337DD97C5C}" presName="linV" presStyleCnt="0"/>
      <dgm:spPr/>
    </dgm:pt>
    <dgm:pt modelId="{20F67A2B-2FE0-478D-81C6-BE1398A12AEF}" type="pres">
      <dgm:prSet presAssocID="{597EB56F-DA4C-4929-B297-2C337DD97C5C}" presName="spVertical1" presStyleCnt="0"/>
      <dgm:spPr/>
    </dgm:pt>
    <dgm:pt modelId="{03731E2E-3FEB-46B4-8F54-20FC9A8262F1}" type="pres">
      <dgm:prSet presAssocID="{597EB56F-DA4C-4929-B297-2C337DD97C5C}" presName="parTx" presStyleLbl="revTx" presStyleIdx="2" presStyleCnt="6">
        <dgm:presLayoutVars>
          <dgm:chMax val="0"/>
          <dgm:chPref val="0"/>
          <dgm:bulletEnabled val="1"/>
        </dgm:presLayoutVars>
      </dgm:prSet>
      <dgm:spPr/>
      <dgm:t>
        <a:bodyPr/>
        <a:lstStyle/>
        <a:p>
          <a:endParaRPr lang="de-DE"/>
        </a:p>
      </dgm:t>
    </dgm:pt>
    <dgm:pt modelId="{7A648370-B162-4981-BA6A-DAC23009C909}" type="pres">
      <dgm:prSet presAssocID="{597EB56F-DA4C-4929-B297-2C337DD97C5C}" presName="spVertical2" presStyleCnt="0"/>
      <dgm:spPr/>
    </dgm:pt>
    <dgm:pt modelId="{113A8D17-85F8-4356-AE18-5C4C1143EABB}" type="pres">
      <dgm:prSet presAssocID="{597EB56F-DA4C-4929-B297-2C337DD97C5C}" presName="spVertical3" presStyleCnt="0"/>
      <dgm:spPr/>
    </dgm:pt>
    <dgm:pt modelId="{4A62AC13-62DB-4B37-B005-EFFC56518F2F}" type="pres">
      <dgm:prSet presAssocID="{597EB56F-DA4C-4929-B297-2C337DD97C5C}" presName="desTx" presStyleLbl="revTx" presStyleIdx="3" presStyleCnt="6" custScaleX="117512" custLinFactNeighborX="-13611" custLinFactNeighborY="3444">
        <dgm:presLayoutVars>
          <dgm:bulletEnabled val="1"/>
        </dgm:presLayoutVars>
      </dgm:prSet>
      <dgm:spPr/>
      <dgm:t>
        <a:bodyPr/>
        <a:lstStyle/>
        <a:p>
          <a:endParaRPr lang="de-DE"/>
        </a:p>
      </dgm:t>
    </dgm:pt>
    <dgm:pt modelId="{69A0B143-9C88-46EE-BF39-99E9F4B5B103}" type="pres">
      <dgm:prSet presAssocID="{B1320508-19D8-466A-96AA-87F868AC3BC3}" presName="space" presStyleCnt="0"/>
      <dgm:spPr/>
    </dgm:pt>
    <dgm:pt modelId="{A6C8200C-043B-4D91-A652-E571751E2765}" type="pres">
      <dgm:prSet presAssocID="{2092560F-1F94-4844-87E1-1522407311A5}" presName="linV" presStyleCnt="0"/>
      <dgm:spPr/>
    </dgm:pt>
    <dgm:pt modelId="{FAFCAD72-FAC3-4D21-9B1A-38E5ADDFEC7A}" type="pres">
      <dgm:prSet presAssocID="{2092560F-1F94-4844-87E1-1522407311A5}" presName="spVertical1" presStyleCnt="0"/>
      <dgm:spPr/>
    </dgm:pt>
    <dgm:pt modelId="{4C81FCF2-2F63-4871-9B88-E676448841FC}" type="pres">
      <dgm:prSet presAssocID="{2092560F-1F94-4844-87E1-1522407311A5}" presName="parTx" presStyleLbl="revTx" presStyleIdx="4" presStyleCnt="6">
        <dgm:presLayoutVars>
          <dgm:chMax val="0"/>
          <dgm:chPref val="0"/>
          <dgm:bulletEnabled val="1"/>
        </dgm:presLayoutVars>
      </dgm:prSet>
      <dgm:spPr/>
      <dgm:t>
        <a:bodyPr/>
        <a:lstStyle/>
        <a:p>
          <a:endParaRPr lang="de-DE"/>
        </a:p>
      </dgm:t>
    </dgm:pt>
    <dgm:pt modelId="{E813B336-B688-40FD-AC8B-8793ED7386C3}" type="pres">
      <dgm:prSet presAssocID="{2092560F-1F94-4844-87E1-1522407311A5}" presName="spVertical2" presStyleCnt="0"/>
      <dgm:spPr/>
    </dgm:pt>
    <dgm:pt modelId="{4EC4989B-AA8C-4401-A313-D10A8AA65225}" type="pres">
      <dgm:prSet presAssocID="{2092560F-1F94-4844-87E1-1522407311A5}" presName="spVertical3" presStyleCnt="0"/>
      <dgm:spPr/>
    </dgm:pt>
    <dgm:pt modelId="{0986AEDD-AAEA-45E5-A3EA-667EE3122DF0}" type="pres">
      <dgm:prSet presAssocID="{2092560F-1F94-4844-87E1-1522407311A5}" presName="desTx" presStyleLbl="revTx" presStyleIdx="5" presStyleCnt="6" custScaleX="105517" custLinFactNeighborX="-25196">
        <dgm:presLayoutVars>
          <dgm:bulletEnabled val="1"/>
        </dgm:presLayoutVars>
      </dgm:prSet>
      <dgm:spPr/>
      <dgm:t>
        <a:bodyPr/>
        <a:lstStyle/>
        <a:p>
          <a:endParaRPr lang="de-DE"/>
        </a:p>
      </dgm:t>
    </dgm:pt>
    <dgm:pt modelId="{9B6C7D67-0BDF-4A61-A1D5-C962AE9764FD}" type="pres">
      <dgm:prSet presAssocID="{175B05B5-AA41-4726-ABF1-3A246FEABB68}" presName="padding2" presStyleCnt="0"/>
      <dgm:spPr/>
    </dgm:pt>
    <dgm:pt modelId="{90E08CDD-0A20-4209-945C-A4E39A4700F8}" type="pres">
      <dgm:prSet presAssocID="{175B05B5-AA41-4726-ABF1-3A246FEABB68}" presName="negArrow" presStyleCnt="0"/>
      <dgm:spPr/>
    </dgm:pt>
    <dgm:pt modelId="{5C689820-5411-47F3-9585-CB1B432E92E5}" type="pres">
      <dgm:prSet presAssocID="{175B05B5-AA41-4726-ABF1-3A246FEABB68}" presName="backgroundArrow" presStyleLbl="node1" presStyleIdx="0" presStyleCnt="1" custLinFactNeighborY="-5564"/>
      <dgm:spPr/>
    </dgm:pt>
  </dgm:ptLst>
  <dgm:cxnLst>
    <dgm:cxn modelId="{F3FC48B5-BDB6-4BDA-AAA1-2065BA86EB61}" srcId="{2092560F-1F94-4844-87E1-1522407311A5}" destId="{7F6455A5-8AD8-42D6-B8E4-53892C373042}" srcOrd="1" destOrd="0" parTransId="{8279FB79-EB4D-4902-B22B-AC0036525BC4}" sibTransId="{3EF6C55B-D900-4F02-AF21-96028E56BDCA}"/>
    <dgm:cxn modelId="{157EFEA0-E249-41D6-82EF-538E53268454}" srcId="{597EB56F-DA4C-4929-B297-2C337DD97C5C}" destId="{6D43AD96-2104-484D-9B1A-531A99C70D91}" srcOrd="0" destOrd="0" parTransId="{FF6E9043-CAD7-4434-85AF-6CAF45C2E9E9}" sibTransId="{CB71D073-8D62-4F8F-B09F-354E8AEC3AC2}"/>
    <dgm:cxn modelId="{0E9C62B5-3F75-4176-BB7F-EE2C6639D1F1}" srcId="{175B05B5-AA41-4726-ABF1-3A246FEABB68}" destId="{2092560F-1F94-4844-87E1-1522407311A5}" srcOrd="2" destOrd="0" parTransId="{66B06790-7D22-4BC9-BD6F-BA86DFC17331}" sibTransId="{D2BAE334-30C4-4C61-8B57-1333B563AF9E}"/>
    <dgm:cxn modelId="{4778550E-B628-4200-A801-50B3ADAB6B35}" srcId="{DA36B876-747E-416F-881E-541539103258}" destId="{CBF34605-821A-4826-B721-2CD51825B472}" srcOrd="1" destOrd="0" parTransId="{D1987BCB-699F-40CF-BE4C-52A63137CEF2}" sibTransId="{6406A66B-AFB8-47BE-B57E-75D9E7C23DA6}"/>
    <dgm:cxn modelId="{116B51A4-51DD-4BA8-9374-4A6AA6390167}" type="presOf" srcId="{DA36B876-747E-416F-881E-541539103258}" destId="{9740592A-343D-461A-ACFB-0EDA392B86B7}" srcOrd="0" destOrd="0" presId="urn:microsoft.com/office/officeart/2005/8/layout/hProcess3"/>
    <dgm:cxn modelId="{E84EEA4B-9E15-4864-A2DA-A26B4835D49C}" srcId="{175B05B5-AA41-4726-ABF1-3A246FEABB68}" destId="{DA36B876-747E-416F-881E-541539103258}" srcOrd="0" destOrd="0" parTransId="{B5D130EE-B08E-421E-8E50-473814019C6D}" sibTransId="{D5074123-406B-4420-ABF5-4350CEF7A008}"/>
    <dgm:cxn modelId="{BEF53195-4B99-44E2-A84B-212AAF9D4A5A}" srcId="{2092560F-1F94-4844-87E1-1522407311A5}" destId="{C2DB4A61-00D4-489A-BA31-5BF5E03CAC2C}" srcOrd="0" destOrd="0" parTransId="{9C815942-825A-4EF7-8089-6485A8B5832E}" sibTransId="{9FC1F05A-5632-4720-91D0-E7CF38FB7900}"/>
    <dgm:cxn modelId="{F3CEB13B-B894-4BC9-9BD0-BC5B3A2EB1B6}" type="presOf" srcId="{7F6455A5-8AD8-42D6-B8E4-53892C373042}" destId="{0986AEDD-AAEA-45E5-A3EA-667EE3122DF0}" srcOrd="0" destOrd="1" presId="urn:microsoft.com/office/officeart/2005/8/layout/hProcess3"/>
    <dgm:cxn modelId="{CED2F1CC-2E29-4C18-9FBC-42B687A0B29A}" type="presOf" srcId="{597EB56F-DA4C-4929-B297-2C337DD97C5C}" destId="{03731E2E-3FEB-46B4-8F54-20FC9A8262F1}" srcOrd="0" destOrd="0" presId="urn:microsoft.com/office/officeart/2005/8/layout/hProcess3"/>
    <dgm:cxn modelId="{AAEE0953-25EF-46E1-830E-21430684A584}" type="presOf" srcId="{6D43AD96-2104-484D-9B1A-531A99C70D91}" destId="{4A62AC13-62DB-4B37-B005-EFFC56518F2F}" srcOrd="0" destOrd="0" presId="urn:microsoft.com/office/officeart/2005/8/layout/hProcess3"/>
    <dgm:cxn modelId="{55324DD8-8C10-4A5B-B909-F9052C1FB366}" srcId="{175B05B5-AA41-4726-ABF1-3A246FEABB68}" destId="{597EB56F-DA4C-4929-B297-2C337DD97C5C}" srcOrd="1" destOrd="0" parTransId="{68AA2EEA-D8B9-43DC-8BC9-33774FFF41D7}" sibTransId="{B1320508-19D8-466A-96AA-87F868AC3BC3}"/>
    <dgm:cxn modelId="{2CE283B3-7609-4C0D-B29D-FBAA750B35ED}" type="presOf" srcId="{CBF34605-821A-4826-B721-2CD51825B472}" destId="{A6582685-EA0C-4119-8EC6-D67CCA6F40F1}" srcOrd="0" destOrd="1" presId="urn:microsoft.com/office/officeart/2005/8/layout/hProcess3"/>
    <dgm:cxn modelId="{65063D2F-CA14-4A94-A6F9-89D8530AF6DE}" srcId="{DA36B876-747E-416F-881E-541539103258}" destId="{0152EBB0-9627-4117-96D5-D23D1591DEDD}" srcOrd="0" destOrd="0" parTransId="{541B9EDB-F43A-41B8-9C7E-CFC2206AA997}" sibTransId="{EA5A1598-D5EF-4243-8032-D9F1927E90D7}"/>
    <dgm:cxn modelId="{F51E9605-3B6F-45E3-B727-D2FA119E1E16}" type="presOf" srcId="{175B05B5-AA41-4726-ABF1-3A246FEABB68}" destId="{B5CCAA1A-E92B-4FF9-9342-5E3B9E8FFD23}" srcOrd="0" destOrd="0" presId="urn:microsoft.com/office/officeart/2005/8/layout/hProcess3"/>
    <dgm:cxn modelId="{586C42A5-60C5-4A43-A5D2-8F66F22923D0}" type="presOf" srcId="{C2DB4A61-00D4-489A-BA31-5BF5E03CAC2C}" destId="{0986AEDD-AAEA-45E5-A3EA-667EE3122DF0}" srcOrd="0" destOrd="0" presId="urn:microsoft.com/office/officeart/2005/8/layout/hProcess3"/>
    <dgm:cxn modelId="{53BB79F2-4FD7-4E3B-A680-4D356B5B63D8}" type="presOf" srcId="{0152EBB0-9627-4117-96D5-D23D1591DEDD}" destId="{A6582685-EA0C-4119-8EC6-D67CCA6F40F1}" srcOrd="0" destOrd="0" presId="urn:microsoft.com/office/officeart/2005/8/layout/hProcess3"/>
    <dgm:cxn modelId="{9E0339CA-DA9A-4969-97F6-53EAAEF0B7FB}" type="presOf" srcId="{2092560F-1F94-4844-87E1-1522407311A5}" destId="{4C81FCF2-2F63-4871-9B88-E676448841FC}" srcOrd="0" destOrd="0" presId="urn:microsoft.com/office/officeart/2005/8/layout/hProcess3"/>
    <dgm:cxn modelId="{98E4090C-5D93-4B6C-9AD9-8D69EFB409EF}" type="presParOf" srcId="{B5CCAA1A-E92B-4FF9-9342-5E3B9E8FFD23}" destId="{27BE1D24-4A47-48D2-AAE0-E1A33C236607}" srcOrd="0" destOrd="0" presId="urn:microsoft.com/office/officeart/2005/8/layout/hProcess3"/>
    <dgm:cxn modelId="{CF2C1D40-FFA2-488A-90BC-2D43AB50FEFC}" type="presParOf" srcId="{B5CCAA1A-E92B-4FF9-9342-5E3B9E8FFD23}" destId="{395FA8B3-9013-473B-976F-2B0DDCDF963F}" srcOrd="1" destOrd="0" presId="urn:microsoft.com/office/officeart/2005/8/layout/hProcess3"/>
    <dgm:cxn modelId="{BF64A663-1D54-4941-98B6-A3B6FE366496}" type="presParOf" srcId="{395FA8B3-9013-473B-976F-2B0DDCDF963F}" destId="{01CE7F29-01DE-4DD6-9EF0-9E153180B393}" srcOrd="0" destOrd="0" presId="urn:microsoft.com/office/officeart/2005/8/layout/hProcess3"/>
    <dgm:cxn modelId="{B70209E4-991E-4F0D-A826-46C480AAD961}" type="presParOf" srcId="{395FA8B3-9013-473B-976F-2B0DDCDF963F}" destId="{B55A06F2-A4DF-4CDB-9F5D-57F798E70867}" srcOrd="1" destOrd="0" presId="urn:microsoft.com/office/officeart/2005/8/layout/hProcess3"/>
    <dgm:cxn modelId="{12F85A2A-013C-440C-B2A2-CD610B843BC8}" type="presParOf" srcId="{B55A06F2-A4DF-4CDB-9F5D-57F798E70867}" destId="{B0C87B0C-119C-4283-978A-F6B713273A62}" srcOrd="0" destOrd="0" presId="urn:microsoft.com/office/officeart/2005/8/layout/hProcess3"/>
    <dgm:cxn modelId="{1648DD02-FDBF-4115-8571-A14327DEF3F0}" type="presParOf" srcId="{B55A06F2-A4DF-4CDB-9F5D-57F798E70867}" destId="{9740592A-343D-461A-ACFB-0EDA392B86B7}" srcOrd="1" destOrd="0" presId="urn:microsoft.com/office/officeart/2005/8/layout/hProcess3"/>
    <dgm:cxn modelId="{579EDCCD-2181-4B9C-AD3D-4A66A0FE7A20}" type="presParOf" srcId="{B55A06F2-A4DF-4CDB-9F5D-57F798E70867}" destId="{9CBB4308-C5E6-4BA8-97AC-B07D5B99B052}" srcOrd="2" destOrd="0" presId="urn:microsoft.com/office/officeart/2005/8/layout/hProcess3"/>
    <dgm:cxn modelId="{F680E6CD-6DCC-4997-AD5D-69C2435C5E31}" type="presParOf" srcId="{B55A06F2-A4DF-4CDB-9F5D-57F798E70867}" destId="{FF4360B3-624F-4448-8D35-94B144765B37}" srcOrd="3" destOrd="0" presId="urn:microsoft.com/office/officeart/2005/8/layout/hProcess3"/>
    <dgm:cxn modelId="{86E23257-B462-4D7F-85CC-A5BC311DD5D6}" type="presParOf" srcId="{B55A06F2-A4DF-4CDB-9F5D-57F798E70867}" destId="{A6582685-EA0C-4119-8EC6-D67CCA6F40F1}" srcOrd="4" destOrd="0" presId="urn:microsoft.com/office/officeart/2005/8/layout/hProcess3"/>
    <dgm:cxn modelId="{22745E4C-4E61-4BFA-8D1E-A5E065D5EC4F}" type="presParOf" srcId="{395FA8B3-9013-473B-976F-2B0DDCDF963F}" destId="{C6FDCAA0-259C-4421-9079-69256A46128D}" srcOrd="2" destOrd="0" presId="urn:microsoft.com/office/officeart/2005/8/layout/hProcess3"/>
    <dgm:cxn modelId="{4A0BBBE7-1136-43F7-8E23-398FEAF86C06}" type="presParOf" srcId="{395FA8B3-9013-473B-976F-2B0DDCDF963F}" destId="{AF3644C5-F7A1-4BFF-AA01-99F4758479B4}" srcOrd="3" destOrd="0" presId="urn:microsoft.com/office/officeart/2005/8/layout/hProcess3"/>
    <dgm:cxn modelId="{C69B77BE-D402-4793-9AB9-FD0229FC7C7E}" type="presParOf" srcId="{AF3644C5-F7A1-4BFF-AA01-99F4758479B4}" destId="{20F67A2B-2FE0-478D-81C6-BE1398A12AEF}" srcOrd="0" destOrd="0" presId="urn:microsoft.com/office/officeart/2005/8/layout/hProcess3"/>
    <dgm:cxn modelId="{ACCAD96C-2714-4840-B38D-EB1D6EF80315}" type="presParOf" srcId="{AF3644C5-F7A1-4BFF-AA01-99F4758479B4}" destId="{03731E2E-3FEB-46B4-8F54-20FC9A8262F1}" srcOrd="1" destOrd="0" presId="urn:microsoft.com/office/officeart/2005/8/layout/hProcess3"/>
    <dgm:cxn modelId="{9B71C934-49C7-4C38-99C4-06DB08FBFE29}" type="presParOf" srcId="{AF3644C5-F7A1-4BFF-AA01-99F4758479B4}" destId="{7A648370-B162-4981-BA6A-DAC23009C909}" srcOrd="2" destOrd="0" presId="urn:microsoft.com/office/officeart/2005/8/layout/hProcess3"/>
    <dgm:cxn modelId="{7E110D4A-ECFE-47D9-A456-4DDE3E588F3F}" type="presParOf" srcId="{AF3644C5-F7A1-4BFF-AA01-99F4758479B4}" destId="{113A8D17-85F8-4356-AE18-5C4C1143EABB}" srcOrd="3" destOrd="0" presId="urn:microsoft.com/office/officeart/2005/8/layout/hProcess3"/>
    <dgm:cxn modelId="{1B94B474-B80F-43BC-A68F-4E8531845950}" type="presParOf" srcId="{AF3644C5-F7A1-4BFF-AA01-99F4758479B4}" destId="{4A62AC13-62DB-4B37-B005-EFFC56518F2F}" srcOrd="4" destOrd="0" presId="urn:microsoft.com/office/officeart/2005/8/layout/hProcess3"/>
    <dgm:cxn modelId="{46355855-9098-4D49-8B93-BD32B2659E76}" type="presParOf" srcId="{395FA8B3-9013-473B-976F-2B0DDCDF963F}" destId="{69A0B143-9C88-46EE-BF39-99E9F4B5B103}" srcOrd="4" destOrd="0" presId="urn:microsoft.com/office/officeart/2005/8/layout/hProcess3"/>
    <dgm:cxn modelId="{89BD791C-82DE-47C9-BA51-558DE7BF08D1}" type="presParOf" srcId="{395FA8B3-9013-473B-976F-2B0DDCDF963F}" destId="{A6C8200C-043B-4D91-A652-E571751E2765}" srcOrd="5" destOrd="0" presId="urn:microsoft.com/office/officeart/2005/8/layout/hProcess3"/>
    <dgm:cxn modelId="{7C3F76A5-FFCC-4E61-9C5A-FA8477C349A3}" type="presParOf" srcId="{A6C8200C-043B-4D91-A652-E571751E2765}" destId="{FAFCAD72-FAC3-4D21-9B1A-38E5ADDFEC7A}" srcOrd="0" destOrd="0" presId="urn:microsoft.com/office/officeart/2005/8/layout/hProcess3"/>
    <dgm:cxn modelId="{4AC71D9F-6997-4929-A79C-8E03B2BB573C}" type="presParOf" srcId="{A6C8200C-043B-4D91-A652-E571751E2765}" destId="{4C81FCF2-2F63-4871-9B88-E676448841FC}" srcOrd="1" destOrd="0" presId="urn:microsoft.com/office/officeart/2005/8/layout/hProcess3"/>
    <dgm:cxn modelId="{4FE7A6B8-B118-436B-BCB1-7B4D713121B3}" type="presParOf" srcId="{A6C8200C-043B-4D91-A652-E571751E2765}" destId="{E813B336-B688-40FD-AC8B-8793ED7386C3}" srcOrd="2" destOrd="0" presId="urn:microsoft.com/office/officeart/2005/8/layout/hProcess3"/>
    <dgm:cxn modelId="{B7755B2C-08CC-43C7-ABAD-1F2A6F07DFC8}" type="presParOf" srcId="{A6C8200C-043B-4D91-A652-E571751E2765}" destId="{4EC4989B-AA8C-4401-A313-D10A8AA65225}" srcOrd="3" destOrd="0" presId="urn:microsoft.com/office/officeart/2005/8/layout/hProcess3"/>
    <dgm:cxn modelId="{F73FDD74-9C6C-4CCB-AB5A-910E1FA4B4C7}" type="presParOf" srcId="{A6C8200C-043B-4D91-A652-E571751E2765}" destId="{0986AEDD-AAEA-45E5-A3EA-667EE3122DF0}" srcOrd="4" destOrd="0" presId="urn:microsoft.com/office/officeart/2005/8/layout/hProcess3"/>
    <dgm:cxn modelId="{2D53E2BE-9D3F-41C7-BFB8-ACEB45CEA326}" type="presParOf" srcId="{395FA8B3-9013-473B-976F-2B0DDCDF963F}" destId="{9B6C7D67-0BDF-4A61-A1D5-C962AE9764FD}" srcOrd="6" destOrd="0" presId="urn:microsoft.com/office/officeart/2005/8/layout/hProcess3"/>
    <dgm:cxn modelId="{2450D2EB-EF68-4262-81EC-9A597ADF9090}" type="presParOf" srcId="{395FA8B3-9013-473B-976F-2B0DDCDF963F}" destId="{90E08CDD-0A20-4209-945C-A4E39A4700F8}" srcOrd="7" destOrd="0" presId="urn:microsoft.com/office/officeart/2005/8/layout/hProcess3"/>
    <dgm:cxn modelId="{E1468B32-9BE0-4B0C-B225-E366920781A9}" type="presParOf" srcId="{395FA8B3-9013-473B-976F-2B0DDCDF963F}" destId="{5C689820-5411-47F3-9585-CB1B432E92E5}" srcOrd="8"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4221F-3764-43AA-9639-42811CBA34F8}">
      <dsp:nvSpPr>
        <dsp:cNvPr id="0" name=""/>
        <dsp:cNvSpPr/>
      </dsp:nvSpPr>
      <dsp:spPr>
        <a:xfrm rot="5400000">
          <a:off x="3384014" y="127236"/>
          <a:ext cx="1948165" cy="1694904"/>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de-DE" sz="1900" kern="1200" dirty="0" smtClean="0"/>
            <a:t>Corporate Actions</a:t>
          </a:r>
          <a:endParaRPr lang="de-DE" sz="1900" kern="1200" dirty="0"/>
        </a:p>
      </dsp:txBody>
      <dsp:txXfrm rot="-5400000">
        <a:off x="3774767" y="304195"/>
        <a:ext cx="1166658" cy="1340987"/>
      </dsp:txXfrm>
    </dsp:sp>
    <dsp:sp modelId="{A0BD169A-052B-459F-9B37-9751838D46F5}">
      <dsp:nvSpPr>
        <dsp:cNvPr id="0" name=""/>
        <dsp:cNvSpPr/>
      </dsp:nvSpPr>
      <dsp:spPr>
        <a:xfrm>
          <a:off x="5256981" y="390238"/>
          <a:ext cx="2174152" cy="1168899"/>
        </a:xfrm>
        <a:prstGeom prst="rect">
          <a:avLst/>
        </a:prstGeom>
        <a:noFill/>
        <a:ln>
          <a:noFill/>
        </a:ln>
        <a:effectLst/>
      </dsp:spPr>
      <dsp:style>
        <a:lnRef idx="0">
          <a:scrgbClr r="0" g="0" b="0"/>
        </a:lnRef>
        <a:fillRef idx="0">
          <a:scrgbClr r="0" g="0" b="0"/>
        </a:fillRef>
        <a:effectRef idx="0">
          <a:scrgbClr r="0" g="0" b="0"/>
        </a:effectRef>
        <a:fontRef idx="minor"/>
      </dsp:style>
    </dsp:sp>
    <dsp:sp modelId="{AF25310A-B2D2-4D5A-A6E5-3980BE00DA17}">
      <dsp:nvSpPr>
        <dsp:cNvPr id="0" name=""/>
        <dsp:cNvSpPr/>
      </dsp:nvSpPr>
      <dsp:spPr>
        <a:xfrm rot="5400000">
          <a:off x="1553518" y="127236"/>
          <a:ext cx="1948165" cy="1694904"/>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de-DE" sz="2300" kern="1200" dirty="0" err="1" smtClean="0"/>
            <a:t>eNM</a:t>
          </a:r>
          <a:r>
            <a:rPr lang="de-DE" sz="2300" kern="1200" dirty="0" smtClean="0"/>
            <a:t>/S19</a:t>
          </a:r>
          <a:endParaRPr lang="de-DE" sz="2300" kern="1200" dirty="0"/>
        </a:p>
      </dsp:txBody>
      <dsp:txXfrm rot="-5400000">
        <a:off x="1944271" y="304195"/>
        <a:ext cx="1166658" cy="1340987"/>
      </dsp:txXfrm>
    </dsp:sp>
    <dsp:sp modelId="{20770E63-EFA3-4D52-8DF6-3D0CB6285F85}">
      <dsp:nvSpPr>
        <dsp:cNvPr id="0" name=""/>
        <dsp:cNvSpPr/>
      </dsp:nvSpPr>
      <dsp:spPr>
        <a:xfrm rot="5400000">
          <a:off x="2465259" y="1780839"/>
          <a:ext cx="1948165" cy="1694904"/>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de-DE" sz="1900" kern="1200" dirty="0" smtClean="0"/>
            <a:t>Military </a:t>
          </a:r>
          <a:r>
            <a:rPr lang="de-DE" sz="1900" kern="1200" dirty="0" err="1" smtClean="0"/>
            <a:t>Activities</a:t>
          </a:r>
          <a:endParaRPr lang="de-DE" sz="1900" kern="1200" dirty="0"/>
        </a:p>
      </dsp:txBody>
      <dsp:txXfrm rot="-5400000">
        <a:off x="2856012" y="1957798"/>
        <a:ext cx="1166658" cy="1340987"/>
      </dsp:txXfrm>
    </dsp:sp>
    <dsp:sp modelId="{8EC4B938-4055-490C-9305-48E10C6CA9A4}">
      <dsp:nvSpPr>
        <dsp:cNvPr id="0" name=""/>
        <dsp:cNvSpPr/>
      </dsp:nvSpPr>
      <dsp:spPr>
        <a:xfrm>
          <a:off x="417737" y="2043841"/>
          <a:ext cx="2104018" cy="1168899"/>
        </a:xfrm>
        <a:prstGeom prst="rect">
          <a:avLst/>
        </a:prstGeom>
        <a:noFill/>
        <a:ln>
          <a:noFill/>
        </a:ln>
        <a:effectLst/>
      </dsp:spPr>
      <dsp:style>
        <a:lnRef idx="0">
          <a:scrgbClr r="0" g="0" b="0"/>
        </a:lnRef>
        <a:fillRef idx="0">
          <a:scrgbClr r="0" g="0" b="0"/>
        </a:fillRef>
        <a:effectRef idx="0">
          <a:scrgbClr r="0" g="0" b="0"/>
        </a:effectRef>
        <a:fontRef idx="minor"/>
      </dsp:style>
    </dsp:sp>
    <dsp:sp modelId="{EDC6A254-D6D6-4457-ABF6-DC1B2C5BE755}">
      <dsp:nvSpPr>
        <dsp:cNvPr id="0" name=""/>
        <dsp:cNvSpPr/>
      </dsp:nvSpPr>
      <dsp:spPr>
        <a:xfrm rot="5400000">
          <a:off x="4295756" y="1780839"/>
          <a:ext cx="1948165" cy="1694904"/>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de-DE" sz="2600" kern="1200" dirty="0" err="1" smtClean="0"/>
            <a:t>Weather</a:t>
          </a:r>
          <a:endParaRPr lang="de-DE" sz="2600" kern="1200" dirty="0"/>
        </a:p>
      </dsp:txBody>
      <dsp:txXfrm rot="-5400000">
        <a:off x="4686509" y="1957798"/>
        <a:ext cx="1166658" cy="1340987"/>
      </dsp:txXfrm>
    </dsp:sp>
    <dsp:sp modelId="{08C52F48-5931-4D99-9572-2941D932FE24}">
      <dsp:nvSpPr>
        <dsp:cNvPr id="0" name=""/>
        <dsp:cNvSpPr/>
      </dsp:nvSpPr>
      <dsp:spPr>
        <a:xfrm rot="5400000">
          <a:off x="3384014" y="3434442"/>
          <a:ext cx="1948165" cy="1694904"/>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de-DE" sz="1900" kern="1200" dirty="0" smtClean="0"/>
            <a:t>Short-term </a:t>
          </a:r>
          <a:r>
            <a:rPr lang="de-DE" sz="1900" kern="1200" dirty="0" err="1" smtClean="0"/>
            <a:t>Capacity</a:t>
          </a:r>
          <a:r>
            <a:rPr lang="de-DE" sz="1900" kern="1200" dirty="0" smtClean="0"/>
            <a:t> </a:t>
          </a:r>
          <a:r>
            <a:rPr lang="de-DE" sz="1900" kern="1200" dirty="0" err="1" smtClean="0"/>
            <a:t>Issues</a:t>
          </a:r>
          <a:endParaRPr lang="de-DE" sz="1900" kern="1200" dirty="0"/>
        </a:p>
      </dsp:txBody>
      <dsp:txXfrm rot="-5400000">
        <a:off x="3774767" y="3611401"/>
        <a:ext cx="1166658" cy="1340987"/>
      </dsp:txXfrm>
    </dsp:sp>
    <dsp:sp modelId="{E79DB2FB-B5AE-4C0C-BEAC-90C8BCAA32BE}">
      <dsp:nvSpPr>
        <dsp:cNvPr id="0" name=""/>
        <dsp:cNvSpPr/>
      </dsp:nvSpPr>
      <dsp:spPr>
        <a:xfrm>
          <a:off x="5256981" y="3697444"/>
          <a:ext cx="2174152" cy="1168899"/>
        </a:xfrm>
        <a:prstGeom prst="rect">
          <a:avLst/>
        </a:prstGeom>
        <a:noFill/>
        <a:ln>
          <a:noFill/>
        </a:ln>
        <a:effectLst/>
      </dsp:spPr>
      <dsp:style>
        <a:lnRef idx="0">
          <a:scrgbClr r="0" g="0" b="0"/>
        </a:lnRef>
        <a:fillRef idx="0">
          <a:scrgbClr r="0" g="0" b="0"/>
        </a:fillRef>
        <a:effectRef idx="0">
          <a:scrgbClr r="0" g="0" b="0"/>
        </a:effectRef>
        <a:fontRef idx="minor"/>
      </dsp:style>
    </dsp:sp>
    <dsp:sp modelId="{916B0522-1E39-44D2-924B-3B687A130BE8}">
      <dsp:nvSpPr>
        <dsp:cNvPr id="0" name=""/>
        <dsp:cNvSpPr/>
      </dsp:nvSpPr>
      <dsp:spPr>
        <a:xfrm rot="5400000">
          <a:off x="1553518" y="3434442"/>
          <a:ext cx="1948165" cy="1694904"/>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de-DE" sz="1700" kern="1200" dirty="0" smtClean="0"/>
            <a:t>Financial Flight Plan </a:t>
          </a:r>
          <a:r>
            <a:rPr lang="de-DE" sz="1700" kern="1200" dirty="0" err="1" smtClean="0"/>
            <a:t>optimisation</a:t>
          </a:r>
          <a:endParaRPr lang="de-DE" sz="1700" kern="1200" dirty="0"/>
        </a:p>
      </dsp:txBody>
      <dsp:txXfrm rot="-5400000">
        <a:off x="1944271" y="3611401"/>
        <a:ext cx="1166658" cy="13409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89820-5411-47F3-9585-CB1B432E92E5}">
      <dsp:nvSpPr>
        <dsp:cNvPr id="0" name=""/>
        <dsp:cNvSpPr/>
      </dsp:nvSpPr>
      <dsp:spPr>
        <a:xfrm>
          <a:off x="0" y="0"/>
          <a:ext cx="10369152" cy="3240000"/>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86AEDD-AAEA-45E5-A3EA-667EE3122DF0}">
      <dsp:nvSpPr>
        <dsp:cNvPr id="0" name=""/>
        <dsp:cNvSpPr/>
      </dsp:nvSpPr>
      <dsp:spPr>
        <a:xfrm>
          <a:off x="7128797" y="2520281"/>
          <a:ext cx="1556891" cy="1189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Char char="••"/>
          </a:pPr>
          <a:r>
            <a:rPr lang="de-DE" sz="2000" kern="1200" dirty="0" smtClean="0">
              <a:solidFill>
                <a:schemeClr val="accent1">
                  <a:lumMod val="75000"/>
                </a:schemeClr>
              </a:solidFill>
              <a:latin typeface="Arial" panose="020B0604020202020204" pitchFamily="34" charset="0"/>
              <a:cs typeface="Arial" panose="020B0604020202020204" pitchFamily="34" charset="0"/>
            </a:rPr>
            <a:t>Paris ACC</a:t>
          </a:r>
          <a:endParaRPr lang="de-DE" sz="2000" kern="1200" dirty="0">
            <a:solidFill>
              <a:schemeClr val="accent1">
                <a:lumMod val="75000"/>
              </a:schemeClr>
            </a:solidFill>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de-DE" sz="2000" kern="1200" dirty="0" smtClean="0">
              <a:solidFill>
                <a:schemeClr val="accent1">
                  <a:lumMod val="75000"/>
                </a:schemeClr>
              </a:solidFill>
              <a:latin typeface="Arial" panose="020B0604020202020204" pitchFamily="34" charset="0"/>
              <a:cs typeface="Arial" panose="020B0604020202020204" pitchFamily="34" charset="0"/>
            </a:rPr>
            <a:t>Reims ACC</a:t>
          </a:r>
          <a:endParaRPr lang="de-DE" sz="2000" kern="1200" dirty="0">
            <a:solidFill>
              <a:schemeClr val="accent1">
                <a:lumMod val="75000"/>
              </a:schemeClr>
            </a:solidFill>
            <a:latin typeface="Arial" panose="020B0604020202020204" pitchFamily="34" charset="0"/>
            <a:cs typeface="Arial" panose="020B0604020202020204" pitchFamily="34" charset="0"/>
          </a:endParaRPr>
        </a:p>
      </dsp:txBody>
      <dsp:txXfrm>
        <a:off x="7128797" y="2520281"/>
        <a:ext cx="1556891" cy="1189687"/>
      </dsp:txXfrm>
    </dsp:sp>
    <dsp:sp modelId="{4C81FCF2-2F63-4871-9B88-E676448841FC}">
      <dsp:nvSpPr>
        <dsp:cNvPr id="0" name=""/>
        <dsp:cNvSpPr/>
      </dsp:nvSpPr>
      <dsp:spPr>
        <a:xfrm>
          <a:off x="7560834" y="827368"/>
          <a:ext cx="1556891" cy="16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3840" rIns="0" bIns="243840" numCol="1" spcCol="1270" anchor="ctr" anchorCtr="0">
          <a:noAutofit/>
        </a:bodyPr>
        <a:lstStyle/>
        <a:p>
          <a:pPr lvl="0" algn="l" defTabSz="1066800">
            <a:lnSpc>
              <a:spcPct val="90000"/>
            </a:lnSpc>
            <a:spcBef>
              <a:spcPct val="0"/>
            </a:spcBef>
            <a:spcAft>
              <a:spcPct val="35000"/>
            </a:spcAft>
          </a:pPr>
          <a:r>
            <a:rPr lang="de-DE" sz="2400" b="1" kern="1200" dirty="0" smtClean="0">
              <a:latin typeface="Arial" panose="020B0604020202020204" pitchFamily="34" charset="0"/>
              <a:cs typeface="Arial" panose="020B0604020202020204" pitchFamily="34" charset="0"/>
            </a:rPr>
            <a:t>2023</a:t>
          </a:r>
          <a:endParaRPr lang="de-DE" sz="2400" b="1" kern="1200" dirty="0">
            <a:latin typeface="Arial" panose="020B0604020202020204" pitchFamily="34" charset="0"/>
            <a:cs typeface="Arial" panose="020B0604020202020204" pitchFamily="34" charset="0"/>
          </a:endParaRPr>
        </a:p>
      </dsp:txBody>
      <dsp:txXfrm>
        <a:off x="7560834" y="827368"/>
        <a:ext cx="1556891" cy="1620000"/>
      </dsp:txXfrm>
    </dsp:sp>
    <dsp:sp modelId="{A39B52E4-0CFB-44FE-A42B-BED489B070CF}">
      <dsp:nvSpPr>
        <dsp:cNvPr id="0" name=""/>
        <dsp:cNvSpPr/>
      </dsp:nvSpPr>
      <dsp:spPr>
        <a:xfrm>
          <a:off x="4627136" y="2545397"/>
          <a:ext cx="2260887" cy="1189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Char char="••"/>
          </a:pPr>
          <a:r>
            <a:rPr lang="de-DE" sz="2000" kern="1200" dirty="0" smtClean="0">
              <a:solidFill>
                <a:schemeClr val="accent1">
                  <a:lumMod val="75000"/>
                </a:schemeClr>
              </a:solidFill>
              <a:latin typeface="Arial" panose="020B0604020202020204" pitchFamily="34" charset="0"/>
              <a:cs typeface="Arial" panose="020B0604020202020204" pitchFamily="34" charset="0"/>
            </a:rPr>
            <a:t>Bordeaux ACC</a:t>
          </a:r>
          <a:endParaRPr lang="de-DE" sz="2000" kern="1200" dirty="0">
            <a:solidFill>
              <a:schemeClr val="accent1">
                <a:lumMod val="75000"/>
              </a:schemeClr>
            </a:solidFill>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de-DE" sz="2000" kern="1200" dirty="0" smtClean="0">
              <a:solidFill>
                <a:schemeClr val="accent1">
                  <a:lumMod val="75000"/>
                </a:schemeClr>
              </a:solidFill>
              <a:latin typeface="Arial" panose="020B0604020202020204" pitchFamily="34" charset="0"/>
              <a:cs typeface="Arial" panose="020B0604020202020204" pitchFamily="34" charset="0"/>
            </a:rPr>
            <a:t>Marseille ACC</a:t>
          </a:r>
          <a:endParaRPr lang="de-DE" sz="2000" kern="1200" dirty="0">
            <a:solidFill>
              <a:schemeClr val="accent1">
                <a:lumMod val="75000"/>
              </a:schemeClr>
            </a:solidFill>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de-DE" sz="2000" kern="1200" dirty="0" smtClean="0">
              <a:solidFill>
                <a:schemeClr val="accent1">
                  <a:lumMod val="75000"/>
                </a:schemeClr>
              </a:solidFill>
              <a:latin typeface="Arial" panose="020B0604020202020204" pitchFamily="34" charset="0"/>
              <a:cs typeface="Arial" panose="020B0604020202020204" pitchFamily="34" charset="0"/>
            </a:rPr>
            <a:t>Germany </a:t>
          </a:r>
          <a:r>
            <a:rPr lang="de-DE" sz="2000" kern="1200" dirty="0" err="1" smtClean="0">
              <a:solidFill>
                <a:schemeClr val="accent1">
                  <a:lumMod val="75000"/>
                </a:schemeClr>
              </a:solidFill>
              <a:latin typeface="Arial" panose="020B0604020202020204" pitchFamily="34" charset="0"/>
              <a:cs typeface="Arial" panose="020B0604020202020204" pitchFamily="34" charset="0"/>
            </a:rPr>
            <a:t>Step</a:t>
          </a:r>
          <a:r>
            <a:rPr lang="de-DE" sz="2000" kern="1200" dirty="0" smtClean="0">
              <a:solidFill>
                <a:schemeClr val="accent1">
                  <a:lumMod val="75000"/>
                </a:schemeClr>
              </a:solidFill>
              <a:latin typeface="Arial" panose="020B0604020202020204" pitchFamily="34" charset="0"/>
              <a:cs typeface="Arial" panose="020B0604020202020204" pitchFamily="34" charset="0"/>
            </a:rPr>
            <a:t> 2c</a:t>
          </a:r>
          <a:endParaRPr lang="de-DE" sz="2000" kern="1200" dirty="0">
            <a:solidFill>
              <a:schemeClr val="accent1">
                <a:lumMod val="75000"/>
              </a:schemeClr>
            </a:solidFill>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de-DE" sz="2000" kern="1200" dirty="0" err="1" smtClean="0">
              <a:solidFill>
                <a:schemeClr val="accent1">
                  <a:lumMod val="75000"/>
                </a:schemeClr>
              </a:solidFill>
              <a:latin typeface="Arial" panose="020B0604020202020204" pitchFamily="34" charset="0"/>
              <a:cs typeface="Arial" panose="020B0604020202020204" pitchFamily="34" charset="0"/>
            </a:rPr>
            <a:t>Switzerland</a:t>
          </a:r>
          <a:r>
            <a:rPr lang="de-DE" sz="2000" kern="1200" dirty="0" smtClean="0">
              <a:solidFill>
                <a:schemeClr val="accent1">
                  <a:lumMod val="75000"/>
                </a:schemeClr>
              </a:solidFill>
              <a:latin typeface="Arial" panose="020B0604020202020204" pitchFamily="34" charset="0"/>
              <a:cs typeface="Arial" panose="020B0604020202020204" pitchFamily="34" charset="0"/>
            </a:rPr>
            <a:t> H24</a:t>
          </a:r>
          <a:endParaRPr lang="de-DE" sz="2000" kern="1200" dirty="0">
            <a:solidFill>
              <a:schemeClr val="accent1">
                <a:lumMod val="75000"/>
              </a:schemeClr>
            </a:solidFill>
            <a:latin typeface="Arial" panose="020B0604020202020204" pitchFamily="34" charset="0"/>
            <a:cs typeface="Arial" panose="020B0604020202020204" pitchFamily="34" charset="0"/>
          </a:endParaRPr>
        </a:p>
      </dsp:txBody>
      <dsp:txXfrm>
        <a:off x="4627136" y="2545397"/>
        <a:ext cx="2260887" cy="1189687"/>
      </dsp:txXfrm>
    </dsp:sp>
    <dsp:sp modelId="{02B477B8-17AC-4DDE-82A8-F806EDD81D5D}">
      <dsp:nvSpPr>
        <dsp:cNvPr id="0" name=""/>
        <dsp:cNvSpPr/>
      </dsp:nvSpPr>
      <dsp:spPr>
        <a:xfrm>
          <a:off x="5139852" y="864093"/>
          <a:ext cx="1556891" cy="16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3840" rIns="0" bIns="243840" numCol="1" spcCol="1270" anchor="ctr" anchorCtr="0">
          <a:noAutofit/>
        </a:bodyPr>
        <a:lstStyle/>
        <a:p>
          <a:pPr lvl="0" algn="l" defTabSz="1066800">
            <a:lnSpc>
              <a:spcPct val="90000"/>
            </a:lnSpc>
            <a:spcBef>
              <a:spcPct val="0"/>
            </a:spcBef>
            <a:spcAft>
              <a:spcPct val="35000"/>
            </a:spcAft>
          </a:pPr>
          <a:r>
            <a:rPr lang="de-DE" sz="2400" b="1" kern="1200" dirty="0" smtClean="0">
              <a:latin typeface="Arial" panose="020B0604020202020204" pitchFamily="34" charset="0"/>
              <a:cs typeface="Arial" panose="020B0604020202020204" pitchFamily="34" charset="0"/>
            </a:rPr>
            <a:t>2022</a:t>
          </a:r>
          <a:endParaRPr lang="de-DE" sz="2400" b="1" kern="1200" dirty="0">
            <a:latin typeface="Arial" panose="020B0604020202020204" pitchFamily="34" charset="0"/>
            <a:cs typeface="Arial" panose="020B0604020202020204" pitchFamily="34" charset="0"/>
          </a:endParaRPr>
        </a:p>
      </dsp:txBody>
      <dsp:txXfrm>
        <a:off x="5139852" y="864093"/>
        <a:ext cx="1556891" cy="1620000"/>
      </dsp:txXfrm>
    </dsp:sp>
    <dsp:sp modelId="{4A62AC13-62DB-4B37-B005-EFFC56518F2F}">
      <dsp:nvSpPr>
        <dsp:cNvPr id="0" name=""/>
        <dsp:cNvSpPr/>
      </dsp:nvSpPr>
      <dsp:spPr>
        <a:xfrm>
          <a:off x="2852903" y="2545397"/>
          <a:ext cx="1556891" cy="1189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Char char="••"/>
          </a:pPr>
          <a:r>
            <a:rPr lang="de-DE" sz="2000" kern="1200" dirty="0" smtClean="0">
              <a:solidFill>
                <a:schemeClr val="accent1">
                  <a:lumMod val="75000"/>
                </a:schemeClr>
              </a:solidFill>
              <a:latin typeface="Arial" panose="020B0604020202020204" pitchFamily="34" charset="0"/>
              <a:cs typeface="Arial" panose="020B0604020202020204" pitchFamily="34" charset="0"/>
            </a:rPr>
            <a:t>Brest ACC</a:t>
          </a:r>
          <a:endParaRPr lang="de-DE" sz="2000" kern="1200" dirty="0">
            <a:solidFill>
              <a:schemeClr val="accent1">
                <a:lumMod val="75000"/>
              </a:schemeClr>
            </a:solidFill>
            <a:latin typeface="Arial" panose="020B0604020202020204" pitchFamily="34" charset="0"/>
            <a:cs typeface="Arial" panose="020B0604020202020204" pitchFamily="34" charset="0"/>
          </a:endParaRPr>
        </a:p>
      </dsp:txBody>
      <dsp:txXfrm>
        <a:off x="2852903" y="2545397"/>
        <a:ext cx="1556891" cy="1189687"/>
      </dsp:txXfrm>
    </dsp:sp>
    <dsp:sp modelId="{03731E2E-3FEB-46B4-8F54-20FC9A8262F1}">
      <dsp:nvSpPr>
        <dsp:cNvPr id="0" name=""/>
        <dsp:cNvSpPr/>
      </dsp:nvSpPr>
      <dsp:spPr>
        <a:xfrm>
          <a:off x="3240366" y="827368"/>
          <a:ext cx="1556891" cy="16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3840" rIns="0" bIns="243840" numCol="1" spcCol="1270" anchor="ctr" anchorCtr="0">
          <a:noAutofit/>
        </a:bodyPr>
        <a:lstStyle/>
        <a:p>
          <a:pPr lvl="0" algn="l" defTabSz="1066800">
            <a:lnSpc>
              <a:spcPct val="90000"/>
            </a:lnSpc>
            <a:spcBef>
              <a:spcPct val="0"/>
            </a:spcBef>
            <a:spcAft>
              <a:spcPct val="35000"/>
            </a:spcAft>
          </a:pPr>
          <a:r>
            <a:rPr lang="de-DE" sz="2400" b="1" kern="1200" dirty="0" smtClean="0">
              <a:latin typeface="Arial" panose="020B0604020202020204" pitchFamily="34" charset="0"/>
              <a:cs typeface="Arial" panose="020B0604020202020204" pitchFamily="34" charset="0"/>
            </a:rPr>
            <a:t>2021</a:t>
          </a:r>
          <a:endParaRPr lang="de-DE" sz="2400" b="1" kern="1200" dirty="0">
            <a:latin typeface="Arial" panose="020B0604020202020204" pitchFamily="34" charset="0"/>
            <a:cs typeface="Arial" panose="020B0604020202020204" pitchFamily="34" charset="0"/>
          </a:endParaRPr>
        </a:p>
      </dsp:txBody>
      <dsp:txXfrm>
        <a:off x="3240366" y="827368"/>
        <a:ext cx="1556891" cy="1620000"/>
      </dsp:txXfrm>
    </dsp:sp>
    <dsp:sp modelId="{A6582685-EA0C-4119-8EC6-D67CCA6F40F1}">
      <dsp:nvSpPr>
        <dsp:cNvPr id="0" name=""/>
        <dsp:cNvSpPr/>
      </dsp:nvSpPr>
      <dsp:spPr>
        <a:xfrm>
          <a:off x="156055" y="2545397"/>
          <a:ext cx="2274447" cy="1189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Char char="••"/>
          </a:pPr>
          <a:r>
            <a:rPr lang="de-DE" sz="2000" kern="1200" dirty="0" smtClean="0">
              <a:solidFill>
                <a:schemeClr val="accent1">
                  <a:lumMod val="75000"/>
                </a:schemeClr>
              </a:solidFill>
              <a:latin typeface="Arial" panose="020B0604020202020204" pitchFamily="34" charset="0"/>
              <a:cs typeface="Arial" panose="020B0604020202020204" pitchFamily="34" charset="0"/>
            </a:rPr>
            <a:t>Germany </a:t>
          </a:r>
          <a:r>
            <a:rPr lang="de-DE" sz="2000" kern="1200" dirty="0" err="1" smtClean="0">
              <a:solidFill>
                <a:schemeClr val="accent1">
                  <a:lumMod val="75000"/>
                </a:schemeClr>
              </a:solidFill>
              <a:latin typeface="Arial" panose="020B0604020202020204" pitchFamily="34" charset="0"/>
              <a:cs typeface="Arial" panose="020B0604020202020204" pitchFamily="34" charset="0"/>
            </a:rPr>
            <a:t>Step</a:t>
          </a:r>
          <a:r>
            <a:rPr lang="de-DE" sz="2000" kern="1200" dirty="0" smtClean="0">
              <a:solidFill>
                <a:schemeClr val="accent1">
                  <a:lumMod val="75000"/>
                </a:schemeClr>
              </a:solidFill>
              <a:latin typeface="Arial" panose="020B0604020202020204" pitchFamily="34" charset="0"/>
              <a:cs typeface="Arial" panose="020B0604020202020204" pitchFamily="34" charset="0"/>
            </a:rPr>
            <a:t> 2b </a:t>
          </a:r>
          <a:endParaRPr lang="de-DE" sz="2000" kern="1200" dirty="0">
            <a:solidFill>
              <a:schemeClr val="accent1">
                <a:lumMod val="75000"/>
              </a:schemeClr>
            </a:solidFill>
            <a:latin typeface="Arial" panose="020B0604020202020204" pitchFamily="34" charset="0"/>
            <a:cs typeface="Arial" panose="020B0604020202020204" pitchFamily="34" charset="0"/>
          </a:endParaRPr>
        </a:p>
      </dsp:txBody>
      <dsp:txXfrm>
        <a:off x="156055" y="2545397"/>
        <a:ext cx="2274447" cy="1189687"/>
      </dsp:txXfrm>
    </dsp:sp>
    <dsp:sp modelId="{9740592A-343D-461A-ACFB-0EDA392B86B7}">
      <dsp:nvSpPr>
        <dsp:cNvPr id="0" name=""/>
        <dsp:cNvSpPr/>
      </dsp:nvSpPr>
      <dsp:spPr>
        <a:xfrm>
          <a:off x="1008118" y="827368"/>
          <a:ext cx="1556891" cy="16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3840" rIns="0" bIns="243840" numCol="1" spcCol="1270" anchor="ctr" anchorCtr="0">
          <a:noAutofit/>
        </a:bodyPr>
        <a:lstStyle/>
        <a:p>
          <a:pPr lvl="0" algn="l" defTabSz="1066800">
            <a:lnSpc>
              <a:spcPct val="90000"/>
            </a:lnSpc>
            <a:spcBef>
              <a:spcPct val="0"/>
            </a:spcBef>
            <a:spcAft>
              <a:spcPct val="35000"/>
            </a:spcAft>
          </a:pPr>
          <a:r>
            <a:rPr lang="de-DE" sz="2400" b="1" kern="1200" dirty="0" smtClean="0">
              <a:latin typeface="Arial" panose="020B0604020202020204" pitchFamily="34" charset="0"/>
              <a:cs typeface="Arial" panose="020B0604020202020204" pitchFamily="34" charset="0"/>
            </a:rPr>
            <a:t>2020</a:t>
          </a:r>
          <a:endParaRPr lang="de-DE" sz="2400" b="1" kern="1200" dirty="0">
            <a:latin typeface="Arial" panose="020B0604020202020204" pitchFamily="34" charset="0"/>
            <a:cs typeface="Arial" panose="020B0604020202020204" pitchFamily="34" charset="0"/>
          </a:endParaRPr>
        </a:p>
      </dsp:txBody>
      <dsp:txXfrm>
        <a:off x="1008118" y="827368"/>
        <a:ext cx="1556891" cy="16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89820-5411-47F3-9585-CB1B432E92E5}">
      <dsp:nvSpPr>
        <dsp:cNvPr id="0" name=""/>
        <dsp:cNvSpPr/>
      </dsp:nvSpPr>
      <dsp:spPr>
        <a:xfrm>
          <a:off x="0" y="0"/>
          <a:ext cx="10297143" cy="2952000"/>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86AEDD-AAEA-45E5-A3EA-667EE3122DF0}">
      <dsp:nvSpPr>
        <dsp:cNvPr id="0" name=""/>
        <dsp:cNvSpPr/>
      </dsp:nvSpPr>
      <dsp:spPr>
        <a:xfrm>
          <a:off x="6390297" y="2362636"/>
          <a:ext cx="2427170" cy="1236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de-DE" sz="1800" kern="1200" dirty="0" smtClean="0">
              <a:solidFill>
                <a:schemeClr val="tx2"/>
              </a:solidFill>
              <a:latin typeface="Arial" panose="020B0604020202020204" pitchFamily="34" charset="0"/>
              <a:cs typeface="Arial" panose="020B0604020202020204" pitchFamily="34" charset="0"/>
            </a:rPr>
            <a:t>Initial </a:t>
          </a:r>
          <a:r>
            <a:rPr lang="de-DE" sz="1800" kern="1200" dirty="0" err="1" smtClean="0">
              <a:solidFill>
                <a:schemeClr val="tx2"/>
              </a:solidFill>
              <a:latin typeface="Arial" panose="020B0604020202020204" pitchFamily="34" charset="0"/>
              <a:cs typeface="Arial" panose="020B0604020202020204" pitchFamily="34" charset="0"/>
            </a:rPr>
            <a:t>Draft</a:t>
          </a:r>
          <a:r>
            <a:rPr lang="de-DE" sz="1800" kern="1200" dirty="0" smtClean="0">
              <a:solidFill>
                <a:schemeClr val="tx2"/>
              </a:solidFill>
              <a:latin typeface="Arial" panose="020B0604020202020204" pitchFamily="34" charset="0"/>
              <a:cs typeface="Arial" panose="020B0604020202020204" pitchFamily="34" charset="0"/>
            </a:rPr>
            <a:t> </a:t>
          </a:r>
          <a:r>
            <a:rPr lang="de-DE" sz="1800" kern="1200" dirty="0" err="1" smtClean="0">
              <a:solidFill>
                <a:schemeClr val="tx2"/>
              </a:solidFill>
              <a:latin typeface="Arial" panose="020B0604020202020204" pitchFamily="34" charset="0"/>
              <a:cs typeface="Arial" panose="020B0604020202020204" pitchFamily="34" charset="0"/>
            </a:rPr>
            <a:t>of</a:t>
          </a:r>
          <a:r>
            <a:rPr lang="de-DE" sz="1800" kern="1200" dirty="0" smtClean="0">
              <a:solidFill>
                <a:schemeClr val="tx2"/>
              </a:solidFill>
              <a:latin typeface="Arial" panose="020B0604020202020204" pitchFamily="34" charset="0"/>
              <a:cs typeface="Arial" panose="020B0604020202020204" pitchFamily="34" charset="0"/>
            </a:rPr>
            <a:t> FABEC </a:t>
          </a:r>
          <a:r>
            <a:rPr lang="de-DE" sz="1800" kern="1200" dirty="0" err="1" smtClean="0">
              <a:solidFill>
                <a:schemeClr val="tx2"/>
              </a:solidFill>
              <a:latin typeface="Arial" panose="020B0604020202020204" pitchFamily="34" charset="0"/>
              <a:cs typeface="Arial" panose="020B0604020202020204" pitchFamily="34" charset="0"/>
            </a:rPr>
            <a:t>airspace</a:t>
          </a:r>
          <a:r>
            <a:rPr lang="de-DE" sz="1800" kern="1200" dirty="0" smtClean="0">
              <a:solidFill>
                <a:schemeClr val="tx2"/>
              </a:solidFill>
              <a:latin typeface="Arial" panose="020B0604020202020204" pitchFamily="34" charset="0"/>
              <a:cs typeface="Arial" panose="020B0604020202020204" pitchFamily="34" charset="0"/>
            </a:rPr>
            <a:t> </a:t>
          </a:r>
          <a:r>
            <a:rPr lang="de-DE" sz="1800" kern="1200" dirty="0" err="1" smtClean="0">
              <a:solidFill>
                <a:schemeClr val="tx2"/>
              </a:solidFill>
              <a:latin typeface="Arial" panose="020B0604020202020204" pitchFamily="34" charset="0"/>
              <a:cs typeface="Arial" panose="020B0604020202020204" pitchFamily="34" charset="0"/>
            </a:rPr>
            <a:t>structure</a:t>
          </a:r>
          <a:r>
            <a:rPr lang="de-DE" sz="1800" kern="1200" dirty="0" smtClean="0">
              <a:solidFill>
                <a:schemeClr val="tx2"/>
              </a:solidFill>
              <a:latin typeface="Arial" panose="020B0604020202020204" pitchFamily="34" charset="0"/>
              <a:cs typeface="Arial" panose="020B0604020202020204" pitchFamily="34" charset="0"/>
            </a:rPr>
            <a:t> </a:t>
          </a:r>
          <a:r>
            <a:rPr lang="de-DE" sz="1800" kern="1200" dirty="0" err="1" smtClean="0">
              <a:solidFill>
                <a:schemeClr val="tx2"/>
              </a:solidFill>
              <a:latin typeface="Arial" panose="020B0604020202020204" pitchFamily="34" charset="0"/>
              <a:cs typeface="Arial" panose="020B0604020202020204" pitchFamily="34" charset="0"/>
            </a:rPr>
            <a:t>finalised</a:t>
          </a:r>
          <a:endParaRPr lang="de-DE" sz="1800" kern="1200" dirty="0">
            <a:solidFill>
              <a:schemeClr val="tx2"/>
            </a:solidFill>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de-DE" sz="1800" kern="1200" dirty="0" smtClean="0">
              <a:solidFill>
                <a:schemeClr val="tx2"/>
              </a:solidFill>
              <a:latin typeface="Arial" panose="020B0604020202020204" pitchFamily="34" charset="0"/>
              <a:cs typeface="Arial" panose="020B0604020202020204" pitchFamily="34" charset="0"/>
            </a:rPr>
            <a:t>Initial </a:t>
          </a:r>
          <a:r>
            <a:rPr lang="de-DE" sz="1800" kern="1200" dirty="0" err="1" smtClean="0">
              <a:solidFill>
                <a:schemeClr val="tx2"/>
              </a:solidFill>
              <a:latin typeface="Arial" panose="020B0604020202020204" pitchFamily="34" charset="0"/>
              <a:cs typeface="Arial" panose="020B0604020202020204" pitchFamily="34" charset="0"/>
            </a:rPr>
            <a:t>Proposal</a:t>
          </a:r>
          <a:r>
            <a:rPr lang="de-DE" sz="1800" kern="1200" dirty="0" smtClean="0">
              <a:solidFill>
                <a:schemeClr val="tx2"/>
              </a:solidFill>
              <a:latin typeface="Arial" panose="020B0604020202020204" pitchFamily="34" charset="0"/>
              <a:cs typeface="Arial" panose="020B0604020202020204" pitchFamily="34" charset="0"/>
            </a:rPr>
            <a:t> </a:t>
          </a:r>
          <a:r>
            <a:rPr lang="de-DE" sz="1800" kern="1200" dirty="0" err="1" smtClean="0">
              <a:solidFill>
                <a:schemeClr val="tx2"/>
              </a:solidFill>
              <a:latin typeface="Arial" panose="020B0604020202020204" pitchFamily="34" charset="0"/>
              <a:cs typeface="Arial" panose="020B0604020202020204" pitchFamily="34" charset="0"/>
            </a:rPr>
            <a:t>for</a:t>
          </a:r>
          <a:r>
            <a:rPr lang="de-DE" sz="1800" kern="1200" dirty="0" smtClean="0">
              <a:solidFill>
                <a:schemeClr val="tx2"/>
              </a:solidFill>
              <a:latin typeface="Arial" panose="020B0604020202020204" pitchFamily="34" charset="0"/>
              <a:cs typeface="Arial" panose="020B0604020202020204" pitchFamily="34" charset="0"/>
            </a:rPr>
            <a:t> </a:t>
          </a:r>
          <a:r>
            <a:rPr lang="de-DE" sz="1800" kern="1200" dirty="0" err="1" smtClean="0">
              <a:solidFill>
                <a:schemeClr val="tx2"/>
              </a:solidFill>
              <a:latin typeface="Arial" panose="020B0604020202020204" pitchFamily="34" charset="0"/>
              <a:cs typeface="Arial" panose="020B0604020202020204" pitchFamily="34" charset="0"/>
            </a:rPr>
            <a:t>implementation</a:t>
          </a:r>
          <a:endParaRPr lang="de-DE" sz="1800" kern="1200" dirty="0">
            <a:solidFill>
              <a:schemeClr val="tx2"/>
            </a:solidFill>
            <a:latin typeface="Arial" panose="020B0604020202020204" pitchFamily="34" charset="0"/>
            <a:cs typeface="Arial" panose="020B0604020202020204" pitchFamily="34" charset="0"/>
          </a:endParaRPr>
        </a:p>
      </dsp:txBody>
      <dsp:txXfrm>
        <a:off x="6390297" y="2362636"/>
        <a:ext cx="2427170" cy="1236726"/>
      </dsp:txXfrm>
    </dsp:sp>
    <dsp:sp modelId="{4C81FCF2-2F63-4871-9B88-E676448841FC}">
      <dsp:nvSpPr>
        <dsp:cNvPr id="0" name=""/>
        <dsp:cNvSpPr/>
      </dsp:nvSpPr>
      <dsp:spPr>
        <a:xfrm>
          <a:off x="7033325" y="739036"/>
          <a:ext cx="2300265" cy="147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3840" rIns="0" bIns="243840" numCol="1" spcCol="1270" anchor="ctr" anchorCtr="0">
          <a:noAutofit/>
        </a:bodyPr>
        <a:lstStyle/>
        <a:p>
          <a:pPr lvl="0" algn="l" defTabSz="1066800">
            <a:lnSpc>
              <a:spcPct val="90000"/>
            </a:lnSpc>
            <a:spcBef>
              <a:spcPct val="0"/>
            </a:spcBef>
            <a:spcAft>
              <a:spcPct val="35000"/>
            </a:spcAft>
          </a:pPr>
          <a:r>
            <a:rPr lang="de-DE" sz="2400" b="1" kern="1200" dirty="0" smtClean="0">
              <a:latin typeface="Arial" panose="020B0604020202020204" pitchFamily="34" charset="0"/>
              <a:cs typeface="Arial" panose="020B0604020202020204" pitchFamily="34" charset="0"/>
            </a:rPr>
            <a:t>Q1/2020</a:t>
          </a:r>
          <a:endParaRPr lang="de-DE" sz="2400" b="1" kern="1200" dirty="0">
            <a:latin typeface="Arial" panose="020B0604020202020204" pitchFamily="34" charset="0"/>
            <a:cs typeface="Arial" panose="020B0604020202020204" pitchFamily="34" charset="0"/>
          </a:endParaRPr>
        </a:p>
      </dsp:txBody>
      <dsp:txXfrm>
        <a:off x="7033325" y="739036"/>
        <a:ext cx="2300265" cy="1476000"/>
      </dsp:txXfrm>
    </dsp:sp>
    <dsp:sp modelId="{4A62AC13-62DB-4B37-B005-EFFC56518F2F}">
      <dsp:nvSpPr>
        <dsp:cNvPr id="0" name=""/>
        <dsp:cNvSpPr/>
      </dsp:nvSpPr>
      <dsp:spPr>
        <a:xfrm>
          <a:off x="3493642" y="2363673"/>
          <a:ext cx="2703087" cy="1236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de-DE" sz="1800" kern="1200" dirty="0" smtClean="0">
              <a:solidFill>
                <a:schemeClr val="tx2"/>
              </a:solidFill>
              <a:latin typeface="Arial" panose="020B0604020202020204" pitchFamily="34" charset="0"/>
              <a:cs typeface="Arial" panose="020B0604020202020204" pitchFamily="34" charset="0"/>
            </a:rPr>
            <a:t>Fine-tuning </a:t>
          </a:r>
          <a:r>
            <a:rPr lang="de-DE" sz="1800" kern="1200" dirty="0" err="1" smtClean="0">
              <a:solidFill>
                <a:schemeClr val="tx2"/>
              </a:solidFill>
              <a:latin typeface="Arial" panose="020B0604020202020204" pitchFamily="34" charset="0"/>
              <a:cs typeface="Arial" panose="020B0604020202020204" pitchFamily="34" charset="0"/>
            </a:rPr>
            <a:t>of</a:t>
          </a:r>
          <a:r>
            <a:rPr lang="de-DE" sz="1800" kern="1200" dirty="0" smtClean="0">
              <a:solidFill>
                <a:schemeClr val="tx2"/>
              </a:solidFill>
              <a:latin typeface="Arial" panose="020B0604020202020204" pitchFamily="34" charset="0"/>
              <a:cs typeface="Arial" panose="020B0604020202020204" pitchFamily="34" charset="0"/>
            </a:rPr>
            <a:t> </a:t>
          </a:r>
          <a:r>
            <a:rPr lang="de-DE" sz="1800" kern="1200" dirty="0" err="1" smtClean="0">
              <a:solidFill>
                <a:schemeClr val="tx2"/>
              </a:solidFill>
              <a:latin typeface="Arial" panose="020B0604020202020204" pitchFamily="34" charset="0"/>
              <a:cs typeface="Arial" panose="020B0604020202020204" pitchFamily="34" charset="0"/>
            </a:rPr>
            <a:t>the</a:t>
          </a:r>
          <a:r>
            <a:rPr lang="de-DE" sz="1800" kern="1200" dirty="0" smtClean="0">
              <a:solidFill>
                <a:schemeClr val="tx2"/>
              </a:solidFill>
              <a:latin typeface="Arial" panose="020B0604020202020204" pitchFamily="34" charset="0"/>
              <a:cs typeface="Arial" panose="020B0604020202020204" pitchFamily="34" charset="0"/>
            </a:rPr>
            <a:t> </a:t>
          </a:r>
          <a:r>
            <a:rPr lang="de-DE" sz="1800" kern="1200" dirty="0" err="1" smtClean="0">
              <a:solidFill>
                <a:schemeClr val="tx2"/>
              </a:solidFill>
              <a:latin typeface="Arial" panose="020B0604020202020204" pitchFamily="34" charset="0"/>
              <a:cs typeface="Arial" panose="020B0604020202020204" pitchFamily="34" charset="0"/>
            </a:rPr>
            <a:t>airspace</a:t>
          </a:r>
          <a:r>
            <a:rPr lang="de-DE" sz="1800" kern="1200" dirty="0" smtClean="0">
              <a:solidFill>
                <a:schemeClr val="tx2"/>
              </a:solidFill>
              <a:latin typeface="Arial" panose="020B0604020202020204" pitchFamily="34" charset="0"/>
              <a:cs typeface="Arial" panose="020B0604020202020204" pitchFamily="34" charset="0"/>
            </a:rPr>
            <a:t> </a:t>
          </a:r>
          <a:r>
            <a:rPr lang="de-DE" sz="1800" kern="1200" dirty="0" err="1" smtClean="0">
              <a:solidFill>
                <a:schemeClr val="tx2"/>
              </a:solidFill>
              <a:latin typeface="Arial" panose="020B0604020202020204" pitchFamily="34" charset="0"/>
              <a:cs typeface="Arial" panose="020B0604020202020204" pitchFamily="34" charset="0"/>
            </a:rPr>
            <a:t>re-sectorisation</a:t>
          </a:r>
          <a:endParaRPr lang="de-DE" sz="1800" kern="1200" dirty="0">
            <a:solidFill>
              <a:schemeClr val="tx2"/>
            </a:solidFill>
            <a:latin typeface="Arial" panose="020B0604020202020204" pitchFamily="34" charset="0"/>
            <a:cs typeface="Arial" panose="020B0604020202020204" pitchFamily="34" charset="0"/>
          </a:endParaRPr>
        </a:p>
      </dsp:txBody>
      <dsp:txXfrm>
        <a:off x="3493642" y="2363673"/>
        <a:ext cx="2703087" cy="1236726"/>
      </dsp:txXfrm>
    </dsp:sp>
    <dsp:sp modelId="{03731E2E-3FEB-46B4-8F54-20FC9A8262F1}">
      <dsp:nvSpPr>
        <dsp:cNvPr id="0" name=""/>
        <dsp:cNvSpPr/>
      </dsp:nvSpPr>
      <dsp:spPr>
        <a:xfrm>
          <a:off x="4008142" y="739036"/>
          <a:ext cx="2300265" cy="147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3840" rIns="0" bIns="243840" numCol="1" spcCol="1270" anchor="ctr" anchorCtr="0">
          <a:noAutofit/>
        </a:bodyPr>
        <a:lstStyle/>
        <a:p>
          <a:pPr lvl="0" algn="l" defTabSz="1066800">
            <a:lnSpc>
              <a:spcPct val="90000"/>
            </a:lnSpc>
            <a:spcBef>
              <a:spcPct val="0"/>
            </a:spcBef>
            <a:spcAft>
              <a:spcPct val="35000"/>
            </a:spcAft>
          </a:pPr>
          <a:r>
            <a:rPr lang="de-DE" sz="2400" b="1" kern="1200" dirty="0" smtClean="0">
              <a:latin typeface="Arial" panose="020B0604020202020204" pitchFamily="34" charset="0"/>
              <a:cs typeface="Arial" panose="020B0604020202020204" pitchFamily="34" charset="0"/>
            </a:rPr>
            <a:t>Q4/2019</a:t>
          </a:r>
          <a:endParaRPr lang="de-DE" sz="2400" b="1" kern="1200" dirty="0">
            <a:latin typeface="Arial" panose="020B0604020202020204" pitchFamily="34" charset="0"/>
            <a:cs typeface="Arial" panose="020B0604020202020204" pitchFamily="34" charset="0"/>
          </a:endParaRPr>
        </a:p>
      </dsp:txBody>
      <dsp:txXfrm>
        <a:off x="4008142" y="739036"/>
        <a:ext cx="2300265" cy="1476000"/>
      </dsp:txXfrm>
    </dsp:sp>
    <dsp:sp modelId="{A6582685-EA0C-4119-8EC6-D67CCA6F40F1}">
      <dsp:nvSpPr>
        <dsp:cNvPr id="0" name=""/>
        <dsp:cNvSpPr/>
      </dsp:nvSpPr>
      <dsp:spPr>
        <a:xfrm>
          <a:off x="403466" y="2253654"/>
          <a:ext cx="2519986" cy="1236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de-DE" sz="1800" kern="1200" dirty="0" err="1" smtClean="0">
              <a:solidFill>
                <a:schemeClr val="tx2"/>
              </a:solidFill>
              <a:latin typeface="Arial" panose="020B0604020202020204" pitchFamily="34" charset="0"/>
              <a:cs typeface="Arial" panose="020B0604020202020204" pitchFamily="34" charset="0"/>
            </a:rPr>
            <a:t>Discussion</a:t>
          </a:r>
          <a:r>
            <a:rPr lang="de-DE" sz="1800" kern="1200" dirty="0" smtClean="0">
              <a:solidFill>
                <a:schemeClr val="tx2"/>
              </a:solidFill>
              <a:latin typeface="Arial" panose="020B0604020202020204" pitchFamily="34" charset="0"/>
              <a:cs typeface="Arial" panose="020B0604020202020204" pitchFamily="34" charset="0"/>
            </a:rPr>
            <a:t> </a:t>
          </a:r>
          <a:r>
            <a:rPr lang="de-DE" sz="1800" kern="1200" dirty="0" err="1" smtClean="0">
              <a:solidFill>
                <a:schemeClr val="tx2"/>
              </a:solidFill>
              <a:latin typeface="Arial" panose="020B0604020202020204" pitchFamily="34" charset="0"/>
              <a:cs typeface="Arial" panose="020B0604020202020204" pitchFamily="34" charset="0"/>
            </a:rPr>
            <a:t>of</a:t>
          </a:r>
          <a:r>
            <a:rPr lang="de-DE" sz="1800" kern="1200" dirty="0" smtClean="0">
              <a:solidFill>
                <a:schemeClr val="tx2"/>
              </a:solidFill>
              <a:latin typeface="Arial" panose="020B0604020202020204" pitchFamily="34" charset="0"/>
              <a:cs typeface="Arial" panose="020B0604020202020204" pitchFamily="34" charset="0"/>
            </a:rPr>
            <a:t> </a:t>
          </a:r>
          <a:r>
            <a:rPr lang="de-DE" sz="1800" kern="1200" dirty="0" err="1" smtClean="0">
              <a:solidFill>
                <a:schemeClr val="tx2"/>
              </a:solidFill>
              <a:latin typeface="Arial" panose="020B0604020202020204" pitchFamily="34" charset="0"/>
              <a:cs typeface="Arial" panose="020B0604020202020204" pitchFamily="34" charset="0"/>
            </a:rPr>
            <a:t>re-sectorisation</a:t>
          </a:r>
          <a:r>
            <a:rPr lang="de-DE" sz="1800" kern="1200" dirty="0" smtClean="0">
              <a:solidFill>
                <a:schemeClr val="tx2"/>
              </a:solidFill>
              <a:latin typeface="Arial" panose="020B0604020202020204" pitchFamily="34" charset="0"/>
              <a:cs typeface="Arial" panose="020B0604020202020204" pitchFamily="34" charset="0"/>
            </a:rPr>
            <a:t> </a:t>
          </a:r>
          <a:r>
            <a:rPr lang="de-DE" sz="1800" kern="1200" dirty="0" err="1" smtClean="0">
              <a:solidFill>
                <a:schemeClr val="tx2"/>
              </a:solidFill>
              <a:latin typeface="Arial" panose="020B0604020202020204" pitchFamily="34" charset="0"/>
              <a:cs typeface="Arial" panose="020B0604020202020204" pitchFamily="34" charset="0"/>
            </a:rPr>
            <a:t>proposal</a:t>
          </a:r>
          <a:endParaRPr lang="de-DE" sz="1800" kern="1200" dirty="0">
            <a:solidFill>
              <a:schemeClr val="tx2"/>
            </a:solidFill>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de-DE" sz="1800" kern="1200" dirty="0" smtClean="0">
              <a:solidFill>
                <a:schemeClr val="tx2"/>
              </a:solidFill>
              <a:latin typeface="Arial" panose="020B0604020202020204" pitchFamily="34" charset="0"/>
              <a:cs typeface="Arial" panose="020B0604020202020204" pitchFamily="34" charset="0"/>
            </a:rPr>
            <a:t>COO Workshop</a:t>
          </a:r>
          <a:endParaRPr lang="de-DE" sz="1800" kern="1200" dirty="0">
            <a:solidFill>
              <a:schemeClr val="tx2"/>
            </a:solidFill>
            <a:latin typeface="Arial" panose="020B0604020202020204" pitchFamily="34" charset="0"/>
            <a:cs typeface="Arial" panose="020B0604020202020204" pitchFamily="34" charset="0"/>
          </a:endParaRPr>
        </a:p>
      </dsp:txBody>
      <dsp:txXfrm>
        <a:off x="403466" y="2253654"/>
        <a:ext cx="2519986" cy="1236726"/>
      </dsp:txXfrm>
    </dsp:sp>
    <dsp:sp modelId="{9740592A-343D-461A-ACFB-0EDA392B86B7}">
      <dsp:nvSpPr>
        <dsp:cNvPr id="0" name=""/>
        <dsp:cNvSpPr/>
      </dsp:nvSpPr>
      <dsp:spPr>
        <a:xfrm>
          <a:off x="936552" y="739036"/>
          <a:ext cx="2300265" cy="147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3840" rIns="0" bIns="243840" numCol="1" spcCol="1270" anchor="ctr" anchorCtr="0">
          <a:noAutofit/>
        </a:bodyPr>
        <a:lstStyle/>
        <a:p>
          <a:pPr lvl="0" algn="l" defTabSz="1066800">
            <a:lnSpc>
              <a:spcPct val="90000"/>
            </a:lnSpc>
            <a:spcBef>
              <a:spcPct val="0"/>
            </a:spcBef>
            <a:spcAft>
              <a:spcPct val="35000"/>
            </a:spcAft>
          </a:pPr>
          <a:r>
            <a:rPr lang="de-DE" sz="2400" b="1" kern="1200" dirty="0" smtClean="0">
              <a:latin typeface="Arial" panose="020B0604020202020204" pitchFamily="34" charset="0"/>
              <a:cs typeface="Arial" panose="020B0604020202020204" pitchFamily="34" charset="0"/>
            </a:rPr>
            <a:t>Q3/2019</a:t>
          </a:r>
          <a:endParaRPr lang="de-DE" sz="2400" b="1" kern="1200" dirty="0">
            <a:latin typeface="Arial" panose="020B0604020202020204" pitchFamily="34" charset="0"/>
            <a:cs typeface="Arial" panose="020B0604020202020204" pitchFamily="34" charset="0"/>
          </a:endParaRPr>
        </a:p>
      </dsp:txBody>
      <dsp:txXfrm>
        <a:off x="936552" y="739036"/>
        <a:ext cx="2300265" cy="1476000"/>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idx="1"/>
          </p:nvPr>
        </p:nvSpPr>
        <p:spPr>
          <a:xfrm>
            <a:off x="3850443" y="0"/>
            <a:ext cx="2945659" cy="493633"/>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20C64E9-5F77-436E-BB69-4F4D6FF370FB}" type="datetimeFigureOut">
              <a:rPr lang="de-DE"/>
              <a:pPr>
                <a:defRPr/>
              </a:pPr>
              <a:t>05.09.2019</a:t>
            </a:fld>
            <a:endParaRPr lang="de-DE"/>
          </a:p>
        </p:txBody>
      </p:sp>
      <p:sp>
        <p:nvSpPr>
          <p:cNvPr id="4" name="Folienbildplatzhalter 3"/>
          <p:cNvSpPr>
            <a:spLocks noGrp="1" noRot="1" noChangeAspect="1"/>
          </p:cNvSpPr>
          <p:nvPr>
            <p:ph type="sldImg" idx="2"/>
          </p:nvPr>
        </p:nvSpPr>
        <p:spPr>
          <a:xfrm>
            <a:off x="106363" y="739775"/>
            <a:ext cx="6584950" cy="3703638"/>
          </a:xfrm>
          <a:prstGeom prst="rect">
            <a:avLst/>
          </a:prstGeom>
          <a:noFill/>
          <a:ln w="12700">
            <a:solidFill>
              <a:prstClr val="black"/>
            </a:solidFill>
          </a:ln>
        </p:spPr>
        <p:txBody>
          <a:bodyPr vert="horz" lIns="91440" tIns="45720" rIns="91440" bIns="45720" rtlCol="0" anchor="ctr"/>
          <a:lstStyle/>
          <a:p>
            <a:pPr lvl="0"/>
            <a:endParaRPr lang="de-DE" noProof="0" smtClean="0"/>
          </a:p>
        </p:txBody>
      </p:sp>
      <p:sp>
        <p:nvSpPr>
          <p:cNvPr id="5" name="Notizenplatzhalter 4"/>
          <p:cNvSpPr>
            <a:spLocks noGrp="1"/>
          </p:cNvSpPr>
          <p:nvPr>
            <p:ph type="body" sz="quarter" idx="3"/>
          </p:nvPr>
        </p:nvSpPr>
        <p:spPr>
          <a:xfrm>
            <a:off x="679768" y="4689516"/>
            <a:ext cx="5438140" cy="4442698"/>
          </a:xfrm>
          <a:prstGeom prst="rect">
            <a:avLst/>
          </a:prstGeom>
        </p:spPr>
        <p:txBody>
          <a:bodyPr vert="horz" lIns="91440" tIns="45720" rIns="91440" bIns="45720"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099D077-AFBB-4BD1-8202-CB655DE8E095}" type="slidenum">
              <a:rPr lang="de-DE"/>
              <a:pPr>
                <a:defRPr/>
              </a:pPr>
              <a:t>‹nr.›</a:t>
            </a:fld>
            <a:endParaRPr lang="de-DE"/>
          </a:p>
        </p:txBody>
      </p:sp>
    </p:spTree>
    <p:extLst>
      <p:ext uri="{BB962C8B-B14F-4D97-AF65-F5344CB8AC3E}">
        <p14:creationId xmlns:p14="http://schemas.microsoft.com/office/powerpoint/2010/main" val="13133113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 Key performance indicators </a:t>
            </a:r>
          </a:p>
          <a:p>
            <a:endParaRPr lang="en-US" dirty="0" smtClean="0"/>
          </a:p>
          <a:p>
            <a:r>
              <a:rPr lang="en-US" dirty="0" smtClean="0"/>
              <a:t>This KPI measures the average horizontal </a:t>
            </a:r>
            <a:r>
              <a:rPr lang="en-US" dirty="0" err="1" smtClean="0"/>
              <a:t>en</a:t>
            </a:r>
            <a:r>
              <a:rPr lang="en-US" dirty="0" smtClean="0"/>
              <a:t> route flight efficiency of the actual trajectory, calculated as follows: </a:t>
            </a:r>
          </a:p>
          <a:p>
            <a:r>
              <a:rPr lang="en-US" dirty="0" smtClean="0"/>
              <a:t>(a) the indicator is the comparison between the length of the </a:t>
            </a:r>
            <a:r>
              <a:rPr lang="en-US" dirty="0" err="1" smtClean="0"/>
              <a:t>en</a:t>
            </a:r>
            <a:r>
              <a:rPr lang="en-US" dirty="0" smtClean="0"/>
              <a:t> route part of the actual trajectory derived from </a:t>
            </a:r>
          </a:p>
          <a:p>
            <a:r>
              <a:rPr lang="en-US" dirty="0" smtClean="0"/>
              <a:t>surveillance data and the achieved distance, summed over IFR flights within or traversing the airspace as </a:t>
            </a:r>
          </a:p>
          <a:p>
            <a:r>
              <a:rPr lang="en-US" dirty="0" smtClean="0"/>
              <a:t>defined in Article 1, hereinafter referred to as ‘European airspace’; </a:t>
            </a:r>
          </a:p>
          <a:p>
            <a:r>
              <a:rPr lang="en-US" dirty="0" smtClean="0"/>
              <a:t>(b) ‘</a:t>
            </a:r>
            <a:r>
              <a:rPr lang="en-US" dirty="0" err="1" smtClean="0"/>
              <a:t>en</a:t>
            </a:r>
            <a:r>
              <a:rPr lang="en-US" dirty="0" smtClean="0"/>
              <a:t> route part’ refers to the distance flown outside a circle of 40 NM around the airports; </a:t>
            </a:r>
          </a:p>
          <a:p>
            <a:r>
              <a:rPr lang="en-US" dirty="0" smtClean="0"/>
              <a:t>(c) where a flight departs from or arrives at an airport outside the European airspace, the entry or exit points of </a:t>
            </a:r>
          </a:p>
          <a:p>
            <a:r>
              <a:rPr lang="en-US" dirty="0" smtClean="0"/>
              <a:t>the European airspace are used for the calculation of this indicator as the origin or destination respectively, </a:t>
            </a:r>
          </a:p>
          <a:p>
            <a:r>
              <a:rPr lang="en-US" dirty="0" smtClean="0"/>
              <a:t>rather than the departure or destination airport; </a:t>
            </a:r>
          </a:p>
          <a:p>
            <a:r>
              <a:rPr lang="en-US" dirty="0" smtClean="0"/>
              <a:t>(d) where a flight departs from and arrives at an airport inside the European airspace and crosses a non-European </a:t>
            </a:r>
          </a:p>
          <a:p>
            <a:r>
              <a:rPr lang="en-US" dirty="0" smtClean="0"/>
              <a:t>airspace, only the part inside the European airspace is used for the calculation of this indicator; </a:t>
            </a:r>
          </a:p>
          <a:p>
            <a:r>
              <a:rPr lang="en-US" dirty="0" smtClean="0"/>
              <a:t>(e) ‘achieved distance’ is a function of the position of the entry and exit points of the flight into and out of each </a:t>
            </a:r>
          </a:p>
          <a:p>
            <a:r>
              <a:rPr lang="en-US" dirty="0" smtClean="0"/>
              <a:t>portion of airspace for all parts of the trajectory. Achieved distance represents the contribution that those </a:t>
            </a:r>
          </a:p>
          <a:p>
            <a:r>
              <a:rPr lang="en-US" dirty="0" smtClean="0"/>
              <a:t>points make to the great circle distance between origin and destination of the flight; </a:t>
            </a:r>
          </a:p>
          <a:p>
            <a:r>
              <a:rPr lang="en-US" dirty="0" smtClean="0"/>
              <a:t>(f) the indicator is calculated for the whole calendar year and for each year of the reference period, as an average. </a:t>
            </a:r>
          </a:p>
          <a:p>
            <a:r>
              <a:rPr lang="en-US" dirty="0" smtClean="0"/>
              <a:t>When calculating this average, the ten highest daily values and the ten lowest daily values are excluded from </a:t>
            </a:r>
          </a:p>
          <a:p>
            <a:r>
              <a:rPr lang="en-US" dirty="0" smtClean="0"/>
              <a:t>the calculation. </a:t>
            </a:r>
          </a:p>
          <a:p>
            <a:endParaRPr lang="en-US" dirty="0" smtClean="0"/>
          </a:p>
          <a:p>
            <a:endParaRPr lang="de-DE" dirty="0"/>
          </a:p>
        </p:txBody>
      </p:sp>
      <p:sp>
        <p:nvSpPr>
          <p:cNvPr id="4" name="Foliennummernplatzhalter 3"/>
          <p:cNvSpPr>
            <a:spLocks noGrp="1"/>
          </p:cNvSpPr>
          <p:nvPr>
            <p:ph type="sldNum" sz="quarter" idx="10"/>
          </p:nvPr>
        </p:nvSpPr>
        <p:spPr/>
        <p:txBody>
          <a:bodyPr/>
          <a:lstStyle/>
          <a:p>
            <a:fld id="{A25CC8E8-0DFE-4911-92FE-8F768302567F}" type="slidenum">
              <a:rPr lang="fr-FR" smtClean="0"/>
              <a:t>17</a:t>
            </a:fld>
            <a:endParaRPr lang="fr-FR"/>
          </a:p>
        </p:txBody>
      </p:sp>
    </p:spTree>
    <p:extLst>
      <p:ext uri="{BB962C8B-B14F-4D97-AF65-F5344CB8AC3E}">
        <p14:creationId xmlns:p14="http://schemas.microsoft.com/office/powerpoint/2010/main" val="2980544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de-CH" dirty="0"/>
          </a:p>
        </p:txBody>
      </p:sp>
      <p:sp>
        <p:nvSpPr>
          <p:cNvPr id="4" name="Foliennummernplatzhalter 3"/>
          <p:cNvSpPr>
            <a:spLocks noGrp="1"/>
          </p:cNvSpPr>
          <p:nvPr>
            <p:ph type="sldNum" sz="quarter" idx="10"/>
          </p:nvPr>
        </p:nvSpPr>
        <p:spPr/>
        <p:txBody>
          <a:bodyPr/>
          <a:lstStyle/>
          <a:p>
            <a:pPr>
              <a:defRPr/>
            </a:pPr>
            <a:fld id="{B099D077-AFBB-4BD1-8202-CB655DE8E095}" type="slidenum">
              <a:rPr lang="de-DE" smtClean="0"/>
              <a:pPr>
                <a:defRPr/>
              </a:pPr>
              <a:t>54</a:t>
            </a:fld>
            <a:endParaRPr lang="de-DE"/>
          </a:p>
        </p:txBody>
      </p:sp>
    </p:spTree>
    <p:extLst>
      <p:ext uri="{BB962C8B-B14F-4D97-AF65-F5344CB8AC3E}">
        <p14:creationId xmlns:p14="http://schemas.microsoft.com/office/powerpoint/2010/main" val="1800225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B099D077-AFBB-4BD1-8202-CB655DE8E095}" type="slidenum">
              <a:rPr lang="de-DE" smtClean="0"/>
              <a:pPr>
                <a:defRPr/>
              </a:pPr>
              <a:t>55</a:t>
            </a:fld>
            <a:endParaRPr lang="de-DE"/>
          </a:p>
        </p:txBody>
      </p:sp>
    </p:spTree>
    <p:extLst>
      <p:ext uri="{BB962C8B-B14F-4D97-AF65-F5344CB8AC3E}">
        <p14:creationId xmlns:p14="http://schemas.microsoft.com/office/powerpoint/2010/main" val="1982139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25CC8E8-0DFE-4911-92FE-8F768302567F}" type="slidenum">
              <a:rPr lang="fr-FR" smtClean="0"/>
              <a:t>22</a:t>
            </a:fld>
            <a:endParaRPr lang="fr-FR"/>
          </a:p>
        </p:txBody>
      </p:sp>
    </p:spTree>
    <p:extLst>
      <p:ext uri="{BB962C8B-B14F-4D97-AF65-F5344CB8AC3E}">
        <p14:creationId xmlns:p14="http://schemas.microsoft.com/office/powerpoint/2010/main" val="4168560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25CC8E8-0DFE-4911-92FE-8F768302567F}" type="slidenum">
              <a:rPr lang="fr-FR" smtClean="0"/>
              <a:t>24</a:t>
            </a:fld>
            <a:endParaRPr lang="fr-FR"/>
          </a:p>
        </p:txBody>
      </p:sp>
    </p:spTree>
    <p:extLst>
      <p:ext uri="{BB962C8B-B14F-4D97-AF65-F5344CB8AC3E}">
        <p14:creationId xmlns:p14="http://schemas.microsoft.com/office/powerpoint/2010/main" val="3512613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smtClean="0">
                <a:solidFill>
                  <a:schemeClr val="tx1"/>
                </a:solidFill>
                <a:effectLst/>
                <a:latin typeface="+mn-lt"/>
                <a:ea typeface="+mn-ea"/>
                <a:cs typeface="+mn-cs"/>
              </a:rPr>
              <a:t>Project Name:</a:t>
            </a:r>
          </a:p>
          <a:p>
            <a:r>
              <a:rPr lang="en-US" sz="1200" kern="1200" dirty="0" smtClean="0">
                <a:solidFill>
                  <a:schemeClr val="tx1"/>
                </a:solidFill>
                <a:effectLst/>
                <a:latin typeface="+mn-lt"/>
                <a:ea typeface="+mn-ea"/>
                <a:cs typeface="+mn-cs"/>
              </a:rPr>
              <a:t>FRA Germany - Step 2b</a:t>
            </a:r>
          </a:p>
          <a:p>
            <a:r>
              <a:rPr lang="en-US" sz="1200" kern="1200" dirty="0" smtClean="0">
                <a:solidFill>
                  <a:schemeClr val="tx1"/>
                </a:solidFill>
                <a:effectLst/>
                <a:latin typeface="+mn-lt"/>
                <a:ea typeface="+mn-ea"/>
                <a:cs typeface="+mn-cs"/>
              </a:rPr>
              <a:t>Description: To permit additional RAD APPENDIX 4 DCTs and implement ATS route changes.</a:t>
            </a:r>
          </a:p>
          <a:p>
            <a:r>
              <a:rPr lang="en-US" sz="1200" kern="1200" dirty="0" smtClean="0">
                <a:solidFill>
                  <a:schemeClr val="tx1"/>
                </a:solidFill>
                <a:effectLst/>
                <a:latin typeface="+mn-lt"/>
                <a:ea typeface="+mn-ea"/>
                <a:cs typeface="+mn-cs"/>
              </a:rPr>
              <a:t>Objective: To prepare the H24 Full FRA </a:t>
            </a:r>
            <a:r>
              <a:rPr lang="en-US" sz="1200" kern="1200" dirty="0" err="1" smtClean="0">
                <a:solidFill>
                  <a:schemeClr val="tx1"/>
                </a:solidFill>
                <a:effectLst/>
                <a:latin typeface="+mn-lt"/>
                <a:ea typeface="+mn-ea"/>
                <a:cs typeface="+mn-cs"/>
              </a:rPr>
              <a:t>implemention</a:t>
            </a:r>
            <a:r>
              <a:rPr lang="en-US" sz="1200" kern="1200" dirty="0" smtClean="0">
                <a:solidFill>
                  <a:schemeClr val="tx1"/>
                </a:solidFill>
                <a:effectLst/>
                <a:latin typeface="+mn-lt"/>
                <a:ea typeface="+mn-ea"/>
                <a:cs typeface="+mn-cs"/>
              </a:rPr>
              <a:t> - according to PCP requirements - and improve flight efficiency within Karlsruhe UAC/ FABEC.</a:t>
            </a:r>
          </a:p>
          <a:p>
            <a:endParaRPr lang="de-DE" dirty="0" smtClean="0"/>
          </a:p>
          <a:p>
            <a:r>
              <a:rPr lang="en-US" dirty="0" smtClean="0"/>
              <a:t>A Conditional Route may have more than one category, and those categories may change at specified times: </a:t>
            </a:r>
          </a:p>
          <a:p>
            <a:r>
              <a:rPr lang="en-US" dirty="0" smtClean="0"/>
              <a:t>a) Category One - Permanently Plannable CDR: </a:t>
            </a:r>
          </a:p>
          <a:p>
            <a:r>
              <a:rPr lang="en-US" dirty="0" smtClean="0"/>
              <a:t>CDR1 routes are available for flight planning during times published in the relevant national Aeronautical Information Publication (AIP). </a:t>
            </a:r>
          </a:p>
          <a:p>
            <a:r>
              <a:rPr lang="en-US" dirty="0" smtClean="0"/>
              <a:t>b) Category Two - Non-Permanently Plannable CDR: </a:t>
            </a:r>
          </a:p>
          <a:p>
            <a:r>
              <a:rPr lang="en-US" dirty="0" smtClean="0"/>
              <a:t>CDR2 routes may be available for flight planning. Flights may only be planned on a CDR2 in accordance with conditions published daily in the CRAM, and </a:t>
            </a:r>
          </a:p>
          <a:p>
            <a:r>
              <a:rPr lang="en-US" dirty="0" smtClean="0"/>
              <a:t>c) Category Three - Not Plannable CDR: </a:t>
            </a:r>
          </a:p>
          <a:p>
            <a:r>
              <a:rPr lang="en-US" dirty="0" smtClean="0"/>
              <a:t>CDR3 routes are not available for flight planning; however, ATC Units may issue tactical clearances on such route segments. </a:t>
            </a:r>
          </a:p>
        </p:txBody>
      </p:sp>
      <p:sp>
        <p:nvSpPr>
          <p:cNvPr id="4" name="Foliennummernplatzhalter 3"/>
          <p:cNvSpPr>
            <a:spLocks noGrp="1"/>
          </p:cNvSpPr>
          <p:nvPr>
            <p:ph type="sldNum" sz="quarter" idx="10"/>
          </p:nvPr>
        </p:nvSpPr>
        <p:spPr/>
        <p:txBody>
          <a:bodyPr/>
          <a:lstStyle/>
          <a:p>
            <a:fld id="{A25CC8E8-0DFE-4911-92FE-8F768302567F}" type="slidenum">
              <a:rPr lang="fr-FR" smtClean="0"/>
              <a:t>25</a:t>
            </a:fld>
            <a:endParaRPr lang="fr-FR"/>
          </a:p>
        </p:txBody>
      </p:sp>
    </p:spTree>
    <p:extLst>
      <p:ext uri="{BB962C8B-B14F-4D97-AF65-F5344CB8AC3E}">
        <p14:creationId xmlns:p14="http://schemas.microsoft.com/office/powerpoint/2010/main" val="1798453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A25CC8E8-0DFE-4911-92FE-8F768302567F}" type="slidenum">
              <a:rPr lang="fr-FR" smtClean="0"/>
              <a:t>26</a:t>
            </a:fld>
            <a:endParaRPr lang="fr-FR"/>
          </a:p>
        </p:txBody>
      </p:sp>
    </p:spTree>
    <p:extLst>
      <p:ext uri="{BB962C8B-B14F-4D97-AF65-F5344CB8AC3E}">
        <p14:creationId xmlns:p14="http://schemas.microsoft.com/office/powerpoint/2010/main" val="1061305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smtClean="0">
                <a:solidFill>
                  <a:schemeClr val="tx1"/>
                </a:solidFill>
                <a:effectLst/>
                <a:latin typeface="+mn-lt"/>
                <a:ea typeface="+mn-ea"/>
                <a:cs typeface="+mn-cs"/>
              </a:rPr>
              <a:t>Project Name:</a:t>
            </a:r>
          </a:p>
          <a:p>
            <a:r>
              <a:rPr lang="en-US" sz="1200" kern="1200" dirty="0" smtClean="0">
                <a:solidFill>
                  <a:schemeClr val="tx1"/>
                </a:solidFill>
                <a:effectLst/>
                <a:latin typeface="+mn-lt"/>
                <a:ea typeface="+mn-ea"/>
                <a:cs typeface="+mn-cs"/>
              </a:rPr>
              <a:t>ELIXIR Phase 2</a:t>
            </a:r>
          </a:p>
          <a:p>
            <a:r>
              <a:rPr lang="en-US" sz="1200" kern="1200" dirty="0" smtClean="0">
                <a:solidFill>
                  <a:schemeClr val="tx1"/>
                </a:solidFill>
                <a:effectLst/>
                <a:latin typeface="+mn-lt"/>
                <a:ea typeface="+mn-ea"/>
                <a:cs typeface="+mn-cs"/>
              </a:rPr>
              <a:t>Description: To implement a new route (or DCT) parallel to UN859 between SITET and LMG/BEBIX -extension of </a:t>
            </a:r>
            <a:r>
              <a:rPr lang="en-US" sz="1200" kern="1200" dirty="0" err="1" smtClean="0">
                <a:solidFill>
                  <a:schemeClr val="tx1"/>
                </a:solidFill>
                <a:effectLst/>
                <a:latin typeface="+mn-lt"/>
                <a:ea typeface="+mn-ea"/>
                <a:cs typeface="+mn-cs"/>
              </a:rPr>
              <a:t>thenew</a:t>
            </a:r>
            <a:r>
              <a:rPr lang="en-US" sz="1200" kern="1200" dirty="0" smtClean="0">
                <a:solidFill>
                  <a:schemeClr val="tx1"/>
                </a:solidFill>
                <a:effectLst/>
                <a:latin typeface="+mn-lt"/>
                <a:ea typeface="+mn-ea"/>
                <a:cs typeface="+mn-cs"/>
              </a:rPr>
              <a:t> route from SITET.</a:t>
            </a:r>
          </a:p>
          <a:p>
            <a:r>
              <a:rPr lang="en-US" sz="1200" kern="1200" dirty="0" smtClean="0">
                <a:solidFill>
                  <a:schemeClr val="tx1"/>
                </a:solidFill>
                <a:effectLst/>
                <a:latin typeface="+mn-lt"/>
                <a:ea typeface="+mn-ea"/>
                <a:cs typeface="+mn-cs"/>
              </a:rPr>
              <a:t>Objective: To improve London ACC / Brest ACC interface, increase the capability of Brest Q and X sectors to climb UK departures to their RFL, thus increasing capacity on the UK / Southwest of France and Spain flows.</a:t>
            </a:r>
          </a:p>
          <a:p>
            <a:endParaRPr lang="de-DE" dirty="0" smtClean="0"/>
          </a:p>
          <a:p>
            <a:endParaRPr lang="de-DE" dirty="0" smtClean="0"/>
          </a:p>
          <a:p>
            <a:endParaRPr lang="de-DE" dirty="0"/>
          </a:p>
        </p:txBody>
      </p:sp>
      <p:sp>
        <p:nvSpPr>
          <p:cNvPr id="4" name="Foliennummernplatzhalter 3"/>
          <p:cNvSpPr>
            <a:spLocks noGrp="1"/>
          </p:cNvSpPr>
          <p:nvPr>
            <p:ph type="sldNum" sz="quarter" idx="10"/>
          </p:nvPr>
        </p:nvSpPr>
        <p:spPr/>
        <p:txBody>
          <a:bodyPr/>
          <a:lstStyle/>
          <a:p>
            <a:fld id="{A25CC8E8-0DFE-4911-92FE-8F768302567F}" type="slidenum">
              <a:rPr lang="fr-FR" smtClean="0"/>
              <a:t>27</a:t>
            </a:fld>
            <a:endParaRPr lang="fr-FR"/>
          </a:p>
        </p:txBody>
      </p:sp>
    </p:spTree>
    <p:extLst>
      <p:ext uri="{BB962C8B-B14F-4D97-AF65-F5344CB8AC3E}">
        <p14:creationId xmlns:p14="http://schemas.microsoft.com/office/powerpoint/2010/main" val="750508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smtClean="0">
                <a:solidFill>
                  <a:schemeClr val="tx1"/>
                </a:solidFill>
                <a:effectLst/>
                <a:latin typeface="+mn-lt"/>
                <a:ea typeface="+mn-ea"/>
                <a:cs typeface="+mn-cs"/>
              </a:rPr>
              <a:t>Project Name:</a:t>
            </a:r>
          </a:p>
          <a:p>
            <a:r>
              <a:rPr lang="en-US" sz="1200" kern="1200" dirty="0" smtClean="0">
                <a:solidFill>
                  <a:schemeClr val="tx1"/>
                </a:solidFill>
                <a:effectLst/>
                <a:latin typeface="+mn-lt"/>
                <a:ea typeface="+mn-ea"/>
                <a:cs typeface="+mn-cs"/>
              </a:rPr>
              <a:t>Paris ACC re-</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-Phase 3</a:t>
            </a:r>
          </a:p>
          <a:p>
            <a:r>
              <a:rPr lang="en-US" sz="1200" kern="1200" dirty="0" smtClean="0">
                <a:solidFill>
                  <a:schemeClr val="tx1"/>
                </a:solidFill>
                <a:effectLst/>
                <a:latin typeface="+mn-lt"/>
                <a:ea typeface="+mn-ea"/>
                <a:cs typeface="+mn-cs"/>
              </a:rPr>
              <a:t>Description: To re-</a:t>
            </a:r>
            <a:r>
              <a:rPr lang="en-US" sz="1200" kern="1200" dirty="0" err="1" smtClean="0">
                <a:solidFill>
                  <a:schemeClr val="tx1"/>
                </a:solidFill>
                <a:effectLst/>
                <a:latin typeface="+mn-lt"/>
                <a:ea typeface="+mn-ea"/>
                <a:cs typeface="+mn-cs"/>
              </a:rPr>
              <a:t>organise</a:t>
            </a:r>
            <a:r>
              <a:rPr lang="en-US" sz="1200" kern="1200" dirty="0" smtClean="0">
                <a:solidFill>
                  <a:schemeClr val="tx1"/>
                </a:solidFill>
                <a:effectLst/>
                <a:latin typeface="+mn-lt"/>
                <a:ea typeface="+mn-ea"/>
                <a:cs typeface="+mn-cs"/>
              </a:rPr>
              <a:t> the lower airspace and delegate ATS to APP units belowFL115for relevant airspace in Paris ACC(North West of FIR). </a:t>
            </a:r>
          </a:p>
          <a:p>
            <a:r>
              <a:rPr lang="en-US" sz="1200" kern="1200" dirty="0" err="1" smtClean="0">
                <a:solidFill>
                  <a:schemeClr val="tx1"/>
                </a:solidFill>
                <a:effectLst/>
                <a:latin typeface="+mn-lt"/>
                <a:ea typeface="+mn-ea"/>
                <a:cs typeface="+mn-cs"/>
              </a:rPr>
              <a:t>Objective:To</a:t>
            </a:r>
            <a:r>
              <a:rPr lang="en-US" sz="1200" kern="1200" dirty="0" smtClean="0">
                <a:solidFill>
                  <a:schemeClr val="tx1"/>
                </a:solidFill>
                <a:effectLst/>
                <a:latin typeface="+mn-lt"/>
                <a:ea typeface="+mn-ea"/>
                <a:cs typeface="+mn-cs"/>
              </a:rPr>
              <a:t> further improve the airspace structure within France FIR</a:t>
            </a:r>
          </a:p>
          <a:p>
            <a:endParaRPr lang="de-DE" dirty="0"/>
          </a:p>
        </p:txBody>
      </p:sp>
      <p:sp>
        <p:nvSpPr>
          <p:cNvPr id="4" name="Foliennummernplatzhalter 3"/>
          <p:cNvSpPr>
            <a:spLocks noGrp="1"/>
          </p:cNvSpPr>
          <p:nvPr>
            <p:ph type="sldNum" sz="quarter" idx="10"/>
          </p:nvPr>
        </p:nvSpPr>
        <p:spPr/>
        <p:txBody>
          <a:bodyPr/>
          <a:lstStyle/>
          <a:p>
            <a:fld id="{A25CC8E8-0DFE-4911-92FE-8F768302567F}" type="slidenum">
              <a:rPr lang="fr-FR" smtClean="0"/>
              <a:t>28</a:t>
            </a:fld>
            <a:endParaRPr lang="fr-FR"/>
          </a:p>
        </p:txBody>
      </p:sp>
    </p:spTree>
    <p:extLst>
      <p:ext uri="{BB962C8B-B14F-4D97-AF65-F5344CB8AC3E}">
        <p14:creationId xmlns:p14="http://schemas.microsoft.com/office/powerpoint/2010/main" val="4143349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25CC8E8-0DFE-4911-92FE-8F768302567F}" type="slidenum">
              <a:rPr lang="fr-FR" smtClean="0"/>
              <a:t>29</a:t>
            </a:fld>
            <a:endParaRPr lang="fr-FR"/>
          </a:p>
        </p:txBody>
      </p:sp>
    </p:spTree>
    <p:extLst>
      <p:ext uri="{BB962C8B-B14F-4D97-AF65-F5344CB8AC3E}">
        <p14:creationId xmlns:p14="http://schemas.microsoft.com/office/powerpoint/2010/main" val="3449790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de-CH" dirty="0"/>
          </a:p>
        </p:txBody>
      </p:sp>
      <p:sp>
        <p:nvSpPr>
          <p:cNvPr id="4" name="Foliennummernplatzhalter 3"/>
          <p:cNvSpPr>
            <a:spLocks noGrp="1"/>
          </p:cNvSpPr>
          <p:nvPr>
            <p:ph type="sldNum" sz="quarter" idx="10"/>
          </p:nvPr>
        </p:nvSpPr>
        <p:spPr/>
        <p:txBody>
          <a:bodyPr/>
          <a:lstStyle/>
          <a:p>
            <a:pPr>
              <a:defRPr/>
            </a:pPr>
            <a:fld id="{B099D077-AFBB-4BD1-8202-CB655DE8E095}" type="slidenum">
              <a:rPr lang="de-DE" smtClean="0"/>
              <a:pPr>
                <a:defRPr/>
              </a:pPr>
              <a:t>53</a:t>
            </a:fld>
            <a:endParaRPr lang="de-DE"/>
          </a:p>
        </p:txBody>
      </p:sp>
    </p:spTree>
    <p:extLst>
      <p:ext uri="{BB962C8B-B14F-4D97-AF65-F5344CB8AC3E}">
        <p14:creationId xmlns:p14="http://schemas.microsoft.com/office/powerpoint/2010/main" val="27271083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6" name="Grafik 3"/>
          <p:cNvPicPr>
            <a:picLocks noChangeAspect="1"/>
          </p:cNvPicPr>
          <p:nvPr/>
        </p:nvPicPr>
        <p:blipFill>
          <a:blip r:embed="rId2" cstate="print"/>
          <a:srcRect/>
          <a:stretch>
            <a:fillRect/>
          </a:stretch>
        </p:blipFill>
        <p:spPr bwMode="auto">
          <a:xfrm>
            <a:off x="10195984" y="6429376"/>
            <a:ext cx="1608667" cy="125413"/>
          </a:xfrm>
          <a:prstGeom prst="rect">
            <a:avLst/>
          </a:prstGeom>
          <a:noFill/>
          <a:ln w="9525">
            <a:noFill/>
            <a:miter lim="800000"/>
            <a:headEnd/>
            <a:tailEnd/>
          </a:ln>
        </p:spPr>
      </p:pic>
      <p:sp>
        <p:nvSpPr>
          <p:cNvPr id="8" name="Textplatzhalter 10"/>
          <p:cNvSpPr>
            <a:spLocks noGrp="1"/>
          </p:cNvSpPr>
          <p:nvPr>
            <p:ph type="body" sz="quarter" idx="13"/>
          </p:nvPr>
        </p:nvSpPr>
        <p:spPr>
          <a:xfrm>
            <a:off x="687186" y="2431914"/>
            <a:ext cx="10873047" cy="997087"/>
          </a:xfrm>
          <a:prstGeom prst="rect">
            <a:avLst/>
          </a:prstGeom>
        </p:spPr>
        <p:txBody>
          <a:bodyPr/>
          <a:lstStyle>
            <a:lvl1pPr marL="0" indent="0" algn="ctr">
              <a:buNone/>
              <a:defRPr sz="4000" b="1">
                <a:solidFill>
                  <a:srgbClr val="07408F"/>
                </a:solidFill>
                <a:latin typeface="Arial" pitchFamily="34" charset="0"/>
                <a:cs typeface="Arial" pitchFamily="34" charset="0"/>
              </a:defRPr>
            </a:lvl1pPr>
            <a:lvl2pPr marL="457200" indent="0">
              <a:buNone/>
              <a:defRPr sz="4000" b="1">
                <a:solidFill>
                  <a:srgbClr val="07408F"/>
                </a:solidFill>
              </a:defRPr>
            </a:lvl2pPr>
            <a:lvl3pPr marL="914400" indent="0">
              <a:buNone/>
              <a:defRPr sz="4000" b="1">
                <a:solidFill>
                  <a:srgbClr val="07408F"/>
                </a:solidFill>
              </a:defRPr>
            </a:lvl3pPr>
            <a:lvl4pPr marL="1371600" indent="0">
              <a:buNone/>
              <a:defRPr sz="4000" b="1">
                <a:solidFill>
                  <a:srgbClr val="07408F"/>
                </a:solidFill>
              </a:defRPr>
            </a:lvl4pPr>
            <a:lvl5pPr marL="1828800" indent="0">
              <a:buNone/>
              <a:defRPr sz="4000" b="1">
                <a:solidFill>
                  <a:srgbClr val="07408F"/>
                </a:solidFill>
              </a:defRPr>
            </a:lvl5pPr>
          </a:lstStyle>
          <a:p>
            <a:pPr lvl="0"/>
            <a:r>
              <a:rPr lang="nl-NL" smtClean="0"/>
              <a:t>Tekststijl van het model bewerken</a:t>
            </a:r>
          </a:p>
        </p:txBody>
      </p:sp>
      <p:sp>
        <p:nvSpPr>
          <p:cNvPr id="9" name="Textplatzhalter 14"/>
          <p:cNvSpPr>
            <a:spLocks noGrp="1"/>
          </p:cNvSpPr>
          <p:nvPr>
            <p:ph type="body" sz="quarter" idx="14"/>
          </p:nvPr>
        </p:nvSpPr>
        <p:spPr>
          <a:xfrm>
            <a:off x="687917" y="3728584"/>
            <a:ext cx="10894483" cy="273597"/>
          </a:xfrm>
          <a:prstGeom prst="rect">
            <a:avLst/>
          </a:prstGeom>
        </p:spPr>
        <p:txBody>
          <a:bodyPr/>
          <a:lstStyle>
            <a:lvl1pPr marL="0" indent="0" algn="ctr">
              <a:buNone/>
              <a:defRPr sz="1400">
                <a:solidFill>
                  <a:srgbClr val="07408F"/>
                </a:solidFill>
                <a:latin typeface="Arial" pitchFamily="34" charset="0"/>
                <a:cs typeface="Arial" pitchFamily="34" charset="0"/>
              </a:defRPr>
            </a:lvl1pPr>
            <a:lvl2pPr marL="457200" indent="0">
              <a:buNone/>
              <a:defRPr sz="1400">
                <a:solidFill>
                  <a:srgbClr val="07408F"/>
                </a:solidFill>
              </a:defRPr>
            </a:lvl2pPr>
            <a:lvl3pPr marL="914400" indent="0">
              <a:buNone/>
              <a:defRPr sz="1400">
                <a:solidFill>
                  <a:srgbClr val="07408F"/>
                </a:solidFill>
              </a:defRPr>
            </a:lvl3pPr>
            <a:lvl4pPr marL="1371600" indent="0">
              <a:buNone/>
              <a:defRPr sz="1400">
                <a:solidFill>
                  <a:srgbClr val="07408F"/>
                </a:solidFill>
              </a:defRPr>
            </a:lvl4pPr>
            <a:lvl5pPr marL="1828800" indent="0">
              <a:buNone/>
              <a:defRPr sz="1400">
                <a:solidFill>
                  <a:srgbClr val="07408F"/>
                </a:solidFill>
              </a:defRPr>
            </a:lvl5pPr>
          </a:lstStyle>
          <a:p>
            <a:pPr lvl="0"/>
            <a:r>
              <a:rPr lang="nl-NL" smtClean="0"/>
              <a:t>Tekststijl van het model bewerken</a:t>
            </a:r>
          </a:p>
        </p:txBody>
      </p:sp>
      <p:sp>
        <p:nvSpPr>
          <p:cNvPr id="10" name="Textplatzhalter 16"/>
          <p:cNvSpPr>
            <a:spLocks noGrp="1"/>
          </p:cNvSpPr>
          <p:nvPr>
            <p:ph type="body" sz="quarter" idx="15"/>
          </p:nvPr>
        </p:nvSpPr>
        <p:spPr>
          <a:xfrm>
            <a:off x="687416" y="3977836"/>
            <a:ext cx="10896000" cy="290945"/>
          </a:xfrm>
          <a:prstGeom prst="rect">
            <a:avLst/>
          </a:prstGeom>
        </p:spPr>
        <p:txBody>
          <a:bodyPr/>
          <a:lstStyle>
            <a:lvl1pPr marL="0" indent="0" algn="ctr">
              <a:buNone/>
              <a:defRPr sz="1400">
                <a:solidFill>
                  <a:srgbClr val="07408F"/>
                </a:solidFill>
                <a:latin typeface="Arial" pitchFamily="34" charset="0"/>
                <a:cs typeface="Arial" pitchFamily="34" charset="0"/>
              </a:defRPr>
            </a:lvl1pPr>
            <a:lvl2pPr marL="457200" indent="0" algn="ctr">
              <a:buNone/>
              <a:defRPr sz="1400">
                <a:solidFill>
                  <a:srgbClr val="07408F"/>
                </a:solidFill>
              </a:defRPr>
            </a:lvl2pPr>
            <a:lvl3pPr marL="914400" indent="0" algn="ctr">
              <a:buNone/>
              <a:defRPr sz="1400">
                <a:solidFill>
                  <a:srgbClr val="07408F"/>
                </a:solidFill>
              </a:defRPr>
            </a:lvl3pPr>
            <a:lvl4pPr marL="1371600" indent="0" algn="ctr">
              <a:buNone/>
              <a:defRPr sz="1400">
                <a:solidFill>
                  <a:srgbClr val="07408F"/>
                </a:solidFill>
              </a:defRPr>
            </a:lvl4pPr>
            <a:lvl5pPr marL="1828800" indent="0" algn="ctr">
              <a:buNone/>
              <a:defRPr sz="1400">
                <a:solidFill>
                  <a:srgbClr val="07408F"/>
                </a:solidFill>
              </a:defRPr>
            </a:lvl5pPr>
          </a:lstStyle>
          <a:p>
            <a:pPr lvl="0"/>
            <a:r>
              <a:rPr lang="nl-NL" smtClean="0"/>
              <a:t>Tekststijl van het model bewerken</a:t>
            </a:r>
          </a:p>
        </p:txBody>
      </p:sp>
      <p:sp>
        <p:nvSpPr>
          <p:cNvPr id="11" name="Textplatzhalter 14"/>
          <p:cNvSpPr>
            <a:spLocks noGrp="1"/>
          </p:cNvSpPr>
          <p:nvPr>
            <p:ph type="body" sz="quarter" idx="16"/>
          </p:nvPr>
        </p:nvSpPr>
        <p:spPr>
          <a:xfrm>
            <a:off x="691342" y="3445545"/>
            <a:ext cx="10894483" cy="273597"/>
          </a:xfrm>
          <a:prstGeom prst="rect">
            <a:avLst/>
          </a:prstGeom>
        </p:spPr>
        <p:txBody>
          <a:bodyPr/>
          <a:lstStyle>
            <a:lvl1pPr marL="0" indent="0" algn="ctr">
              <a:buNone/>
              <a:defRPr sz="1800" b="1">
                <a:solidFill>
                  <a:srgbClr val="07408F"/>
                </a:solidFill>
                <a:latin typeface="Arial" pitchFamily="34" charset="0"/>
                <a:cs typeface="Arial" pitchFamily="34" charset="0"/>
              </a:defRPr>
            </a:lvl1pPr>
            <a:lvl2pPr marL="457200" indent="0">
              <a:buNone/>
              <a:defRPr sz="1400">
                <a:solidFill>
                  <a:srgbClr val="07408F"/>
                </a:solidFill>
              </a:defRPr>
            </a:lvl2pPr>
            <a:lvl3pPr marL="914400" indent="0">
              <a:buNone/>
              <a:defRPr sz="1400">
                <a:solidFill>
                  <a:srgbClr val="07408F"/>
                </a:solidFill>
              </a:defRPr>
            </a:lvl3pPr>
            <a:lvl4pPr marL="1371600" indent="0">
              <a:buNone/>
              <a:defRPr sz="1400">
                <a:solidFill>
                  <a:srgbClr val="07408F"/>
                </a:solidFill>
              </a:defRPr>
            </a:lvl4pPr>
            <a:lvl5pPr marL="1828800" indent="0">
              <a:buNone/>
              <a:defRPr sz="1400">
                <a:solidFill>
                  <a:srgbClr val="07408F"/>
                </a:solidFill>
              </a:defRPr>
            </a:lvl5pPr>
          </a:lstStyle>
          <a:p>
            <a:pPr lvl="0"/>
            <a:r>
              <a:rPr lang="nl-NL" smtClean="0"/>
              <a:t>Tekststijl van het model bewerken</a:t>
            </a:r>
          </a:p>
        </p:txBody>
      </p:sp>
      <p:sp>
        <p:nvSpPr>
          <p:cNvPr id="12" name="Fußzeilenplatzhalter 4"/>
          <p:cNvSpPr>
            <a:spLocks noGrp="1"/>
          </p:cNvSpPr>
          <p:nvPr>
            <p:ph type="ftr" sz="quarter" idx="17"/>
          </p:nvPr>
        </p:nvSpPr>
        <p:spPr>
          <a:xfrm>
            <a:off x="357717" y="6434139"/>
            <a:ext cx="3860800" cy="365125"/>
          </a:xfrm>
          <a:prstGeom prst="rect">
            <a:avLst/>
          </a:prstGeom>
        </p:spPr>
        <p:txBody>
          <a:bodyPr vert="horz" lIns="91440" tIns="45720" rIns="91440" bIns="45720" rtlCol="0" anchor="ctr"/>
          <a:lstStyle>
            <a:lvl1pPr algn="l" fontAlgn="auto">
              <a:spcBef>
                <a:spcPts val="0"/>
              </a:spcBef>
              <a:spcAft>
                <a:spcPts val="0"/>
              </a:spcAft>
              <a:defRPr sz="800" b="1">
                <a:solidFill>
                  <a:srgbClr val="FF9000"/>
                </a:solidFill>
                <a:latin typeface="Arial" pitchFamily="34" charset="0"/>
                <a:cs typeface="Arial" pitchFamily="34" charset="0"/>
              </a:defRPr>
            </a:lvl1pPr>
          </a:lstStyle>
          <a:p>
            <a:pPr>
              <a:defRPr/>
            </a:pPr>
            <a:endParaRPr lang="de-DE"/>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4" name="Textfeld 8"/>
          <p:cNvSpPr txBox="1">
            <a:spLocks noChangeArrowheads="1"/>
          </p:cNvSpPr>
          <p:nvPr/>
        </p:nvSpPr>
        <p:spPr bwMode="auto">
          <a:xfrm>
            <a:off x="11017251" y="6389688"/>
            <a:ext cx="914400" cy="215900"/>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0BABC8B0-8F0F-44A9-9952-E14A77333334}" type="slidenum">
              <a:rPr lang="de-DE" sz="800" b="1" smtClean="0">
                <a:solidFill>
                  <a:srgbClr val="FF9000"/>
                </a:solidFill>
                <a:latin typeface="Arial" charset="0"/>
              </a:rPr>
              <a:pPr algn="r">
                <a:defRPr/>
              </a:pPr>
              <a:t>‹nr.›</a:t>
            </a:fld>
            <a:endParaRPr lang="de-DE" sz="800" b="1" dirty="0" smtClean="0">
              <a:solidFill>
                <a:srgbClr val="FF9000"/>
              </a:solidFill>
              <a:latin typeface="Arial" charset="0"/>
            </a:endParaRPr>
          </a:p>
        </p:txBody>
      </p:sp>
      <p:sp>
        <p:nvSpPr>
          <p:cNvPr id="6" name="Textplatzhalter 8"/>
          <p:cNvSpPr>
            <a:spLocks noGrp="1"/>
          </p:cNvSpPr>
          <p:nvPr>
            <p:ph type="body" sz="quarter" idx="13"/>
          </p:nvPr>
        </p:nvSpPr>
        <p:spPr>
          <a:xfrm>
            <a:off x="453949" y="642774"/>
            <a:ext cx="8719459" cy="576262"/>
          </a:xfrm>
          <a:prstGeom prst="rect">
            <a:avLst/>
          </a:prstGeom>
        </p:spPr>
        <p:txBody>
          <a:bodyPr/>
          <a:lstStyle>
            <a:lvl1pPr marL="0" indent="0">
              <a:buNone/>
              <a:defRPr lang="de-DE" sz="2800" b="1" kern="1200" dirty="0" smtClean="0">
                <a:solidFill>
                  <a:srgbClr val="07408F"/>
                </a:solidFill>
                <a:latin typeface="Arial" charset="0"/>
                <a:ea typeface="ＭＳ Ｐゴシック" pitchFamily="-128" charset="-128"/>
                <a:cs typeface="+mn-cs"/>
              </a:defRPr>
            </a:lvl1pPr>
          </a:lstStyle>
          <a:p>
            <a:pPr lvl="0"/>
            <a:r>
              <a:rPr lang="nl-NL" smtClean="0"/>
              <a:t>Tekststijl van het model bewerken</a:t>
            </a:r>
          </a:p>
        </p:txBody>
      </p:sp>
      <p:sp>
        <p:nvSpPr>
          <p:cNvPr id="7" name="Textplatzhalter 14"/>
          <p:cNvSpPr>
            <a:spLocks noGrp="1"/>
          </p:cNvSpPr>
          <p:nvPr>
            <p:ph type="body" sz="quarter" idx="14"/>
          </p:nvPr>
        </p:nvSpPr>
        <p:spPr>
          <a:xfrm>
            <a:off x="457199" y="1525588"/>
            <a:ext cx="11239500" cy="4175126"/>
          </a:xfrm>
          <a:prstGeom prst="rect">
            <a:avLst/>
          </a:prstGeom>
        </p:spPr>
        <p:txBody>
          <a:bodyPr/>
          <a:lstStyle>
            <a:lvl1pPr marL="0" indent="0">
              <a:buNone/>
              <a:defRPr sz="1800" b="1">
                <a:solidFill>
                  <a:srgbClr val="07408F"/>
                </a:solidFill>
                <a:latin typeface="Arial" pitchFamily="34" charset="0"/>
                <a:cs typeface="Arial" pitchFamily="34" charset="0"/>
              </a:defRPr>
            </a:lvl1pPr>
            <a:lvl2pPr marL="457200" indent="0">
              <a:buNone/>
              <a:defRPr sz="1800" b="1">
                <a:solidFill>
                  <a:srgbClr val="07408F"/>
                </a:solidFill>
                <a:latin typeface="+mn-lt"/>
              </a:defRPr>
            </a:lvl2pPr>
            <a:lvl3pPr marL="914400" indent="0">
              <a:buNone/>
              <a:defRPr sz="1800" b="1">
                <a:solidFill>
                  <a:srgbClr val="07408F"/>
                </a:solidFill>
                <a:latin typeface="+mn-lt"/>
              </a:defRPr>
            </a:lvl3pPr>
            <a:lvl4pPr marL="1371600" indent="0">
              <a:buNone/>
              <a:defRPr sz="1800" b="1">
                <a:solidFill>
                  <a:srgbClr val="07408F"/>
                </a:solidFill>
                <a:latin typeface="+mn-lt"/>
              </a:defRPr>
            </a:lvl4pPr>
            <a:lvl5pPr marL="1828800" indent="0">
              <a:buNone/>
              <a:defRPr sz="1800" b="1">
                <a:solidFill>
                  <a:srgbClr val="07408F"/>
                </a:solidFill>
                <a:latin typeface="+mn-lt"/>
              </a:defRPr>
            </a:lvl5pPr>
          </a:lstStyle>
          <a:p>
            <a:pPr lvl="0"/>
            <a:r>
              <a:rPr lang="nl-NL" smtClean="0"/>
              <a:t>Tekststijl van het model bewerken</a:t>
            </a:r>
          </a:p>
        </p:txBody>
      </p:sp>
      <p:sp>
        <p:nvSpPr>
          <p:cNvPr id="5" name="Fußzeilenplatzhalter 4"/>
          <p:cNvSpPr>
            <a:spLocks noGrp="1"/>
          </p:cNvSpPr>
          <p:nvPr>
            <p:ph type="ftr" sz="quarter" idx="15"/>
          </p:nvPr>
        </p:nvSpPr>
        <p:spPr>
          <a:xfrm>
            <a:off x="357717" y="6434139"/>
            <a:ext cx="3860800" cy="365125"/>
          </a:xfrm>
          <a:prstGeom prst="rect">
            <a:avLst/>
          </a:prstGeom>
        </p:spPr>
        <p:txBody>
          <a:bodyPr vert="horz" lIns="91440" tIns="45720" rIns="91440" bIns="45720" rtlCol="0" anchor="ctr"/>
          <a:lstStyle>
            <a:lvl1pPr algn="l" fontAlgn="auto">
              <a:spcBef>
                <a:spcPts val="0"/>
              </a:spcBef>
              <a:spcAft>
                <a:spcPts val="0"/>
              </a:spcAft>
              <a:defRPr sz="800" b="1">
                <a:solidFill>
                  <a:srgbClr val="FF9000"/>
                </a:solidFill>
                <a:latin typeface="Arial" pitchFamily="34" charset="0"/>
                <a:cs typeface="Arial" pitchFamily="34" charset="0"/>
              </a:defRPr>
            </a:lvl1pPr>
          </a:lstStyle>
          <a:p>
            <a:pPr>
              <a:defRPr/>
            </a:pPr>
            <a:endParaRPr lang="de-DE"/>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 - Aufzählung">
    <p:spTree>
      <p:nvGrpSpPr>
        <p:cNvPr id="1" name=""/>
        <p:cNvGrpSpPr/>
        <p:nvPr/>
      </p:nvGrpSpPr>
      <p:grpSpPr>
        <a:xfrm>
          <a:off x="0" y="0"/>
          <a:ext cx="0" cy="0"/>
          <a:chOff x="0" y="0"/>
          <a:chExt cx="0" cy="0"/>
        </a:xfrm>
      </p:grpSpPr>
      <p:sp>
        <p:nvSpPr>
          <p:cNvPr id="4" name="Textfeld 8"/>
          <p:cNvSpPr txBox="1">
            <a:spLocks noChangeArrowheads="1"/>
          </p:cNvSpPr>
          <p:nvPr/>
        </p:nvSpPr>
        <p:spPr bwMode="auto">
          <a:xfrm>
            <a:off x="11017251" y="6389688"/>
            <a:ext cx="914400" cy="215900"/>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91026592-9F62-42C0-8411-200BE76A0FB4}" type="slidenum">
              <a:rPr lang="de-DE" sz="800" b="1" smtClean="0">
                <a:solidFill>
                  <a:srgbClr val="FF9000"/>
                </a:solidFill>
                <a:latin typeface="Arial" charset="0"/>
              </a:rPr>
              <a:pPr algn="r">
                <a:defRPr/>
              </a:pPr>
              <a:t>‹nr.›</a:t>
            </a:fld>
            <a:endParaRPr lang="de-DE" sz="800" b="1" dirty="0" smtClean="0">
              <a:solidFill>
                <a:srgbClr val="FF9000"/>
              </a:solidFill>
              <a:latin typeface="Arial" charset="0"/>
            </a:endParaRPr>
          </a:p>
        </p:txBody>
      </p:sp>
      <p:sp>
        <p:nvSpPr>
          <p:cNvPr id="7" name="Textplatzhalter 8"/>
          <p:cNvSpPr>
            <a:spLocks noGrp="1"/>
          </p:cNvSpPr>
          <p:nvPr>
            <p:ph type="body" sz="quarter" idx="13"/>
          </p:nvPr>
        </p:nvSpPr>
        <p:spPr>
          <a:xfrm>
            <a:off x="453949" y="642774"/>
            <a:ext cx="8719459" cy="576262"/>
          </a:xfrm>
          <a:prstGeom prst="rect">
            <a:avLst/>
          </a:prstGeom>
        </p:spPr>
        <p:txBody>
          <a:bodyPr/>
          <a:lstStyle>
            <a:lvl1pPr marL="0" indent="0">
              <a:buNone/>
              <a:defRPr lang="de-DE" sz="2800" b="1" kern="1200" dirty="0" smtClean="0">
                <a:solidFill>
                  <a:srgbClr val="07408F"/>
                </a:solidFill>
                <a:latin typeface="Arial" charset="0"/>
                <a:ea typeface="ＭＳ Ｐゴシック" pitchFamily="-128" charset="-128"/>
                <a:cs typeface="+mn-cs"/>
              </a:defRPr>
            </a:lvl1pPr>
          </a:lstStyle>
          <a:p>
            <a:pPr lvl="0"/>
            <a:r>
              <a:rPr lang="nl-NL" smtClean="0"/>
              <a:t>Tekststijl van het model bewerken</a:t>
            </a:r>
          </a:p>
        </p:txBody>
      </p:sp>
      <p:sp>
        <p:nvSpPr>
          <p:cNvPr id="8" name="Textplatzhalter 14"/>
          <p:cNvSpPr>
            <a:spLocks noGrp="1"/>
          </p:cNvSpPr>
          <p:nvPr>
            <p:ph type="body" sz="quarter" idx="14"/>
          </p:nvPr>
        </p:nvSpPr>
        <p:spPr>
          <a:xfrm>
            <a:off x="457199" y="1525588"/>
            <a:ext cx="11239500" cy="4175126"/>
          </a:xfrm>
          <a:prstGeom prst="rect">
            <a:avLst/>
          </a:prstGeom>
        </p:spPr>
        <p:txBody>
          <a:bodyPr/>
          <a:lstStyle>
            <a:lvl1pPr marL="285750" indent="-285750">
              <a:lnSpc>
                <a:spcPct val="100000"/>
              </a:lnSpc>
              <a:spcBef>
                <a:spcPts val="0"/>
              </a:spcBef>
              <a:buFont typeface="Wingdings" pitchFamily="2" charset="2"/>
              <a:buChar char="§"/>
              <a:defRPr sz="1800" b="1">
                <a:solidFill>
                  <a:srgbClr val="07408F"/>
                </a:solidFill>
                <a:latin typeface="Arial" pitchFamily="34" charset="0"/>
                <a:cs typeface="Arial" pitchFamily="34" charset="0"/>
              </a:defRPr>
            </a:lvl1pPr>
            <a:lvl2pPr marL="742950" indent="-285750">
              <a:lnSpc>
                <a:spcPct val="100000"/>
              </a:lnSpc>
              <a:spcBef>
                <a:spcPts val="0"/>
              </a:spcBef>
              <a:buFont typeface="Wingdings" pitchFamily="2" charset="2"/>
              <a:buChar char="§"/>
              <a:defRPr sz="1800" b="1">
                <a:solidFill>
                  <a:srgbClr val="07408F"/>
                </a:solidFill>
                <a:latin typeface="Arial" pitchFamily="34" charset="0"/>
                <a:cs typeface="Arial" pitchFamily="34" charset="0"/>
              </a:defRPr>
            </a:lvl2pPr>
            <a:lvl3pPr marL="1200150" indent="-285750">
              <a:lnSpc>
                <a:spcPct val="100000"/>
              </a:lnSpc>
              <a:spcBef>
                <a:spcPts val="0"/>
              </a:spcBef>
              <a:buFont typeface="Wingdings" pitchFamily="2" charset="2"/>
              <a:buChar char="§"/>
              <a:defRPr sz="1800" b="1">
                <a:solidFill>
                  <a:srgbClr val="07408F"/>
                </a:solidFill>
                <a:latin typeface="Arial" pitchFamily="34" charset="0"/>
                <a:cs typeface="Arial" pitchFamily="34" charset="0"/>
              </a:defRPr>
            </a:lvl3pPr>
            <a:lvl4pPr marL="1657350" indent="-285750">
              <a:lnSpc>
                <a:spcPct val="100000"/>
              </a:lnSpc>
              <a:spcBef>
                <a:spcPts val="0"/>
              </a:spcBef>
              <a:buFont typeface="Wingdings" pitchFamily="2" charset="2"/>
              <a:buChar char="§"/>
              <a:defRPr sz="1800" b="1">
                <a:solidFill>
                  <a:srgbClr val="07408F"/>
                </a:solidFill>
                <a:latin typeface="Arial" pitchFamily="34" charset="0"/>
                <a:cs typeface="Arial" pitchFamily="34" charset="0"/>
              </a:defRPr>
            </a:lvl4pPr>
            <a:lvl5pPr marL="2114550" indent="-285750">
              <a:lnSpc>
                <a:spcPct val="100000"/>
              </a:lnSpc>
              <a:spcBef>
                <a:spcPts val="0"/>
              </a:spcBef>
              <a:buFont typeface="Wingdings" pitchFamily="2" charset="2"/>
              <a:buChar char="§"/>
              <a:defRPr sz="1800" b="1">
                <a:solidFill>
                  <a:srgbClr val="07408F"/>
                </a:solidFill>
                <a:latin typeface="Arial" pitchFamily="34" charset="0"/>
                <a:cs typeface="Arial" pitchFamily="34" charset="0"/>
              </a:defRPr>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de-DE" dirty="0"/>
          </a:p>
        </p:txBody>
      </p:sp>
      <p:sp>
        <p:nvSpPr>
          <p:cNvPr id="5" name="Fußzeilenplatzhalter 4"/>
          <p:cNvSpPr>
            <a:spLocks noGrp="1"/>
          </p:cNvSpPr>
          <p:nvPr>
            <p:ph type="ftr" sz="quarter" idx="15"/>
          </p:nvPr>
        </p:nvSpPr>
        <p:spPr>
          <a:xfrm>
            <a:off x="357717" y="6434139"/>
            <a:ext cx="3860800" cy="365125"/>
          </a:xfrm>
          <a:prstGeom prst="rect">
            <a:avLst/>
          </a:prstGeom>
        </p:spPr>
        <p:txBody>
          <a:bodyPr vert="horz" lIns="91440" tIns="45720" rIns="91440" bIns="45720" rtlCol="0" anchor="ctr"/>
          <a:lstStyle>
            <a:lvl1pPr algn="l" fontAlgn="auto">
              <a:spcBef>
                <a:spcPts val="0"/>
              </a:spcBef>
              <a:spcAft>
                <a:spcPts val="0"/>
              </a:spcAft>
              <a:defRPr sz="800" b="1">
                <a:solidFill>
                  <a:srgbClr val="FF9000"/>
                </a:solidFill>
                <a:latin typeface="Arial" pitchFamily="34" charset="0"/>
                <a:cs typeface="Arial" pitchFamily="34" charset="0"/>
              </a:defRPr>
            </a:lvl1pPr>
          </a:lstStyle>
          <a:p>
            <a:pPr>
              <a:defRPr/>
            </a:pPr>
            <a:endParaRPr lang="de-DE"/>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 - Bild">
    <p:spTree>
      <p:nvGrpSpPr>
        <p:cNvPr id="1" name=""/>
        <p:cNvGrpSpPr/>
        <p:nvPr/>
      </p:nvGrpSpPr>
      <p:grpSpPr>
        <a:xfrm>
          <a:off x="0" y="0"/>
          <a:ext cx="0" cy="0"/>
          <a:chOff x="0" y="0"/>
          <a:chExt cx="0" cy="0"/>
        </a:xfrm>
      </p:grpSpPr>
      <p:sp>
        <p:nvSpPr>
          <p:cNvPr id="5" name="Textfeld 8"/>
          <p:cNvSpPr txBox="1">
            <a:spLocks noChangeArrowheads="1"/>
          </p:cNvSpPr>
          <p:nvPr/>
        </p:nvSpPr>
        <p:spPr bwMode="auto">
          <a:xfrm>
            <a:off x="11017251" y="6389688"/>
            <a:ext cx="914400" cy="215900"/>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9B0BE7DE-7124-4C0D-95FC-B844AD935B9D}" type="slidenum">
              <a:rPr lang="de-DE" sz="800" b="1" smtClean="0">
                <a:solidFill>
                  <a:srgbClr val="FF9000"/>
                </a:solidFill>
                <a:latin typeface="Arial" charset="0"/>
              </a:rPr>
              <a:pPr algn="r">
                <a:defRPr/>
              </a:pPr>
              <a:t>‹nr.›</a:t>
            </a:fld>
            <a:endParaRPr lang="de-DE" sz="800" b="1" smtClean="0">
              <a:solidFill>
                <a:srgbClr val="FF9000"/>
              </a:solidFill>
              <a:latin typeface="Arial" charset="0"/>
            </a:endParaRPr>
          </a:p>
        </p:txBody>
      </p:sp>
      <p:sp>
        <p:nvSpPr>
          <p:cNvPr id="7" name="Textplatzhalter 8"/>
          <p:cNvSpPr>
            <a:spLocks noGrp="1"/>
          </p:cNvSpPr>
          <p:nvPr>
            <p:ph type="body" sz="quarter" idx="13"/>
          </p:nvPr>
        </p:nvSpPr>
        <p:spPr>
          <a:xfrm>
            <a:off x="453949" y="642774"/>
            <a:ext cx="8719459" cy="576262"/>
          </a:xfrm>
          <a:prstGeom prst="rect">
            <a:avLst/>
          </a:prstGeom>
        </p:spPr>
        <p:txBody>
          <a:bodyPr/>
          <a:lstStyle>
            <a:lvl1pPr marL="0" indent="0">
              <a:buNone/>
              <a:defRPr lang="de-DE" sz="2800" b="1" kern="1200" dirty="0" smtClean="0">
                <a:solidFill>
                  <a:srgbClr val="07408F"/>
                </a:solidFill>
                <a:latin typeface="Arial" charset="0"/>
                <a:ea typeface="ＭＳ Ｐゴシック" pitchFamily="-128" charset="-128"/>
                <a:cs typeface="+mn-cs"/>
              </a:defRPr>
            </a:lvl1pPr>
          </a:lstStyle>
          <a:p>
            <a:pPr lvl="0"/>
            <a:r>
              <a:rPr lang="nl-NL" smtClean="0"/>
              <a:t>Tekststijl van het model bewerken</a:t>
            </a:r>
          </a:p>
        </p:txBody>
      </p:sp>
      <p:sp>
        <p:nvSpPr>
          <p:cNvPr id="8" name="Textplatzhalter 14"/>
          <p:cNvSpPr>
            <a:spLocks noGrp="1"/>
          </p:cNvSpPr>
          <p:nvPr>
            <p:ph type="body" sz="quarter" idx="14"/>
          </p:nvPr>
        </p:nvSpPr>
        <p:spPr>
          <a:xfrm>
            <a:off x="457200" y="1525588"/>
            <a:ext cx="5638801" cy="4175126"/>
          </a:xfrm>
          <a:prstGeom prst="rect">
            <a:avLst/>
          </a:prstGeom>
        </p:spPr>
        <p:txBody>
          <a:bodyPr/>
          <a:lstStyle>
            <a:lvl1pPr marL="0" indent="0">
              <a:buNone/>
              <a:defRPr sz="1800" b="1">
                <a:solidFill>
                  <a:srgbClr val="07408F"/>
                </a:solidFill>
                <a:latin typeface="Arial" pitchFamily="34" charset="0"/>
                <a:cs typeface="Arial" pitchFamily="34" charset="0"/>
              </a:defRPr>
            </a:lvl1pPr>
            <a:lvl2pPr marL="457200" indent="0">
              <a:buNone/>
              <a:defRPr sz="1800" b="1">
                <a:solidFill>
                  <a:srgbClr val="07408F"/>
                </a:solidFill>
                <a:latin typeface="+mn-lt"/>
              </a:defRPr>
            </a:lvl2pPr>
            <a:lvl3pPr marL="914400" indent="0">
              <a:buNone/>
              <a:defRPr sz="1800" b="1">
                <a:solidFill>
                  <a:srgbClr val="07408F"/>
                </a:solidFill>
                <a:latin typeface="+mn-lt"/>
              </a:defRPr>
            </a:lvl3pPr>
            <a:lvl4pPr marL="1371600" indent="0">
              <a:buNone/>
              <a:defRPr sz="1800" b="1">
                <a:solidFill>
                  <a:srgbClr val="07408F"/>
                </a:solidFill>
                <a:latin typeface="+mn-lt"/>
              </a:defRPr>
            </a:lvl4pPr>
            <a:lvl5pPr marL="1828800" indent="0">
              <a:buNone/>
              <a:defRPr sz="1800" b="1">
                <a:solidFill>
                  <a:srgbClr val="07408F"/>
                </a:solidFill>
                <a:latin typeface="+mn-lt"/>
              </a:defRPr>
            </a:lvl5pPr>
          </a:lstStyle>
          <a:p>
            <a:pPr lvl="0"/>
            <a:r>
              <a:rPr lang="nl-NL" smtClean="0"/>
              <a:t>Tekststijl van het model bewerken</a:t>
            </a:r>
          </a:p>
        </p:txBody>
      </p:sp>
      <p:sp>
        <p:nvSpPr>
          <p:cNvPr id="11" name="Bildplatzhalter 10"/>
          <p:cNvSpPr>
            <a:spLocks noGrp="1"/>
          </p:cNvSpPr>
          <p:nvPr>
            <p:ph type="pic" sz="quarter" idx="15"/>
          </p:nvPr>
        </p:nvSpPr>
        <p:spPr>
          <a:xfrm>
            <a:off x="6191250" y="1523293"/>
            <a:ext cx="5473369" cy="4176712"/>
          </a:xfrm>
          <a:prstGeom prst="rect">
            <a:avLst/>
          </a:prstGeom>
        </p:spPr>
        <p:txBody>
          <a:bodyPr/>
          <a:lstStyle/>
          <a:p>
            <a:pPr lvl="0"/>
            <a:r>
              <a:rPr lang="nl-NL" noProof="0" smtClean="0"/>
              <a:t>Klik op het pictogram als u een afbeelding wilt toevoegen</a:t>
            </a:r>
            <a:endParaRPr lang="de-DE" noProof="0"/>
          </a:p>
        </p:txBody>
      </p:sp>
      <p:sp>
        <p:nvSpPr>
          <p:cNvPr id="6" name="Fußzeilenplatzhalter 4"/>
          <p:cNvSpPr>
            <a:spLocks noGrp="1"/>
          </p:cNvSpPr>
          <p:nvPr>
            <p:ph type="ftr" sz="quarter" idx="16"/>
          </p:nvPr>
        </p:nvSpPr>
        <p:spPr>
          <a:xfrm>
            <a:off x="357717" y="6434139"/>
            <a:ext cx="3860800" cy="365125"/>
          </a:xfrm>
          <a:prstGeom prst="rect">
            <a:avLst/>
          </a:prstGeom>
        </p:spPr>
        <p:txBody>
          <a:bodyPr vert="horz" lIns="91440" tIns="45720" rIns="91440" bIns="45720" rtlCol="0" anchor="ctr"/>
          <a:lstStyle>
            <a:lvl1pPr algn="l" fontAlgn="auto">
              <a:spcBef>
                <a:spcPts val="0"/>
              </a:spcBef>
              <a:spcAft>
                <a:spcPts val="0"/>
              </a:spcAft>
              <a:defRPr sz="800" b="1">
                <a:solidFill>
                  <a:srgbClr val="FF9000"/>
                </a:solidFill>
                <a:latin typeface="Arial" pitchFamily="34" charset="0"/>
                <a:cs typeface="Arial" pitchFamily="34" charset="0"/>
              </a:defRPr>
            </a:lvl1pPr>
          </a:lstStyle>
          <a:p>
            <a:pPr>
              <a:defRPr/>
            </a:pPr>
            <a:endParaRPr lang="de-DE"/>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idx="1"/>
          </p:nvPr>
        </p:nvSpPr>
        <p:spPr>
          <a:xfrm>
            <a:off x="609600" y="1600201"/>
            <a:ext cx="10972800" cy="4525963"/>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p>
            <a:endParaRPr lang="fr-FR"/>
          </a:p>
        </p:txBody>
      </p:sp>
      <p:sp>
        <p:nvSpPr>
          <p:cNvPr id="7" name="Textfeld 8"/>
          <p:cNvSpPr txBox="1">
            <a:spLocks noChangeArrowheads="1"/>
          </p:cNvSpPr>
          <p:nvPr userDrawn="1"/>
        </p:nvSpPr>
        <p:spPr bwMode="auto">
          <a:xfrm>
            <a:off x="11017251" y="6389688"/>
            <a:ext cx="914400" cy="215900"/>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91026592-9F62-42C0-8411-200BE76A0FB4}" type="slidenum">
              <a:rPr lang="de-DE" sz="800" b="1" smtClean="0">
                <a:solidFill>
                  <a:srgbClr val="FF9000"/>
                </a:solidFill>
                <a:latin typeface="Arial" charset="0"/>
              </a:rPr>
              <a:pPr algn="r">
                <a:defRPr/>
              </a:pPr>
              <a:t>‹nr.›</a:t>
            </a:fld>
            <a:endParaRPr lang="de-DE" sz="800" b="1" dirty="0" smtClean="0">
              <a:solidFill>
                <a:srgbClr val="FF9000"/>
              </a:solidFill>
              <a:latin typeface="Arial" charset="0"/>
            </a:endParaRPr>
          </a:p>
        </p:txBody>
      </p:sp>
    </p:spTree>
    <p:extLst>
      <p:ext uri="{BB962C8B-B14F-4D97-AF65-F5344CB8AC3E}">
        <p14:creationId xmlns:p14="http://schemas.microsoft.com/office/powerpoint/2010/main" val="4082463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Grafik 12"/>
          <p:cNvPicPr>
            <a:picLocks noChangeAspect="1"/>
          </p:cNvPicPr>
          <p:nvPr/>
        </p:nvPicPr>
        <p:blipFill>
          <a:blip r:embed="rId7" cstate="print"/>
          <a:srcRect/>
          <a:stretch>
            <a:fillRect/>
          </a:stretch>
        </p:blipFill>
        <p:spPr bwMode="auto">
          <a:xfrm>
            <a:off x="10323533" y="116632"/>
            <a:ext cx="1447800" cy="652463"/>
          </a:xfrm>
          <a:prstGeom prst="rect">
            <a:avLst/>
          </a:prstGeom>
          <a:noFill/>
          <a:ln w="9525">
            <a:noFill/>
            <a:miter lim="800000"/>
            <a:headEnd/>
            <a:tailEnd/>
          </a:ln>
        </p:spPr>
      </p:pic>
      <p:pic>
        <p:nvPicPr>
          <p:cNvPr id="1027" name="Grafik 11"/>
          <p:cNvPicPr>
            <a:picLocks noChangeAspect="1"/>
          </p:cNvPicPr>
          <p:nvPr/>
        </p:nvPicPr>
        <p:blipFill>
          <a:blip r:embed="rId8" cstate="print"/>
          <a:srcRect/>
          <a:stretch>
            <a:fillRect/>
          </a:stretch>
        </p:blipFill>
        <p:spPr bwMode="auto">
          <a:xfrm>
            <a:off x="442933" y="6093296"/>
            <a:ext cx="11328400" cy="57606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Lst>
  <p:timing>
    <p:tnLst>
      <p:par>
        <p:cTn id="1" dur="indefinite" restart="never" nodeType="tmRoot"/>
      </p:par>
    </p:tnLst>
  </p:timing>
  <p:hf sldNum="0"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ansperformance.eu/methodology/horizontal-flight-efficiency-pi/"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https://www.eurocontrol.int/sites/default/files/2019-07/ernip-part-2-arn-version-2019-2024.pdf"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package" Target="../embeddings/Microsoft_Excel-werkblad.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7.emf"/></Relationships>
</file>

<file path=ppt/slides/_rels/slide6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package" Target="../embeddings/Microsoft_Word-document.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0.e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6"/>
          </p:nvPr>
        </p:nvSpPr>
        <p:spPr>
          <a:xfrm>
            <a:off x="335360" y="908720"/>
            <a:ext cx="10894483" cy="273597"/>
          </a:xfrm>
        </p:spPr>
        <p:txBody>
          <a:bodyPr/>
          <a:lstStyle/>
          <a:p>
            <a:endParaRPr lang="de-DE" sz="2800" dirty="0" smtClean="0"/>
          </a:p>
          <a:p>
            <a:endParaRPr lang="de-DE" sz="2800" dirty="0"/>
          </a:p>
          <a:p>
            <a:r>
              <a:rPr lang="de-DE" sz="3600" dirty="0" smtClean="0"/>
              <a:t>Stakeholder </a:t>
            </a:r>
            <a:r>
              <a:rPr lang="de-DE" sz="3600" dirty="0" err="1" smtClean="0"/>
              <a:t>consultation</a:t>
            </a:r>
            <a:r>
              <a:rPr lang="de-DE" sz="3600" dirty="0" smtClean="0"/>
              <a:t> </a:t>
            </a:r>
            <a:r>
              <a:rPr lang="de-DE" sz="3600" dirty="0" err="1" smtClean="0"/>
              <a:t>meeting</a:t>
            </a:r>
            <a:r>
              <a:rPr lang="de-DE" sz="3600" dirty="0" smtClean="0"/>
              <a:t> on </a:t>
            </a:r>
          </a:p>
          <a:p>
            <a:r>
              <a:rPr lang="de-DE" sz="3600" dirty="0" smtClean="0"/>
              <a:t>FABEC RP3 </a:t>
            </a:r>
            <a:r>
              <a:rPr lang="de-DE" sz="3600" dirty="0" err="1" smtClean="0"/>
              <a:t>performance</a:t>
            </a:r>
            <a:r>
              <a:rPr lang="de-DE" sz="3600" dirty="0" smtClean="0"/>
              <a:t> plan</a:t>
            </a:r>
          </a:p>
          <a:p>
            <a:endParaRPr lang="de-DE" sz="2400" dirty="0" smtClean="0"/>
          </a:p>
          <a:p>
            <a:endParaRPr lang="de-DE" sz="2800" dirty="0" smtClean="0"/>
          </a:p>
          <a:p>
            <a:r>
              <a:rPr lang="de-DE" sz="2000" b="0" dirty="0" smtClean="0"/>
              <a:t>Luxembourg, 5 September 2019</a:t>
            </a:r>
          </a:p>
          <a:p>
            <a:endParaRPr lang="de-DE" dirty="0" smtClean="0"/>
          </a:p>
        </p:txBody>
      </p:sp>
    </p:spTree>
    <p:extLst>
      <p:ext uri="{BB962C8B-B14F-4D97-AF65-F5344CB8AC3E}">
        <p14:creationId xmlns:p14="http://schemas.microsoft.com/office/powerpoint/2010/main" val="37286731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smtClean="0"/>
              <a:t>EU-</a:t>
            </a:r>
            <a:r>
              <a:rPr lang="nl-NL" dirty="0" err="1" smtClean="0"/>
              <a:t>wide</a:t>
            </a:r>
            <a:r>
              <a:rPr lang="nl-NL" dirty="0" smtClean="0"/>
              <a:t> targets</a:t>
            </a:r>
            <a:endParaRPr lang="nl-NL" dirty="0"/>
          </a:p>
        </p:txBody>
      </p:sp>
      <p:sp>
        <p:nvSpPr>
          <p:cNvPr id="4" name="Tijdelijke aanduiding voor voettekst 3"/>
          <p:cNvSpPr>
            <a:spLocks noGrp="1"/>
          </p:cNvSpPr>
          <p:nvPr>
            <p:ph type="ftr" sz="quarter" idx="15"/>
          </p:nvPr>
        </p:nvSpPr>
        <p:spPr/>
        <p:txBody>
          <a:bodyPr/>
          <a:lstStyle/>
          <a:p>
            <a:pPr>
              <a:defRPr/>
            </a:pPr>
            <a:endParaRPr lang="de-DE"/>
          </a:p>
        </p:txBody>
      </p:sp>
      <p:sp>
        <p:nvSpPr>
          <p:cNvPr id="5" name="Tijdelijke aanduiding voor tekst 2"/>
          <p:cNvSpPr>
            <a:spLocks noGrp="1"/>
          </p:cNvSpPr>
          <p:nvPr>
            <p:ph type="body" sz="quarter" idx="14"/>
          </p:nvPr>
        </p:nvSpPr>
        <p:spPr/>
        <p:txBody>
          <a:bodyPr/>
          <a:lstStyle/>
          <a:p>
            <a:pPr marL="446088" indent="-446088" algn="just"/>
            <a:r>
              <a:rPr lang="en-US" sz="2400" dirty="0">
                <a:solidFill>
                  <a:schemeClr val="accent1">
                    <a:lumMod val="75000"/>
                  </a:schemeClr>
                </a:solidFill>
              </a:rPr>
              <a:t>	Commission implementing decision (EU) 2019/903 of 29 May 2019 </a:t>
            </a:r>
          </a:p>
          <a:p>
            <a:pPr marL="446088" indent="-446088" algn="just"/>
            <a:r>
              <a:rPr lang="en-US" sz="2400" dirty="0">
                <a:solidFill>
                  <a:schemeClr val="accent1">
                    <a:lumMod val="75000"/>
                  </a:schemeClr>
                </a:solidFill>
              </a:rPr>
              <a:t>	</a:t>
            </a:r>
            <a:r>
              <a:rPr lang="en-US" sz="2400" b="0" i="1" dirty="0">
                <a:solidFill>
                  <a:schemeClr val="accent1">
                    <a:lumMod val="75000"/>
                  </a:schemeClr>
                </a:solidFill>
              </a:rPr>
              <a:t>setting the Union-wide performance targets for the air traffic management network for the third reference period starting on 1 January 2020 and ending on 31 December 2024. </a:t>
            </a:r>
          </a:p>
          <a:p>
            <a:endParaRPr lang="en-US" sz="2400" dirty="0" smtClean="0"/>
          </a:p>
          <a:p>
            <a:pPr marL="342900" indent="-342900">
              <a:buAutoNum type="alphaLcParenBoth"/>
            </a:pPr>
            <a:r>
              <a:rPr lang="en-US" sz="2400" dirty="0" smtClean="0">
                <a:solidFill>
                  <a:schemeClr val="accent1">
                    <a:lumMod val="75000"/>
                  </a:schemeClr>
                </a:solidFill>
              </a:rPr>
              <a:t>at </a:t>
            </a:r>
            <a:r>
              <a:rPr lang="en-US" sz="2400" dirty="0">
                <a:solidFill>
                  <a:schemeClr val="accent1">
                    <a:lumMod val="75000"/>
                  </a:schemeClr>
                </a:solidFill>
              </a:rPr>
              <a:t>least Level </a:t>
            </a:r>
            <a:r>
              <a:rPr lang="en-US" sz="2400" u="sng" dirty="0">
                <a:solidFill>
                  <a:schemeClr val="accent1">
                    <a:lumMod val="75000"/>
                  </a:schemeClr>
                </a:solidFill>
              </a:rPr>
              <a:t>C</a:t>
            </a:r>
            <a:r>
              <a:rPr lang="en-US" sz="2400" dirty="0">
                <a:solidFill>
                  <a:schemeClr val="accent1">
                    <a:lumMod val="75000"/>
                  </a:schemeClr>
                </a:solidFill>
              </a:rPr>
              <a:t> in the safety management objectives ‘safety culture’, ‘safety policy and objectives’, ‘safety assurance’, and ‘safety promotion’; </a:t>
            </a:r>
            <a:endParaRPr lang="en-US" sz="2400" dirty="0" smtClean="0">
              <a:solidFill>
                <a:schemeClr val="accent1">
                  <a:lumMod val="75000"/>
                </a:schemeClr>
              </a:solidFill>
            </a:endParaRPr>
          </a:p>
          <a:p>
            <a:pPr marL="342900" indent="-342900">
              <a:buAutoNum type="alphaLcParenBoth"/>
            </a:pPr>
            <a:r>
              <a:rPr lang="en-US" sz="2400" dirty="0" smtClean="0">
                <a:solidFill>
                  <a:schemeClr val="accent1">
                    <a:lumMod val="75000"/>
                  </a:schemeClr>
                </a:solidFill>
              </a:rPr>
              <a:t>at </a:t>
            </a:r>
            <a:r>
              <a:rPr lang="en-US" sz="2400" dirty="0">
                <a:solidFill>
                  <a:schemeClr val="accent1">
                    <a:lumMod val="75000"/>
                  </a:schemeClr>
                </a:solidFill>
              </a:rPr>
              <a:t>least Level </a:t>
            </a:r>
            <a:r>
              <a:rPr lang="en-US" sz="2400" u="sng" dirty="0">
                <a:solidFill>
                  <a:schemeClr val="accent1">
                    <a:lumMod val="75000"/>
                  </a:schemeClr>
                </a:solidFill>
              </a:rPr>
              <a:t>D</a:t>
            </a:r>
            <a:r>
              <a:rPr lang="en-US" sz="2400" dirty="0">
                <a:solidFill>
                  <a:schemeClr val="accent1">
                    <a:lumMod val="75000"/>
                  </a:schemeClr>
                </a:solidFill>
              </a:rPr>
              <a:t> in the safety management objective ‘safety risk management’. </a:t>
            </a:r>
            <a:endParaRPr lang="fr-FR" sz="2400" dirty="0">
              <a:solidFill>
                <a:schemeClr val="accent1">
                  <a:lumMod val="75000"/>
                </a:schemeClr>
              </a:solidFill>
            </a:endParaRPr>
          </a:p>
          <a:p>
            <a:endParaRPr lang="nl-NL" sz="2400" dirty="0"/>
          </a:p>
        </p:txBody>
      </p:sp>
      <p:sp>
        <p:nvSpPr>
          <p:cNvPr id="6" name="Rechteck 6"/>
          <p:cNvSpPr/>
          <p:nvPr/>
        </p:nvSpPr>
        <p:spPr>
          <a:xfrm>
            <a:off x="623392" y="6021288"/>
            <a:ext cx="4132863" cy="338554"/>
          </a:xfrm>
          <a:prstGeom prst="rect">
            <a:avLst/>
          </a:prstGeom>
        </p:spPr>
        <p:txBody>
          <a:bodyPr wrap="none">
            <a:spAutoFit/>
          </a:bodyPr>
          <a:lstStyle/>
          <a:p>
            <a:r>
              <a:rPr lang="nl-NL" sz="1600" dirty="0" smtClean="0">
                <a:solidFill>
                  <a:srgbClr val="07408F"/>
                </a:solidFill>
                <a:latin typeface="Arial" pitchFamily="34" charset="0"/>
                <a:cs typeface="Arial" pitchFamily="34" charset="0"/>
                <a:sym typeface="Wingdings" panose="05000000000000000000" pitchFamily="2" charset="2"/>
              </a:rPr>
              <a:t>[level C = “</a:t>
            </a:r>
            <a:r>
              <a:rPr lang="nl-NL" sz="1600" dirty="0" err="1" smtClean="0">
                <a:solidFill>
                  <a:srgbClr val="07408F"/>
                </a:solidFill>
                <a:latin typeface="Arial" pitchFamily="34" charset="0"/>
                <a:cs typeface="Arial" pitchFamily="34" charset="0"/>
                <a:sym typeface="Wingdings" panose="05000000000000000000" pitchFamily="2" charset="2"/>
              </a:rPr>
              <a:t>Managed</a:t>
            </a:r>
            <a:r>
              <a:rPr lang="nl-NL" sz="1600" dirty="0" smtClean="0">
                <a:solidFill>
                  <a:srgbClr val="07408F"/>
                </a:solidFill>
                <a:latin typeface="Arial" pitchFamily="34" charset="0"/>
                <a:cs typeface="Arial" pitchFamily="34" charset="0"/>
                <a:sym typeface="Wingdings" panose="05000000000000000000" pitchFamily="2" charset="2"/>
              </a:rPr>
              <a:t>” – level D = “</a:t>
            </a:r>
            <a:r>
              <a:rPr lang="nl-NL" sz="1600" dirty="0" err="1" smtClean="0">
                <a:solidFill>
                  <a:srgbClr val="07408F"/>
                </a:solidFill>
                <a:latin typeface="Arial" pitchFamily="34" charset="0"/>
                <a:cs typeface="Arial" pitchFamily="34" charset="0"/>
                <a:sym typeface="Wingdings" panose="05000000000000000000" pitchFamily="2" charset="2"/>
              </a:rPr>
              <a:t>Assured</a:t>
            </a:r>
            <a:r>
              <a:rPr lang="nl-NL" sz="1600" dirty="0" smtClean="0">
                <a:solidFill>
                  <a:srgbClr val="07408F"/>
                </a:solidFill>
                <a:latin typeface="Arial" pitchFamily="34" charset="0"/>
                <a:cs typeface="Arial" pitchFamily="34" charset="0"/>
                <a:sym typeface="Wingdings" panose="05000000000000000000" pitchFamily="2" charset="2"/>
              </a:rPr>
              <a:t>”]</a:t>
            </a:r>
            <a:endParaRPr lang="nl-NL" sz="1600" dirty="0">
              <a:solidFill>
                <a:srgbClr val="07408F"/>
              </a:solidFill>
              <a:latin typeface="Arial" pitchFamily="34" charset="0"/>
              <a:cs typeface="Arial" pitchFamily="34" charset="0"/>
            </a:endParaRPr>
          </a:p>
        </p:txBody>
      </p:sp>
    </p:spTree>
    <p:extLst>
      <p:ext uri="{BB962C8B-B14F-4D97-AF65-F5344CB8AC3E}">
        <p14:creationId xmlns:p14="http://schemas.microsoft.com/office/powerpoint/2010/main" val="4222409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fr-FR" dirty="0">
                <a:solidFill>
                  <a:schemeClr val="accent1">
                    <a:lumMod val="75000"/>
                  </a:schemeClr>
                </a:solidFill>
              </a:rPr>
              <a:t>EC </a:t>
            </a:r>
            <a:r>
              <a:rPr lang="fr-FR" sz="2600" dirty="0" err="1">
                <a:solidFill>
                  <a:schemeClr val="accent1">
                    <a:lumMod val="75000"/>
                  </a:schemeClr>
                </a:solidFill>
              </a:rPr>
              <a:t>statement</a:t>
            </a:r>
            <a:r>
              <a:rPr lang="fr-FR" dirty="0">
                <a:solidFill>
                  <a:schemeClr val="accent1">
                    <a:lumMod val="75000"/>
                  </a:schemeClr>
                </a:solidFill>
              </a:rPr>
              <a:t> on performance plans </a:t>
            </a:r>
            <a:r>
              <a:rPr lang="fr-FR" dirty="0" err="1">
                <a:solidFill>
                  <a:schemeClr val="accent1">
                    <a:lumMod val="75000"/>
                  </a:schemeClr>
                </a:solidFill>
              </a:rPr>
              <a:t>assessment</a:t>
            </a:r>
            <a:endParaRPr lang="fr-FR" dirty="0">
              <a:solidFill>
                <a:schemeClr val="accent1">
                  <a:lumMod val="75000"/>
                </a:schemeClr>
              </a:solidFill>
            </a:endParaRPr>
          </a:p>
        </p:txBody>
      </p:sp>
      <p:sp>
        <p:nvSpPr>
          <p:cNvPr id="4" name="Tijdelijke aanduiding voor voettekst 3"/>
          <p:cNvSpPr>
            <a:spLocks noGrp="1"/>
          </p:cNvSpPr>
          <p:nvPr>
            <p:ph type="ftr" sz="quarter" idx="15"/>
          </p:nvPr>
        </p:nvSpPr>
        <p:spPr/>
        <p:txBody>
          <a:bodyPr/>
          <a:lstStyle/>
          <a:p>
            <a:pPr>
              <a:defRPr/>
            </a:pPr>
            <a:endParaRPr lang="de-DE"/>
          </a:p>
        </p:txBody>
      </p:sp>
      <p:sp>
        <p:nvSpPr>
          <p:cNvPr id="5" name="Tijdelijke aanduiding voor tekst 2"/>
          <p:cNvSpPr>
            <a:spLocks noGrp="1"/>
          </p:cNvSpPr>
          <p:nvPr>
            <p:ph type="body" sz="quarter" idx="14"/>
          </p:nvPr>
        </p:nvSpPr>
        <p:spPr/>
        <p:txBody>
          <a:bodyPr/>
          <a:lstStyle/>
          <a:p>
            <a:pPr marL="285750" indent="-285750" algn="just">
              <a:buFont typeface="Symbol" panose="05050102010706020507" pitchFamily="18" charset="2"/>
              <a:buChar char="-"/>
            </a:pPr>
            <a:r>
              <a:rPr lang="en-US" sz="2000" i="1" dirty="0">
                <a:solidFill>
                  <a:schemeClr val="accent1">
                    <a:lumMod val="75000"/>
                  </a:schemeClr>
                </a:solidFill>
              </a:rPr>
              <a:t>(EU) 2019/317:</a:t>
            </a:r>
          </a:p>
          <a:p>
            <a:pPr algn="just"/>
            <a:endParaRPr lang="en-US" dirty="0">
              <a:solidFill>
                <a:schemeClr val="accent1">
                  <a:lumMod val="75000"/>
                </a:schemeClr>
              </a:solidFill>
            </a:endParaRPr>
          </a:p>
          <a:p>
            <a:pPr algn="just"/>
            <a:r>
              <a:rPr lang="en-US" sz="2000" dirty="0">
                <a:solidFill>
                  <a:schemeClr val="accent1">
                    <a:lumMod val="75000"/>
                  </a:schemeClr>
                </a:solidFill>
              </a:rPr>
              <a:t>Article 14.1: </a:t>
            </a:r>
          </a:p>
          <a:p>
            <a:pPr algn="just"/>
            <a:endParaRPr lang="en-US" sz="1400" dirty="0">
              <a:solidFill>
                <a:schemeClr val="accent1">
                  <a:lumMod val="75000"/>
                </a:schemeClr>
              </a:solidFill>
            </a:endParaRPr>
          </a:p>
          <a:p>
            <a:pPr algn="just"/>
            <a:r>
              <a:rPr lang="en-US" sz="2000" dirty="0" smtClean="0">
                <a:solidFill>
                  <a:schemeClr val="accent1">
                    <a:lumMod val="75000"/>
                  </a:schemeClr>
                </a:solidFill>
              </a:rPr>
              <a:t>“The </a:t>
            </a:r>
            <a:r>
              <a:rPr lang="en-US" sz="2000" dirty="0">
                <a:solidFill>
                  <a:schemeClr val="accent1">
                    <a:lumMod val="75000"/>
                  </a:schemeClr>
                </a:solidFill>
              </a:rPr>
              <a:t>Commission shall assess the consistency of the national performance targets or FAB performance targets … taking into account local circumstances</a:t>
            </a:r>
            <a:r>
              <a:rPr lang="en-US" sz="2000" dirty="0" smtClean="0">
                <a:solidFill>
                  <a:schemeClr val="accent1">
                    <a:lumMod val="75000"/>
                  </a:schemeClr>
                </a:solidFill>
              </a:rPr>
              <a:t>.”</a:t>
            </a:r>
            <a:endParaRPr lang="fr-FR" sz="2000" dirty="0">
              <a:solidFill>
                <a:schemeClr val="accent1">
                  <a:lumMod val="75000"/>
                </a:schemeClr>
              </a:solidFill>
            </a:endParaRPr>
          </a:p>
          <a:p>
            <a:endParaRPr lang="nl-NL" sz="2000" dirty="0" smtClean="0"/>
          </a:p>
          <a:p>
            <a:pPr algn="just"/>
            <a:r>
              <a:rPr lang="en-US" sz="2000" dirty="0">
                <a:solidFill>
                  <a:schemeClr val="accent1">
                    <a:lumMod val="75000"/>
                  </a:schemeClr>
                </a:solidFill>
              </a:rPr>
              <a:t>Annex IV, </a:t>
            </a:r>
            <a:r>
              <a:rPr lang="en-US" sz="2000" dirty="0" smtClean="0">
                <a:solidFill>
                  <a:schemeClr val="accent1">
                    <a:lumMod val="75000"/>
                  </a:schemeClr>
                </a:solidFill>
              </a:rPr>
              <a:t>1.1 </a:t>
            </a:r>
            <a:r>
              <a:rPr lang="en-US" sz="2000" dirty="0">
                <a:solidFill>
                  <a:schemeClr val="accent1">
                    <a:lumMod val="75000"/>
                  </a:schemeClr>
                </a:solidFill>
              </a:rPr>
              <a:t>Criteria for </a:t>
            </a:r>
            <a:r>
              <a:rPr lang="en-US" sz="2000" dirty="0" smtClean="0">
                <a:solidFill>
                  <a:schemeClr val="accent1">
                    <a:lumMod val="75000"/>
                  </a:schemeClr>
                </a:solidFill>
              </a:rPr>
              <a:t>safety </a:t>
            </a:r>
            <a:r>
              <a:rPr lang="en-US" sz="2000" dirty="0">
                <a:solidFill>
                  <a:schemeClr val="accent1">
                    <a:lumMod val="75000"/>
                  </a:schemeClr>
                </a:solidFill>
              </a:rPr>
              <a:t>assessment: </a:t>
            </a:r>
          </a:p>
          <a:p>
            <a:pPr algn="just"/>
            <a:endParaRPr lang="en-US" sz="2000" dirty="0">
              <a:solidFill>
                <a:schemeClr val="accent1">
                  <a:lumMod val="75000"/>
                </a:schemeClr>
              </a:solidFill>
            </a:endParaRPr>
          </a:p>
          <a:p>
            <a:pPr algn="just"/>
            <a:r>
              <a:rPr lang="en-US" sz="2000" dirty="0" smtClean="0">
                <a:solidFill>
                  <a:schemeClr val="accent1">
                    <a:lumMod val="75000"/>
                  </a:schemeClr>
                </a:solidFill>
              </a:rPr>
              <a:t>“… </a:t>
            </a:r>
            <a:r>
              <a:rPr lang="en-US" sz="2000" dirty="0">
                <a:solidFill>
                  <a:schemeClr val="accent1">
                    <a:lumMod val="75000"/>
                  </a:schemeClr>
                </a:solidFill>
              </a:rPr>
              <a:t>the level of effectiveness of safety management is </a:t>
            </a:r>
            <a:r>
              <a:rPr lang="en-US" sz="2000" u="sng" dirty="0">
                <a:solidFill>
                  <a:schemeClr val="accent1">
                    <a:lumMod val="75000"/>
                  </a:schemeClr>
                </a:solidFill>
              </a:rPr>
              <a:t>equal to, or higher</a:t>
            </a:r>
            <a:r>
              <a:rPr lang="en-US" sz="2000" dirty="0">
                <a:solidFill>
                  <a:schemeClr val="accent1">
                    <a:lumMod val="75000"/>
                  </a:schemeClr>
                </a:solidFill>
              </a:rPr>
              <a:t> than, the corresponding Union-wide performance targets.“</a:t>
            </a:r>
            <a:endParaRPr lang="fr-FR" sz="2000" dirty="0">
              <a:solidFill>
                <a:schemeClr val="accent1">
                  <a:lumMod val="75000"/>
                </a:schemeClr>
              </a:solidFill>
            </a:endParaRPr>
          </a:p>
        </p:txBody>
      </p:sp>
    </p:spTree>
    <p:extLst>
      <p:ext uri="{BB962C8B-B14F-4D97-AF65-F5344CB8AC3E}">
        <p14:creationId xmlns:p14="http://schemas.microsoft.com/office/powerpoint/2010/main" val="36582293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2484894" y="639699"/>
            <a:ext cx="6474081" cy="492443"/>
          </a:xfrm>
          <a:prstGeom prst="rect">
            <a:avLst/>
          </a:prstGeom>
          <a:noFill/>
        </p:spPr>
        <p:txBody>
          <a:bodyPr wrap="none" rtlCol="0">
            <a:spAutoFit/>
          </a:bodyPr>
          <a:lstStyle/>
          <a:p>
            <a:pPr algn="ctr"/>
            <a:r>
              <a:rPr lang="fr-FR" sz="2600" b="1" dirty="0">
                <a:solidFill>
                  <a:schemeClr val="accent1">
                    <a:lumMod val="75000"/>
                  </a:schemeClr>
                </a:solidFill>
                <a:latin typeface="Arial" panose="020B0604020202020204" pitchFamily="34" charset="0"/>
                <a:cs typeface="Arial" panose="020B0604020202020204" pitchFamily="34" charset="0"/>
              </a:rPr>
              <a:t>RP2 FABEC </a:t>
            </a:r>
            <a:r>
              <a:rPr lang="fr-FR" sz="2600" b="1" dirty="0" err="1">
                <a:solidFill>
                  <a:schemeClr val="accent1">
                    <a:lumMod val="75000"/>
                  </a:schemeClr>
                </a:solidFill>
                <a:latin typeface="Arial" panose="020B0604020202020204" pitchFamily="34" charset="0"/>
                <a:cs typeface="Arial" panose="020B0604020202020204" pitchFamily="34" charset="0"/>
              </a:rPr>
              <a:t>actual</a:t>
            </a:r>
            <a:r>
              <a:rPr lang="fr-FR" sz="2600" b="1" dirty="0">
                <a:solidFill>
                  <a:schemeClr val="accent1">
                    <a:lumMod val="75000"/>
                  </a:schemeClr>
                </a:solidFill>
                <a:latin typeface="Arial" panose="020B0604020202020204" pitchFamily="34" charset="0"/>
                <a:cs typeface="Arial" panose="020B0604020202020204" pitchFamily="34" charset="0"/>
              </a:rPr>
              <a:t> </a:t>
            </a:r>
            <a:r>
              <a:rPr lang="fr-FR" sz="2600" b="1" dirty="0" err="1" smtClean="0">
                <a:solidFill>
                  <a:schemeClr val="accent1">
                    <a:lumMod val="75000"/>
                  </a:schemeClr>
                </a:solidFill>
                <a:latin typeface="Arial" panose="020B0604020202020204" pitchFamily="34" charset="0"/>
                <a:cs typeface="Arial" panose="020B0604020202020204" pitchFamily="34" charset="0"/>
              </a:rPr>
              <a:t>safety</a:t>
            </a:r>
            <a:r>
              <a:rPr lang="fr-FR" sz="2600" b="1" dirty="0" smtClean="0">
                <a:solidFill>
                  <a:schemeClr val="accent1">
                    <a:lumMod val="75000"/>
                  </a:schemeClr>
                </a:solidFill>
                <a:latin typeface="Arial" panose="020B0604020202020204" pitchFamily="34" charset="0"/>
                <a:cs typeface="Arial" panose="020B0604020202020204" pitchFamily="34" charset="0"/>
              </a:rPr>
              <a:t> </a:t>
            </a:r>
            <a:r>
              <a:rPr lang="fr-FR" sz="2600" b="1" dirty="0">
                <a:solidFill>
                  <a:schemeClr val="accent1">
                    <a:lumMod val="75000"/>
                  </a:schemeClr>
                </a:solidFill>
                <a:latin typeface="Arial" panose="020B0604020202020204" pitchFamily="34" charset="0"/>
                <a:cs typeface="Arial" panose="020B0604020202020204" pitchFamily="34" charset="0"/>
              </a:rPr>
              <a:t>achievements</a:t>
            </a:r>
          </a:p>
        </p:txBody>
      </p:sp>
      <p:sp>
        <p:nvSpPr>
          <p:cNvPr id="5" name="ZoneTexte 4"/>
          <p:cNvSpPr txBox="1"/>
          <p:nvPr/>
        </p:nvSpPr>
        <p:spPr>
          <a:xfrm>
            <a:off x="979623" y="1431786"/>
            <a:ext cx="10153128" cy="5032147"/>
          </a:xfrm>
          <a:prstGeom prst="rect">
            <a:avLst/>
          </a:prstGeom>
          <a:noFill/>
        </p:spPr>
        <p:txBody>
          <a:bodyPr wrap="square" rtlCol="0">
            <a:spAutoFit/>
          </a:bodyPr>
          <a:lstStyle/>
          <a:p>
            <a:r>
              <a:rPr lang="en-US" b="1" dirty="0" smtClean="0">
                <a:solidFill>
                  <a:schemeClr val="accent1">
                    <a:lumMod val="75000"/>
                  </a:schemeClr>
                </a:solidFill>
                <a:latin typeface="Arial" panose="020B0604020202020204" pitchFamily="34" charset="0"/>
                <a:cs typeface="Arial" panose="020B0604020202020204" pitchFamily="34" charset="0"/>
              </a:rPr>
              <a:t>In RP2 States and ANSPs are subject </a:t>
            </a:r>
            <a:r>
              <a:rPr lang="en-US" b="1" dirty="0">
                <a:solidFill>
                  <a:schemeClr val="accent1">
                    <a:lumMod val="75000"/>
                  </a:schemeClr>
                </a:solidFill>
                <a:latin typeface="Arial" panose="020B0604020202020204" pitchFamily="34" charset="0"/>
                <a:cs typeface="Arial" panose="020B0604020202020204" pitchFamily="34" charset="0"/>
              </a:rPr>
              <a:t>to three KPIs </a:t>
            </a:r>
            <a:r>
              <a:rPr lang="en-US" b="1" dirty="0" smtClean="0">
                <a:solidFill>
                  <a:schemeClr val="accent1">
                    <a:lumMod val="75000"/>
                  </a:schemeClr>
                </a:solidFill>
                <a:latin typeface="Arial" panose="020B0604020202020204" pitchFamily="34" charset="0"/>
                <a:cs typeface="Arial" panose="020B0604020202020204" pitchFamily="34" charset="0"/>
              </a:rPr>
              <a:t>(#1 Level </a:t>
            </a:r>
            <a:r>
              <a:rPr lang="en-US" b="1" dirty="0">
                <a:solidFill>
                  <a:schemeClr val="accent1">
                    <a:lumMod val="75000"/>
                  </a:schemeClr>
                </a:solidFill>
                <a:latin typeface="Arial" panose="020B0604020202020204" pitchFamily="34" charset="0"/>
                <a:cs typeface="Arial" panose="020B0604020202020204" pitchFamily="34" charset="0"/>
              </a:rPr>
              <a:t>of Effectiveness of Safety Management, #2 Application of the severity classification based on the Risk Analysis Tool (RAT) </a:t>
            </a:r>
            <a:r>
              <a:rPr lang="en-US" b="1" dirty="0" smtClean="0">
                <a:solidFill>
                  <a:schemeClr val="accent1">
                    <a:lumMod val="75000"/>
                  </a:schemeClr>
                </a:solidFill>
                <a:latin typeface="Arial" panose="020B0604020202020204" pitchFamily="34" charset="0"/>
                <a:cs typeface="Arial" panose="020B0604020202020204" pitchFamily="34" charset="0"/>
              </a:rPr>
              <a:t>methodology, #3 Just Culture) whereas RP3 obliges the ANSPs only to measure its </a:t>
            </a:r>
            <a:r>
              <a:rPr lang="en-US" b="1" dirty="0" err="1" smtClean="0">
                <a:solidFill>
                  <a:schemeClr val="accent1">
                    <a:lumMod val="75000"/>
                  </a:schemeClr>
                </a:solidFill>
                <a:latin typeface="Arial" panose="020B0604020202020204" pitchFamily="34" charset="0"/>
                <a:cs typeface="Arial" panose="020B0604020202020204" pitchFamily="34" charset="0"/>
              </a:rPr>
              <a:t>EoSM</a:t>
            </a:r>
            <a:r>
              <a:rPr lang="en-US" b="1" dirty="0" smtClean="0">
                <a:solidFill>
                  <a:schemeClr val="accent1">
                    <a:lumMod val="75000"/>
                  </a:schemeClr>
                </a:solidFill>
                <a:latin typeface="Arial" panose="020B0604020202020204" pitchFamily="34" charset="0"/>
                <a:cs typeface="Arial" panose="020B0604020202020204" pitchFamily="34" charset="0"/>
              </a:rPr>
              <a:t>.</a:t>
            </a:r>
          </a:p>
          <a:p>
            <a:endParaRPr lang="en-US" b="1" dirty="0">
              <a:solidFill>
                <a:schemeClr val="accent1">
                  <a:lumMod val="75000"/>
                </a:schemeClr>
              </a:solidFill>
              <a:latin typeface="Arial" panose="020B0604020202020204" pitchFamily="34" charset="0"/>
              <a:cs typeface="Arial" panose="020B0604020202020204" pitchFamily="34" charset="0"/>
            </a:endParaRPr>
          </a:p>
          <a:p>
            <a:r>
              <a:rPr lang="en-US" b="1" dirty="0" smtClean="0">
                <a:solidFill>
                  <a:schemeClr val="accent1">
                    <a:lumMod val="75000"/>
                  </a:schemeClr>
                </a:solidFill>
                <a:latin typeface="Arial" panose="020B0604020202020204" pitchFamily="34" charset="0"/>
                <a:cs typeface="Arial" panose="020B0604020202020204" pitchFamily="34" charset="0"/>
              </a:rPr>
              <a:t>The RP2 EASA questionnaire differs from the new RP3 CANSO </a:t>
            </a:r>
            <a:r>
              <a:rPr lang="en-US" b="1" dirty="0" err="1" smtClean="0">
                <a:solidFill>
                  <a:schemeClr val="accent1">
                    <a:lumMod val="75000"/>
                  </a:schemeClr>
                </a:solidFill>
                <a:latin typeface="Arial" panose="020B0604020202020204" pitchFamily="34" charset="0"/>
                <a:cs typeface="Arial" panose="020B0604020202020204" pitchFamily="34" charset="0"/>
              </a:rPr>
              <a:t>SoE</a:t>
            </a:r>
            <a:r>
              <a:rPr lang="en-US" b="1" dirty="0" smtClean="0">
                <a:solidFill>
                  <a:schemeClr val="accent1">
                    <a:lumMod val="75000"/>
                  </a:schemeClr>
                </a:solidFill>
                <a:latin typeface="Arial" panose="020B0604020202020204" pitchFamily="34" charset="0"/>
                <a:cs typeface="Arial" panose="020B0604020202020204" pitchFamily="34" charset="0"/>
              </a:rPr>
              <a:t> based questionnaire and hence a meaningful comparison of current performance in relation to RP3 targets is complex. The current ANSPs’ RP2 </a:t>
            </a:r>
            <a:r>
              <a:rPr lang="en-US" b="1" dirty="0" err="1" smtClean="0">
                <a:solidFill>
                  <a:schemeClr val="accent1">
                    <a:lumMod val="75000"/>
                  </a:schemeClr>
                </a:solidFill>
                <a:latin typeface="Arial" panose="020B0604020202020204" pitchFamily="34" charset="0"/>
                <a:cs typeface="Arial" panose="020B0604020202020204" pitchFamily="34" charset="0"/>
              </a:rPr>
              <a:t>EoSM</a:t>
            </a:r>
            <a:r>
              <a:rPr lang="en-US" b="1" dirty="0" smtClean="0">
                <a:solidFill>
                  <a:schemeClr val="accent1">
                    <a:lumMod val="75000"/>
                  </a:schemeClr>
                </a:solidFill>
                <a:latin typeface="Arial" panose="020B0604020202020204" pitchFamily="34" charset="0"/>
                <a:cs typeface="Arial" panose="020B0604020202020204" pitchFamily="34" charset="0"/>
              </a:rPr>
              <a:t> achievements are as follows:</a:t>
            </a:r>
            <a:endParaRPr lang="fr-FR" b="1" dirty="0" smtClean="0">
              <a:solidFill>
                <a:schemeClr val="accent1">
                  <a:lumMod val="75000"/>
                </a:schemeClr>
              </a:solidFill>
              <a:latin typeface="Arial" panose="020B0604020202020204" pitchFamily="34" charset="0"/>
              <a:cs typeface="Arial" panose="020B0604020202020204" pitchFamily="34" charset="0"/>
            </a:endParaRPr>
          </a:p>
          <a:p>
            <a:endParaRPr lang="fr-FR" sz="900" b="1" dirty="0">
              <a:solidFill>
                <a:schemeClr val="accent1">
                  <a:lumMod val="75000"/>
                </a:schemeClr>
              </a:solidFill>
              <a:latin typeface="Arial" panose="020B0604020202020204" pitchFamily="34" charset="0"/>
              <a:cs typeface="Arial" panose="020B0604020202020204" pitchFamily="34" charset="0"/>
            </a:endParaRPr>
          </a:p>
          <a:p>
            <a:pPr marL="285750" indent="-285750">
              <a:buFont typeface="Symbol" panose="05050102010706020507" pitchFamily="18" charset="2"/>
              <a:buChar char="-"/>
            </a:pPr>
            <a:r>
              <a:rPr lang="fr-FR" b="1" dirty="0" err="1" smtClean="0">
                <a:solidFill>
                  <a:schemeClr val="accent1">
                    <a:lumMod val="75000"/>
                  </a:schemeClr>
                </a:solidFill>
                <a:latin typeface="Arial" panose="020B0604020202020204" pitchFamily="34" charset="0"/>
                <a:cs typeface="Arial" panose="020B0604020202020204" pitchFamily="34" charset="0"/>
              </a:rPr>
              <a:t>ANSPs</a:t>
            </a:r>
            <a:r>
              <a:rPr lang="fr-FR" b="1" dirty="0" smtClean="0">
                <a:solidFill>
                  <a:schemeClr val="accent1">
                    <a:lumMod val="75000"/>
                  </a:schemeClr>
                </a:solidFill>
                <a:latin typeface="Arial" panose="020B0604020202020204" pitchFamily="34" charset="0"/>
                <a:cs typeface="Arial" panose="020B0604020202020204" pitchFamily="34" charset="0"/>
              </a:rPr>
              <a:t> </a:t>
            </a:r>
            <a:r>
              <a:rPr lang="fr-FR" b="1" dirty="0" err="1" smtClean="0">
                <a:solidFill>
                  <a:schemeClr val="accent1">
                    <a:lumMod val="75000"/>
                  </a:schemeClr>
                </a:solidFill>
                <a:latin typeface="Arial" panose="020B0604020202020204" pitchFamily="34" charset="0"/>
                <a:cs typeface="Arial" panose="020B0604020202020204" pitchFamily="34" charset="0"/>
              </a:rPr>
              <a:t>already</a:t>
            </a:r>
            <a:r>
              <a:rPr lang="fr-FR" b="1" dirty="0" smtClean="0">
                <a:solidFill>
                  <a:schemeClr val="accent1">
                    <a:lumMod val="75000"/>
                  </a:schemeClr>
                </a:solidFill>
                <a:latin typeface="Arial" panose="020B0604020202020204" pitchFamily="34" charset="0"/>
                <a:cs typeface="Arial" panose="020B0604020202020204" pitchFamily="34" charset="0"/>
              </a:rPr>
              <a:t> </a:t>
            </a:r>
            <a:r>
              <a:rPr lang="fr-FR" b="1" dirty="0" err="1" smtClean="0">
                <a:solidFill>
                  <a:schemeClr val="accent1">
                    <a:lumMod val="75000"/>
                  </a:schemeClr>
                </a:solidFill>
                <a:latin typeface="Arial" panose="020B0604020202020204" pitchFamily="34" charset="0"/>
                <a:cs typeface="Arial" panose="020B0604020202020204" pitchFamily="34" charset="0"/>
              </a:rPr>
              <a:t>reached</a:t>
            </a:r>
            <a:r>
              <a:rPr lang="fr-FR" b="1" dirty="0" smtClean="0">
                <a:solidFill>
                  <a:schemeClr val="accent1">
                    <a:lumMod val="75000"/>
                  </a:schemeClr>
                </a:solidFill>
                <a:latin typeface="Arial" panose="020B0604020202020204" pitchFamily="34" charset="0"/>
                <a:cs typeface="Arial" panose="020B0604020202020204" pitchFamily="34" charset="0"/>
              </a:rPr>
              <a:t> the </a:t>
            </a:r>
            <a:r>
              <a:rPr lang="fr-FR" b="1" dirty="0" err="1" smtClean="0">
                <a:solidFill>
                  <a:schemeClr val="accent1">
                    <a:lumMod val="75000"/>
                  </a:schemeClr>
                </a:solidFill>
                <a:latin typeface="Arial" panose="020B0604020202020204" pitchFamily="34" charset="0"/>
                <a:cs typeface="Arial" panose="020B0604020202020204" pitchFamily="34" charset="0"/>
              </a:rPr>
              <a:t>target</a:t>
            </a:r>
            <a:r>
              <a:rPr lang="fr-FR" b="1" dirty="0" smtClean="0">
                <a:solidFill>
                  <a:schemeClr val="accent1">
                    <a:lumMod val="75000"/>
                  </a:schemeClr>
                </a:solidFill>
                <a:latin typeface="Arial" panose="020B0604020202020204" pitchFamily="34" charset="0"/>
                <a:cs typeface="Arial" panose="020B0604020202020204" pitchFamily="34" charset="0"/>
              </a:rPr>
              <a:t> </a:t>
            </a:r>
            <a:r>
              <a:rPr lang="fr-FR" b="1" dirty="0" err="1" smtClean="0">
                <a:solidFill>
                  <a:schemeClr val="accent1">
                    <a:lumMod val="75000"/>
                  </a:schemeClr>
                </a:solidFill>
                <a:latin typeface="Arial" panose="020B0604020202020204" pitchFamily="34" charset="0"/>
                <a:cs typeface="Arial" panose="020B0604020202020204" pitchFamily="34" charset="0"/>
              </a:rPr>
              <a:t>level</a:t>
            </a:r>
            <a:r>
              <a:rPr lang="fr-FR" b="1" dirty="0" smtClean="0">
                <a:solidFill>
                  <a:schemeClr val="accent1">
                    <a:lumMod val="75000"/>
                  </a:schemeClr>
                </a:solidFill>
                <a:latin typeface="Arial" panose="020B0604020202020204" pitchFamily="34" charset="0"/>
                <a:cs typeface="Arial" panose="020B0604020202020204" pitchFamily="34" charset="0"/>
              </a:rPr>
              <a:t> C for the Management Objective (MO) </a:t>
            </a:r>
            <a:r>
              <a:rPr lang="fr-FR" b="1" dirty="0" err="1" smtClean="0">
                <a:solidFill>
                  <a:schemeClr val="accent1">
                    <a:lumMod val="75000"/>
                  </a:schemeClr>
                </a:solidFill>
                <a:latin typeface="Arial" panose="020B0604020202020204" pitchFamily="34" charset="0"/>
                <a:cs typeface="Arial" panose="020B0604020202020204" pitchFamily="34" charset="0"/>
              </a:rPr>
              <a:t>Safety</a:t>
            </a:r>
            <a:r>
              <a:rPr lang="fr-FR" b="1" dirty="0" smtClean="0">
                <a:solidFill>
                  <a:schemeClr val="accent1">
                    <a:lumMod val="75000"/>
                  </a:schemeClr>
                </a:solidFill>
                <a:latin typeface="Arial" panose="020B0604020202020204" pitchFamily="34" charset="0"/>
                <a:cs typeface="Arial" panose="020B0604020202020204" pitchFamily="34" charset="0"/>
              </a:rPr>
              <a:t> Culture;</a:t>
            </a:r>
          </a:p>
          <a:p>
            <a:pPr marL="285750" indent="-285750">
              <a:buFont typeface="Symbol" panose="05050102010706020507" pitchFamily="18" charset="2"/>
              <a:buChar char="-"/>
            </a:pPr>
            <a:endParaRPr lang="fr-FR" sz="600" b="1" dirty="0">
              <a:solidFill>
                <a:schemeClr val="accent1">
                  <a:lumMod val="75000"/>
                </a:schemeClr>
              </a:solidFill>
              <a:latin typeface="Arial" panose="020B0604020202020204" pitchFamily="34" charset="0"/>
              <a:cs typeface="Arial" panose="020B0604020202020204" pitchFamily="34" charset="0"/>
            </a:endParaRPr>
          </a:p>
          <a:p>
            <a:pPr marL="285750" indent="-285750">
              <a:buFont typeface="Symbol" panose="05050102010706020507" pitchFamily="18" charset="2"/>
              <a:buChar char="-"/>
            </a:pPr>
            <a:r>
              <a:rPr lang="fr-FR" b="1" dirty="0" smtClean="0">
                <a:solidFill>
                  <a:schemeClr val="accent1">
                    <a:lumMod val="75000"/>
                  </a:schemeClr>
                </a:solidFill>
                <a:latin typeface="Arial" panose="020B0604020202020204" pitchFamily="34" charset="0"/>
                <a:cs typeface="Arial" panose="020B0604020202020204" pitchFamily="34" charset="0"/>
              </a:rPr>
              <a:t>For all </a:t>
            </a:r>
            <a:r>
              <a:rPr lang="fr-FR" b="1" dirty="0" err="1" smtClean="0">
                <a:solidFill>
                  <a:schemeClr val="accent1">
                    <a:lumMod val="75000"/>
                  </a:schemeClr>
                </a:solidFill>
                <a:latin typeface="Arial" panose="020B0604020202020204" pitchFamily="34" charset="0"/>
                <a:cs typeface="Arial" panose="020B0604020202020204" pitchFamily="34" charset="0"/>
              </a:rPr>
              <a:t>other</a:t>
            </a:r>
            <a:r>
              <a:rPr lang="fr-FR" b="1" dirty="0" smtClean="0">
                <a:solidFill>
                  <a:schemeClr val="accent1">
                    <a:lumMod val="75000"/>
                  </a:schemeClr>
                </a:solidFill>
                <a:latin typeface="Arial" panose="020B0604020202020204" pitchFamily="34" charset="0"/>
                <a:cs typeface="Arial" panose="020B0604020202020204" pitchFamily="34" charset="0"/>
              </a:rPr>
              <a:t> </a:t>
            </a:r>
            <a:r>
              <a:rPr lang="fr-FR" b="1" dirty="0" err="1" smtClean="0">
                <a:solidFill>
                  <a:schemeClr val="accent1">
                    <a:lumMod val="75000"/>
                  </a:schemeClr>
                </a:solidFill>
                <a:latin typeface="Arial" panose="020B0604020202020204" pitchFamily="34" charset="0"/>
                <a:cs typeface="Arial" panose="020B0604020202020204" pitchFamily="34" charset="0"/>
              </a:rPr>
              <a:t>MOs</a:t>
            </a:r>
            <a:r>
              <a:rPr lang="fr-FR" b="1" dirty="0" smtClean="0">
                <a:solidFill>
                  <a:schemeClr val="accent1">
                    <a:lumMod val="75000"/>
                  </a:schemeClr>
                </a:solidFill>
                <a:latin typeface="Arial" panose="020B0604020202020204" pitchFamily="34" charset="0"/>
                <a:cs typeface="Arial" panose="020B0604020202020204" pitchFamily="34" charset="0"/>
              </a:rPr>
              <a:t> </a:t>
            </a:r>
            <a:r>
              <a:rPr lang="fr-FR" b="1" dirty="0" err="1" smtClean="0">
                <a:solidFill>
                  <a:schemeClr val="accent1">
                    <a:lumMod val="75000"/>
                  </a:schemeClr>
                </a:solidFill>
                <a:latin typeface="Arial" panose="020B0604020202020204" pitchFamily="34" charset="0"/>
                <a:cs typeface="Arial" panose="020B0604020202020204" pitchFamily="34" charset="0"/>
              </a:rPr>
              <a:t>ANSPs</a:t>
            </a:r>
            <a:r>
              <a:rPr lang="fr-FR" b="1" dirty="0" smtClean="0">
                <a:solidFill>
                  <a:schemeClr val="accent1">
                    <a:lumMod val="75000"/>
                  </a:schemeClr>
                </a:solidFill>
                <a:latin typeface="Arial" panose="020B0604020202020204" pitchFamily="34" charset="0"/>
                <a:cs typeface="Arial" panose="020B0604020202020204" pitchFamily="34" charset="0"/>
              </a:rPr>
              <a:t> have </a:t>
            </a:r>
            <a:r>
              <a:rPr lang="fr-FR" b="1" dirty="0" err="1" smtClean="0">
                <a:solidFill>
                  <a:schemeClr val="accent1">
                    <a:lumMod val="75000"/>
                  </a:schemeClr>
                </a:solidFill>
                <a:latin typeface="Arial" panose="020B0604020202020204" pitchFamily="34" charset="0"/>
                <a:cs typeface="Arial" panose="020B0604020202020204" pitchFamily="34" charset="0"/>
              </a:rPr>
              <a:t>achieved</a:t>
            </a:r>
            <a:r>
              <a:rPr lang="fr-FR" b="1" dirty="0" smtClean="0">
                <a:solidFill>
                  <a:schemeClr val="accent1">
                    <a:lumMod val="75000"/>
                  </a:schemeClr>
                </a:solidFill>
                <a:latin typeface="Arial" panose="020B0604020202020204" pitchFamily="34" charset="0"/>
                <a:cs typeface="Arial" panose="020B0604020202020204" pitchFamily="34" charset="0"/>
              </a:rPr>
              <a:t> at least </a:t>
            </a:r>
            <a:r>
              <a:rPr lang="fr-FR" b="1" dirty="0" err="1" smtClean="0">
                <a:solidFill>
                  <a:schemeClr val="accent1">
                    <a:lumMod val="75000"/>
                  </a:schemeClr>
                </a:solidFill>
                <a:latin typeface="Arial" panose="020B0604020202020204" pitchFamily="34" charset="0"/>
                <a:cs typeface="Arial" panose="020B0604020202020204" pitchFamily="34" charset="0"/>
              </a:rPr>
              <a:t>level</a:t>
            </a:r>
            <a:r>
              <a:rPr lang="fr-FR" b="1" dirty="0" smtClean="0">
                <a:solidFill>
                  <a:schemeClr val="accent1">
                    <a:lumMod val="75000"/>
                  </a:schemeClr>
                </a:solidFill>
                <a:latin typeface="Arial" panose="020B0604020202020204" pitchFamily="34" charset="0"/>
                <a:cs typeface="Arial" panose="020B0604020202020204" pitchFamily="34" charset="0"/>
              </a:rPr>
              <a:t> C (</a:t>
            </a:r>
            <a:r>
              <a:rPr lang="fr-FR" b="1" dirty="0" err="1" smtClean="0">
                <a:solidFill>
                  <a:schemeClr val="accent1">
                    <a:lumMod val="75000"/>
                  </a:schemeClr>
                </a:solidFill>
                <a:latin typeface="Arial" panose="020B0604020202020204" pitchFamily="34" charset="0"/>
                <a:cs typeface="Arial" panose="020B0604020202020204" pitchFamily="34" charset="0"/>
              </a:rPr>
              <a:t>target</a:t>
            </a:r>
            <a:r>
              <a:rPr lang="fr-FR" b="1" dirty="0" smtClean="0">
                <a:solidFill>
                  <a:schemeClr val="accent1">
                    <a:lumMod val="75000"/>
                  </a:schemeClr>
                </a:solidFill>
                <a:latin typeface="Arial" panose="020B0604020202020204" pitchFamily="34" charset="0"/>
                <a:cs typeface="Arial" panose="020B0604020202020204" pitchFamily="34" charset="0"/>
              </a:rPr>
              <a:t> </a:t>
            </a:r>
            <a:r>
              <a:rPr lang="fr-FR" b="1" dirty="0" err="1" smtClean="0">
                <a:solidFill>
                  <a:schemeClr val="accent1">
                    <a:lumMod val="75000"/>
                  </a:schemeClr>
                </a:solidFill>
                <a:latin typeface="Arial" panose="020B0604020202020204" pitchFamily="34" charset="0"/>
                <a:cs typeface="Arial" panose="020B0604020202020204" pitchFamily="34" charset="0"/>
              </a:rPr>
              <a:t>level</a:t>
            </a:r>
            <a:r>
              <a:rPr lang="fr-FR" b="1" dirty="0" smtClean="0">
                <a:solidFill>
                  <a:schemeClr val="accent1">
                    <a:lumMod val="75000"/>
                  </a:schemeClr>
                </a:solidFill>
                <a:latin typeface="Arial" panose="020B0604020202020204" pitchFamily="34" charset="0"/>
                <a:cs typeface="Arial" panose="020B0604020202020204" pitchFamily="34" charset="0"/>
              </a:rPr>
              <a:t> D);</a:t>
            </a:r>
          </a:p>
          <a:p>
            <a:pPr marL="285750" indent="-285750">
              <a:buFont typeface="Symbol" panose="05050102010706020507" pitchFamily="18" charset="2"/>
              <a:buChar char="-"/>
            </a:pPr>
            <a:endParaRPr lang="fr-FR" sz="600" b="1" dirty="0" smtClean="0">
              <a:solidFill>
                <a:schemeClr val="accent1">
                  <a:lumMod val="75000"/>
                </a:schemeClr>
              </a:solidFill>
              <a:latin typeface="Arial" panose="020B0604020202020204" pitchFamily="34" charset="0"/>
              <a:cs typeface="Arial" panose="020B0604020202020204" pitchFamily="34" charset="0"/>
            </a:endParaRPr>
          </a:p>
          <a:p>
            <a:pPr marL="285750" indent="-285750">
              <a:buFont typeface="Symbol" panose="05050102010706020507" pitchFamily="18" charset="2"/>
              <a:buChar char="-"/>
            </a:pPr>
            <a:r>
              <a:rPr lang="fr-FR" b="1" dirty="0" err="1" smtClean="0">
                <a:solidFill>
                  <a:schemeClr val="accent1">
                    <a:lumMod val="75000"/>
                  </a:schemeClr>
                </a:solidFill>
                <a:latin typeface="Arial" panose="020B0604020202020204" pitchFamily="34" charset="0"/>
                <a:cs typeface="Arial" panose="020B0604020202020204" pitchFamily="34" charset="0"/>
              </a:rPr>
              <a:t>Within</a:t>
            </a:r>
            <a:r>
              <a:rPr lang="fr-FR" b="1" dirty="0" smtClean="0">
                <a:solidFill>
                  <a:schemeClr val="accent1">
                    <a:lumMod val="75000"/>
                  </a:schemeClr>
                </a:solidFill>
                <a:latin typeface="Arial" panose="020B0604020202020204" pitchFamily="34" charset="0"/>
                <a:cs typeface="Arial" panose="020B0604020202020204" pitchFamily="34" charset="0"/>
              </a:rPr>
              <a:t> the permanent supervision </a:t>
            </a:r>
            <a:r>
              <a:rPr lang="fr-FR" b="1" dirty="0" err="1" smtClean="0">
                <a:solidFill>
                  <a:schemeClr val="accent1">
                    <a:lumMod val="75000"/>
                  </a:schemeClr>
                </a:solidFill>
                <a:latin typeface="Arial" panose="020B0604020202020204" pitchFamily="34" charset="0"/>
                <a:cs typeface="Arial" panose="020B0604020202020204" pitchFamily="34" charset="0"/>
              </a:rPr>
              <a:t>NSAs</a:t>
            </a:r>
            <a:r>
              <a:rPr lang="fr-FR" b="1" dirty="0" smtClean="0">
                <a:solidFill>
                  <a:schemeClr val="accent1">
                    <a:lumMod val="75000"/>
                  </a:schemeClr>
                </a:solidFill>
                <a:latin typeface="Arial" panose="020B0604020202020204" pitchFamily="34" charset="0"/>
                <a:cs typeface="Arial" panose="020B0604020202020204" pitchFamily="34" charset="0"/>
              </a:rPr>
              <a:t> have </a:t>
            </a:r>
            <a:r>
              <a:rPr lang="fr-FR" b="1" dirty="0" err="1" smtClean="0">
                <a:solidFill>
                  <a:schemeClr val="accent1">
                    <a:lumMod val="75000"/>
                  </a:schemeClr>
                </a:solidFill>
                <a:latin typeface="Arial" panose="020B0604020202020204" pitchFamily="34" charset="0"/>
                <a:cs typeface="Arial" panose="020B0604020202020204" pitchFamily="34" charset="0"/>
              </a:rPr>
              <a:t>informed</a:t>
            </a:r>
            <a:r>
              <a:rPr lang="fr-FR" b="1" dirty="0" smtClean="0">
                <a:solidFill>
                  <a:schemeClr val="accent1">
                    <a:lumMod val="75000"/>
                  </a:schemeClr>
                </a:solidFill>
                <a:latin typeface="Arial" panose="020B0604020202020204" pitchFamily="34" charset="0"/>
                <a:cs typeface="Arial" panose="020B0604020202020204" pitchFamily="34" charset="0"/>
              </a:rPr>
              <a:t> </a:t>
            </a:r>
            <a:r>
              <a:rPr lang="fr-FR" b="1" dirty="0" err="1" smtClean="0">
                <a:solidFill>
                  <a:schemeClr val="accent1">
                    <a:lumMod val="75000"/>
                  </a:schemeClr>
                </a:solidFill>
                <a:latin typeface="Arial" panose="020B0604020202020204" pitchFamily="34" charset="0"/>
                <a:cs typeface="Arial" panose="020B0604020202020204" pitchFamily="34" charset="0"/>
              </a:rPr>
              <a:t>ANSPs</a:t>
            </a:r>
            <a:r>
              <a:rPr lang="fr-FR" b="1" dirty="0" smtClean="0">
                <a:solidFill>
                  <a:schemeClr val="accent1">
                    <a:lumMod val="75000"/>
                  </a:schemeClr>
                </a:solidFill>
                <a:latin typeface="Arial" panose="020B0604020202020204" pitchFamily="34" charset="0"/>
                <a:cs typeface="Arial" panose="020B0604020202020204" pitchFamily="34" charset="0"/>
              </a:rPr>
              <a:t> </a:t>
            </a:r>
            <a:r>
              <a:rPr lang="fr-FR" b="1" dirty="0" err="1" smtClean="0">
                <a:solidFill>
                  <a:schemeClr val="accent1">
                    <a:lumMod val="75000"/>
                  </a:schemeClr>
                </a:solidFill>
                <a:latin typeface="Arial" panose="020B0604020202020204" pitchFamily="34" charset="0"/>
                <a:cs typeface="Arial" panose="020B0604020202020204" pitchFamily="34" charset="0"/>
              </a:rPr>
              <a:t>where</a:t>
            </a:r>
            <a:r>
              <a:rPr lang="fr-FR" b="1" dirty="0" smtClean="0">
                <a:solidFill>
                  <a:schemeClr val="accent1">
                    <a:lumMod val="75000"/>
                  </a:schemeClr>
                </a:solidFill>
                <a:latin typeface="Arial" panose="020B0604020202020204" pitchFamily="34" charset="0"/>
                <a:cs typeface="Arial" panose="020B0604020202020204" pitchFamily="34" charset="0"/>
              </a:rPr>
              <a:t> </a:t>
            </a:r>
            <a:r>
              <a:rPr lang="fr-FR" b="1" dirty="0" err="1" smtClean="0">
                <a:solidFill>
                  <a:schemeClr val="accent1">
                    <a:lumMod val="75000"/>
                  </a:schemeClr>
                </a:solidFill>
                <a:latin typeface="Arial" panose="020B0604020202020204" pitchFamily="34" charset="0"/>
                <a:cs typeface="Arial" panose="020B0604020202020204" pitchFamily="34" charset="0"/>
              </a:rPr>
              <a:t>they</a:t>
            </a:r>
            <a:r>
              <a:rPr lang="fr-FR" b="1" dirty="0" smtClean="0">
                <a:solidFill>
                  <a:schemeClr val="accent1">
                    <a:lumMod val="75000"/>
                  </a:schemeClr>
                </a:solidFill>
                <a:latin typeface="Arial" panose="020B0604020202020204" pitchFamily="34" charset="0"/>
                <a:cs typeface="Arial" panose="020B0604020202020204" pitchFamily="34" charset="0"/>
              </a:rPr>
              <a:t> have to </a:t>
            </a:r>
            <a:r>
              <a:rPr lang="fr-FR" b="1" dirty="0" err="1" smtClean="0">
                <a:solidFill>
                  <a:schemeClr val="accent1">
                    <a:lumMod val="75000"/>
                  </a:schemeClr>
                </a:solidFill>
                <a:latin typeface="Arial" panose="020B0604020202020204" pitchFamily="34" charset="0"/>
                <a:cs typeface="Arial" panose="020B0604020202020204" pitchFamily="34" charset="0"/>
              </a:rPr>
              <a:t>improve</a:t>
            </a:r>
            <a:r>
              <a:rPr lang="fr-FR" b="1" dirty="0" smtClean="0">
                <a:solidFill>
                  <a:schemeClr val="accent1">
                    <a:lumMod val="75000"/>
                  </a:schemeClr>
                </a:solidFill>
                <a:latin typeface="Arial" panose="020B0604020202020204" pitchFamily="34" charset="0"/>
                <a:cs typeface="Arial" panose="020B0604020202020204" pitchFamily="34" charset="0"/>
              </a:rPr>
              <a:t> </a:t>
            </a:r>
            <a:r>
              <a:rPr lang="fr-FR" b="1" dirty="0" err="1" smtClean="0">
                <a:solidFill>
                  <a:schemeClr val="accent1">
                    <a:lumMod val="75000"/>
                  </a:schemeClr>
                </a:solidFill>
                <a:latin typeface="Arial" panose="020B0604020202020204" pitchFamily="34" charset="0"/>
                <a:cs typeface="Arial" panose="020B0604020202020204" pitchFamily="34" charset="0"/>
              </a:rPr>
              <a:t>until</a:t>
            </a:r>
            <a:r>
              <a:rPr lang="fr-FR" b="1" dirty="0" smtClean="0">
                <a:solidFill>
                  <a:schemeClr val="accent1">
                    <a:lumMod val="75000"/>
                  </a:schemeClr>
                </a:solidFill>
                <a:latin typeface="Arial" panose="020B0604020202020204" pitchFamily="34" charset="0"/>
                <a:cs typeface="Arial" panose="020B0604020202020204" pitchFamily="34" charset="0"/>
              </a:rPr>
              <a:t> </a:t>
            </a:r>
            <a:r>
              <a:rPr lang="fr-FR" b="1" dirty="0" err="1" smtClean="0">
                <a:solidFill>
                  <a:schemeClr val="accent1">
                    <a:lumMod val="75000"/>
                  </a:schemeClr>
                </a:solidFill>
                <a:latin typeface="Arial" panose="020B0604020202020204" pitchFamily="34" charset="0"/>
                <a:cs typeface="Arial" panose="020B0604020202020204" pitchFamily="34" charset="0"/>
              </a:rPr>
              <a:t>then</a:t>
            </a:r>
            <a:r>
              <a:rPr lang="fr-FR" b="1" dirty="0" smtClean="0">
                <a:solidFill>
                  <a:schemeClr val="accent1">
                    <a:lumMod val="75000"/>
                  </a:schemeClr>
                </a:solidFill>
                <a:latin typeface="Arial" panose="020B0604020202020204" pitchFamily="34" charset="0"/>
                <a:cs typeface="Arial" panose="020B0604020202020204" pitchFamily="34" charset="0"/>
              </a:rPr>
              <a:t> end of RP2/2019;</a:t>
            </a:r>
          </a:p>
          <a:p>
            <a:pPr marL="285750" indent="-285750">
              <a:buFont typeface="Symbol" panose="05050102010706020507" pitchFamily="18" charset="2"/>
              <a:buChar char="-"/>
            </a:pPr>
            <a:endParaRPr lang="fr-FR" sz="600" b="1" dirty="0" smtClean="0">
              <a:solidFill>
                <a:schemeClr val="accent1">
                  <a:lumMod val="75000"/>
                </a:schemeClr>
              </a:solidFill>
              <a:latin typeface="Arial" panose="020B0604020202020204" pitchFamily="34" charset="0"/>
              <a:cs typeface="Arial" panose="020B0604020202020204" pitchFamily="34" charset="0"/>
            </a:endParaRPr>
          </a:p>
          <a:p>
            <a:pPr marL="285750" indent="-285750">
              <a:buFont typeface="Symbol" panose="05050102010706020507" pitchFamily="18" charset="2"/>
              <a:buChar char="-"/>
            </a:pPr>
            <a:r>
              <a:rPr lang="fr-FR" b="1" dirty="0" smtClean="0">
                <a:solidFill>
                  <a:schemeClr val="accent1">
                    <a:lumMod val="75000"/>
                  </a:schemeClr>
                </a:solidFill>
                <a:latin typeface="Arial" panose="020B0604020202020204" pitchFamily="34" charset="0"/>
                <a:cs typeface="Arial" panose="020B0604020202020204" pitchFamily="34" charset="0"/>
              </a:rPr>
              <a:t>RP2 </a:t>
            </a:r>
            <a:r>
              <a:rPr lang="fr-FR" b="1" dirty="0" err="1" smtClean="0">
                <a:solidFill>
                  <a:schemeClr val="accent1">
                    <a:lumMod val="75000"/>
                  </a:schemeClr>
                </a:solidFill>
                <a:latin typeface="Arial" panose="020B0604020202020204" pitchFamily="34" charset="0"/>
                <a:cs typeface="Arial" panose="020B0604020202020204" pitchFamily="34" charset="0"/>
              </a:rPr>
              <a:t>targets</a:t>
            </a:r>
            <a:r>
              <a:rPr lang="fr-FR" b="1" dirty="0" smtClean="0">
                <a:solidFill>
                  <a:schemeClr val="accent1">
                    <a:lumMod val="75000"/>
                  </a:schemeClr>
                </a:solidFill>
                <a:latin typeface="Arial" panose="020B0604020202020204" pitchFamily="34" charset="0"/>
                <a:cs typeface="Arial" panose="020B0604020202020204" pitchFamily="34" charset="0"/>
              </a:rPr>
              <a:t> are </a:t>
            </a:r>
            <a:r>
              <a:rPr lang="fr-FR" b="1" dirty="0" err="1" smtClean="0">
                <a:solidFill>
                  <a:schemeClr val="accent1">
                    <a:lumMod val="75000"/>
                  </a:schemeClr>
                </a:solidFill>
                <a:latin typeface="Arial" panose="020B0604020202020204" pitchFamily="34" charset="0"/>
                <a:cs typeface="Arial" panose="020B0604020202020204" pitchFamily="34" charset="0"/>
              </a:rPr>
              <a:t>expected</a:t>
            </a:r>
            <a:r>
              <a:rPr lang="fr-FR" b="1" dirty="0" smtClean="0">
                <a:solidFill>
                  <a:schemeClr val="accent1">
                    <a:lumMod val="75000"/>
                  </a:schemeClr>
                </a:solidFill>
                <a:latin typeface="Arial" panose="020B0604020202020204" pitchFamily="34" charset="0"/>
                <a:cs typeface="Arial" panose="020B0604020202020204" pitchFamily="34" charset="0"/>
              </a:rPr>
              <a:t> to </a:t>
            </a:r>
            <a:r>
              <a:rPr lang="fr-FR" b="1" dirty="0" err="1" smtClean="0">
                <a:solidFill>
                  <a:schemeClr val="accent1">
                    <a:lumMod val="75000"/>
                  </a:schemeClr>
                </a:solidFill>
                <a:latin typeface="Arial" panose="020B0604020202020204" pitchFamily="34" charset="0"/>
                <a:cs typeface="Arial" panose="020B0604020202020204" pitchFamily="34" charset="0"/>
              </a:rPr>
              <a:t>be</a:t>
            </a:r>
            <a:r>
              <a:rPr lang="fr-FR" b="1" dirty="0" smtClean="0">
                <a:solidFill>
                  <a:schemeClr val="accent1">
                    <a:lumMod val="75000"/>
                  </a:schemeClr>
                </a:solidFill>
                <a:latin typeface="Arial" panose="020B0604020202020204" pitchFamily="34" charset="0"/>
                <a:cs typeface="Arial" panose="020B0604020202020204" pitchFamily="34" charset="0"/>
              </a:rPr>
              <a:t> </a:t>
            </a:r>
            <a:r>
              <a:rPr lang="fr-FR" b="1" dirty="0" err="1" smtClean="0">
                <a:solidFill>
                  <a:schemeClr val="accent1">
                    <a:lumMod val="75000"/>
                  </a:schemeClr>
                </a:solidFill>
                <a:latin typeface="Arial" panose="020B0604020202020204" pitchFamily="34" charset="0"/>
                <a:cs typeface="Arial" panose="020B0604020202020204" pitchFamily="34" charset="0"/>
              </a:rPr>
              <a:t>achieved</a:t>
            </a:r>
            <a:r>
              <a:rPr lang="fr-FR" b="1" dirty="0" smtClean="0">
                <a:solidFill>
                  <a:schemeClr val="accent1">
                    <a:lumMod val="75000"/>
                  </a:schemeClr>
                </a:solidFill>
                <a:latin typeface="Arial" panose="020B0604020202020204" pitchFamily="34" charset="0"/>
                <a:cs typeface="Arial" panose="020B0604020202020204" pitchFamily="34" charset="0"/>
              </a:rPr>
              <a:t> by all FABEC </a:t>
            </a:r>
            <a:r>
              <a:rPr lang="fr-FR" b="1" dirty="0" err="1" smtClean="0">
                <a:solidFill>
                  <a:schemeClr val="accent1">
                    <a:lumMod val="75000"/>
                  </a:schemeClr>
                </a:solidFill>
                <a:latin typeface="Arial" panose="020B0604020202020204" pitchFamily="34" charset="0"/>
                <a:cs typeface="Arial" panose="020B0604020202020204" pitchFamily="34" charset="0"/>
              </a:rPr>
              <a:t>ANSPs</a:t>
            </a:r>
            <a:r>
              <a:rPr lang="fr-FR" b="1" dirty="0" smtClean="0">
                <a:solidFill>
                  <a:schemeClr val="accent1">
                    <a:lumMod val="75000"/>
                  </a:schemeClr>
                </a:solidFill>
                <a:latin typeface="Arial" panose="020B0604020202020204" pitchFamily="34" charset="0"/>
                <a:cs typeface="Arial" panose="020B0604020202020204" pitchFamily="34" charset="0"/>
              </a:rPr>
              <a:t> at the end of </a:t>
            </a:r>
            <a:r>
              <a:rPr lang="fr-FR" b="1" dirty="0" err="1" smtClean="0">
                <a:solidFill>
                  <a:schemeClr val="accent1">
                    <a:lumMod val="75000"/>
                  </a:schemeClr>
                </a:solidFill>
                <a:latin typeface="Arial" panose="020B0604020202020204" pitchFamily="34" charset="0"/>
                <a:cs typeface="Arial" panose="020B0604020202020204" pitchFamily="34" charset="0"/>
              </a:rPr>
              <a:t>this</a:t>
            </a:r>
            <a:r>
              <a:rPr lang="fr-FR" b="1" dirty="0" smtClean="0">
                <a:solidFill>
                  <a:schemeClr val="accent1">
                    <a:lumMod val="75000"/>
                  </a:schemeClr>
                </a:solidFill>
                <a:latin typeface="Arial" panose="020B0604020202020204" pitchFamily="34" charset="0"/>
                <a:cs typeface="Arial" panose="020B0604020202020204" pitchFamily="34" charset="0"/>
              </a:rPr>
              <a:t> </a:t>
            </a:r>
            <a:r>
              <a:rPr lang="fr-FR" b="1" dirty="0" err="1" smtClean="0">
                <a:solidFill>
                  <a:schemeClr val="accent1">
                    <a:lumMod val="75000"/>
                  </a:schemeClr>
                </a:solidFill>
                <a:latin typeface="Arial" panose="020B0604020202020204" pitchFamily="34" charset="0"/>
                <a:cs typeface="Arial" panose="020B0604020202020204" pitchFamily="34" charset="0"/>
              </a:rPr>
              <a:t>year</a:t>
            </a:r>
            <a:r>
              <a:rPr lang="fr-FR" b="1" dirty="0" smtClean="0">
                <a:solidFill>
                  <a:schemeClr val="accent1">
                    <a:lumMod val="75000"/>
                  </a:schemeClr>
                </a:solidFill>
                <a:latin typeface="Arial" panose="020B0604020202020204" pitchFamily="34" charset="0"/>
                <a:cs typeface="Arial" panose="020B0604020202020204" pitchFamily="34" charset="0"/>
              </a:rPr>
              <a:t>.</a:t>
            </a:r>
          </a:p>
          <a:p>
            <a:pPr marL="285750" indent="-285750">
              <a:buFont typeface="Wingdings" panose="05000000000000000000" pitchFamily="2" charset="2"/>
              <a:buChar char="q"/>
            </a:pPr>
            <a:endParaRPr lang="fr-FR" b="1" dirty="0">
              <a:solidFill>
                <a:schemeClr val="accent1">
                  <a:lumMod val="75000"/>
                </a:schemeClr>
              </a:solidFill>
              <a:latin typeface="Arial" panose="020B0604020202020204" pitchFamily="34" charset="0"/>
              <a:cs typeface="Arial" panose="020B0604020202020204" pitchFamily="34" charset="0"/>
            </a:endParaRPr>
          </a:p>
          <a:p>
            <a:r>
              <a:rPr lang="fr-FR" sz="1600" dirty="0" smtClean="0">
                <a:solidFill>
                  <a:schemeClr val="accent1">
                    <a:lumMod val="75000"/>
                  </a:schemeClr>
                </a:solidFill>
                <a:latin typeface="Arial" panose="020B0604020202020204" pitchFamily="34" charset="0"/>
                <a:cs typeface="Arial" panose="020B0604020202020204" pitchFamily="34" charset="0"/>
              </a:rPr>
              <a:t>[source: FABEC monitoring report 2018]</a:t>
            </a:r>
          </a:p>
          <a:p>
            <a:pPr marL="285750" indent="-285750">
              <a:buFontTx/>
              <a:buChar char="-"/>
            </a:pPr>
            <a:endParaRPr lang="fr-FR" sz="600" b="1" dirty="0" smtClean="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73295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479376" y="1628800"/>
            <a:ext cx="11233248" cy="4585871"/>
          </a:xfrm>
          <a:prstGeom prst="rect">
            <a:avLst/>
          </a:prstGeom>
          <a:noFill/>
        </p:spPr>
        <p:txBody>
          <a:bodyPr wrap="square" rtlCol="0">
            <a:spAutoFit/>
          </a:bodyPr>
          <a:lstStyle/>
          <a:p>
            <a:pPr marL="176213" lvl="1">
              <a:spcBef>
                <a:spcPct val="20000"/>
              </a:spcBef>
            </a:pPr>
            <a:r>
              <a:rPr lang="en-US" sz="2400" b="1" dirty="0">
                <a:solidFill>
                  <a:schemeClr val="accent1">
                    <a:lumMod val="75000"/>
                  </a:schemeClr>
                </a:solidFill>
                <a:latin typeface="Arial" pitchFamily="34" charset="0"/>
                <a:cs typeface="Arial" pitchFamily="34" charset="0"/>
              </a:rPr>
              <a:t>The “Development of acceptable means of compliance and guidance material for safety key performance indicators and other safety performance indicators The ATM Performance Scheme Implementing Regulation” (EASA RMT.0723)</a:t>
            </a:r>
            <a:r>
              <a:rPr lang="fr-FR" sz="2400" b="1" dirty="0">
                <a:solidFill>
                  <a:schemeClr val="accent1">
                    <a:lumMod val="75000"/>
                  </a:schemeClr>
                </a:solidFill>
                <a:latin typeface="Arial" pitchFamily="34" charset="0"/>
                <a:cs typeface="Arial" pitchFamily="34" charset="0"/>
                <a:sym typeface="Wingdings" panose="05000000000000000000" pitchFamily="2" charset="2"/>
              </a:rPr>
              <a:t>: </a:t>
            </a:r>
          </a:p>
          <a:p>
            <a:pPr marL="1200150" lvl="2" indent="-285750">
              <a:spcBef>
                <a:spcPct val="20000"/>
              </a:spcBef>
              <a:buFont typeface="Wingdings"/>
              <a:buChar char="à"/>
            </a:pPr>
            <a:endParaRPr lang="fr-FR" sz="2400" b="1" dirty="0">
              <a:solidFill>
                <a:schemeClr val="accent1">
                  <a:lumMod val="75000"/>
                </a:schemeClr>
              </a:solidFill>
              <a:latin typeface="Arial" pitchFamily="34" charset="0"/>
              <a:cs typeface="Arial" pitchFamily="34" charset="0"/>
              <a:sym typeface="Wingdings" panose="05000000000000000000" pitchFamily="2" charset="2"/>
            </a:endParaRPr>
          </a:p>
          <a:p>
            <a:pPr marL="742950" lvl="1" indent="-285750">
              <a:spcBef>
                <a:spcPct val="20000"/>
              </a:spcBef>
              <a:buFont typeface="Symbol" panose="05050102010706020507" pitchFamily="18" charset="2"/>
              <a:buChar char="-"/>
            </a:pPr>
            <a:r>
              <a:rPr lang="fr-FR" sz="2400" b="1" dirty="0" err="1">
                <a:solidFill>
                  <a:schemeClr val="accent1">
                    <a:lumMod val="75000"/>
                  </a:schemeClr>
                </a:solidFill>
                <a:latin typeface="Arial" pitchFamily="34" charset="0"/>
                <a:cs typeface="Arial" pitchFamily="34" charset="0"/>
                <a:sym typeface="Wingdings" panose="05000000000000000000" pitchFamily="2" charset="2"/>
              </a:rPr>
              <a:t>Unexpected</a:t>
            </a:r>
            <a:r>
              <a:rPr lang="fr-FR" sz="2400" b="1" dirty="0">
                <a:solidFill>
                  <a:schemeClr val="accent1">
                    <a:lumMod val="75000"/>
                  </a:schemeClr>
                </a:solidFill>
                <a:latin typeface="Arial" pitchFamily="34" charset="0"/>
                <a:cs typeface="Arial" pitchFamily="34" charset="0"/>
                <a:sym typeface="Wingdings" panose="05000000000000000000" pitchFamily="2" charset="2"/>
              </a:rPr>
              <a:t> issues </a:t>
            </a:r>
            <a:r>
              <a:rPr lang="fr-FR" sz="2400" b="1" dirty="0" err="1">
                <a:solidFill>
                  <a:schemeClr val="accent1">
                    <a:lumMod val="75000"/>
                  </a:schemeClr>
                </a:solidFill>
                <a:latin typeface="Arial" pitchFamily="34" charset="0"/>
                <a:cs typeface="Arial" pitchFamily="34" charset="0"/>
                <a:sym typeface="Wingdings" panose="05000000000000000000" pitchFamily="2" charset="2"/>
              </a:rPr>
              <a:t>between</a:t>
            </a:r>
            <a:r>
              <a:rPr lang="fr-FR" sz="2400" b="1" dirty="0">
                <a:solidFill>
                  <a:schemeClr val="accent1">
                    <a:lumMod val="75000"/>
                  </a:schemeClr>
                </a:solidFill>
                <a:latin typeface="Arial" pitchFamily="34" charset="0"/>
                <a:cs typeface="Arial" pitchFamily="34" charset="0"/>
                <a:sym typeface="Wingdings" panose="05000000000000000000" pitchFamily="2" charset="2"/>
              </a:rPr>
              <a:t> EASA and the Commission </a:t>
            </a:r>
            <a:r>
              <a:rPr lang="fr-FR" sz="2400" b="1" dirty="0" err="1">
                <a:solidFill>
                  <a:schemeClr val="accent1">
                    <a:lumMod val="75000"/>
                  </a:schemeClr>
                </a:solidFill>
                <a:latin typeface="Arial" pitchFamily="34" charset="0"/>
                <a:cs typeface="Arial" pitchFamily="34" charset="0"/>
                <a:sym typeface="Wingdings" panose="05000000000000000000" pitchFamily="2" charset="2"/>
              </a:rPr>
              <a:t>concerning</a:t>
            </a:r>
            <a:r>
              <a:rPr lang="fr-FR" sz="2400" b="1" dirty="0">
                <a:solidFill>
                  <a:schemeClr val="accent1">
                    <a:lumMod val="75000"/>
                  </a:schemeClr>
                </a:solidFill>
                <a:latin typeface="Arial" pitchFamily="34" charset="0"/>
                <a:cs typeface="Arial" pitchFamily="34" charset="0"/>
                <a:sym typeface="Wingdings" panose="05000000000000000000" pitchFamily="2" charset="2"/>
              </a:rPr>
              <a:t> </a:t>
            </a:r>
            <a:r>
              <a:rPr lang="fr-FR" sz="2400" b="1" dirty="0" err="1" smtClean="0">
                <a:solidFill>
                  <a:schemeClr val="accent1">
                    <a:lumMod val="75000"/>
                  </a:schemeClr>
                </a:solidFill>
                <a:latin typeface="Arial" pitchFamily="34" charset="0"/>
                <a:cs typeface="Arial" pitchFamily="34" charset="0"/>
                <a:sym typeface="Wingdings" panose="05000000000000000000" pitchFamily="2" charset="2"/>
              </a:rPr>
              <a:t>status</a:t>
            </a:r>
            <a:r>
              <a:rPr lang="fr-FR" sz="2400" b="1" dirty="0" smtClean="0">
                <a:solidFill>
                  <a:schemeClr val="accent1">
                    <a:lumMod val="75000"/>
                  </a:schemeClr>
                </a:solidFill>
                <a:latin typeface="Arial" pitchFamily="34" charset="0"/>
                <a:cs typeface="Arial" pitchFamily="34" charset="0"/>
                <a:sym typeface="Wingdings" panose="05000000000000000000" pitchFamily="2" charset="2"/>
              </a:rPr>
              <a:t>;</a:t>
            </a:r>
            <a:endParaRPr lang="fr-FR" sz="2400" b="1" dirty="0">
              <a:solidFill>
                <a:schemeClr val="accent1">
                  <a:lumMod val="75000"/>
                </a:schemeClr>
              </a:solidFill>
              <a:latin typeface="Arial" pitchFamily="34" charset="0"/>
              <a:cs typeface="Arial" pitchFamily="34" charset="0"/>
              <a:sym typeface="Wingdings" panose="05000000000000000000" pitchFamily="2" charset="2"/>
            </a:endParaRPr>
          </a:p>
          <a:p>
            <a:pPr marL="742950" lvl="1" indent="-285750">
              <a:spcBef>
                <a:spcPct val="20000"/>
              </a:spcBef>
              <a:buFont typeface="Symbol" panose="05050102010706020507" pitchFamily="18" charset="2"/>
              <a:buChar char="-"/>
            </a:pPr>
            <a:r>
              <a:rPr lang="fr-FR" sz="2400" b="1" dirty="0">
                <a:solidFill>
                  <a:schemeClr val="accent1">
                    <a:lumMod val="75000"/>
                  </a:schemeClr>
                </a:solidFill>
                <a:latin typeface="Arial" pitchFamily="34" charset="0"/>
                <a:cs typeface="Arial" pitchFamily="34" charset="0"/>
                <a:sym typeface="Wingdings" panose="05000000000000000000" pitchFamily="2" charset="2"/>
              </a:rPr>
              <a:t>Progress </a:t>
            </a:r>
            <a:r>
              <a:rPr lang="fr-FR" sz="2400" b="1" dirty="0" err="1">
                <a:solidFill>
                  <a:schemeClr val="accent1">
                    <a:lumMod val="75000"/>
                  </a:schemeClr>
                </a:solidFill>
                <a:latin typeface="Arial" pitchFamily="34" charset="0"/>
                <a:cs typeface="Arial" pitchFamily="34" charset="0"/>
                <a:sym typeface="Wingdings" panose="05000000000000000000" pitchFamily="2" charset="2"/>
              </a:rPr>
              <a:t>is</a:t>
            </a:r>
            <a:r>
              <a:rPr lang="fr-FR" sz="2400" b="1" dirty="0">
                <a:solidFill>
                  <a:schemeClr val="accent1">
                    <a:lumMod val="75000"/>
                  </a:schemeClr>
                </a:solidFill>
                <a:latin typeface="Arial" pitchFamily="34" charset="0"/>
                <a:cs typeface="Arial" pitchFamily="34" charset="0"/>
                <a:sym typeface="Wingdings" panose="05000000000000000000" pitchFamily="2" charset="2"/>
              </a:rPr>
              <a:t> slow (NPA </a:t>
            </a:r>
            <a:r>
              <a:rPr lang="fr-FR" sz="2400" b="1" dirty="0" err="1">
                <a:solidFill>
                  <a:schemeClr val="accent1">
                    <a:lumMod val="75000"/>
                  </a:schemeClr>
                </a:solidFill>
                <a:latin typeface="Arial" pitchFamily="34" charset="0"/>
                <a:cs typeface="Arial" pitchFamily="34" charset="0"/>
                <a:sym typeface="Wingdings" panose="05000000000000000000" pitchFamily="2" charset="2"/>
              </a:rPr>
              <a:t>foreseen</a:t>
            </a:r>
            <a:r>
              <a:rPr lang="fr-FR" sz="2400" b="1" dirty="0">
                <a:solidFill>
                  <a:schemeClr val="accent1">
                    <a:lumMod val="75000"/>
                  </a:schemeClr>
                </a:solidFill>
                <a:latin typeface="Arial" pitchFamily="34" charset="0"/>
                <a:cs typeface="Arial" pitchFamily="34" charset="0"/>
                <a:sym typeface="Wingdings" panose="05000000000000000000" pitchFamily="2" charset="2"/>
              </a:rPr>
              <a:t> in </a:t>
            </a:r>
            <a:r>
              <a:rPr lang="fr-FR" sz="2400" b="1" dirty="0" err="1">
                <a:solidFill>
                  <a:schemeClr val="accent1">
                    <a:lumMod val="75000"/>
                  </a:schemeClr>
                </a:solidFill>
                <a:latin typeface="Arial" pitchFamily="34" charset="0"/>
                <a:cs typeface="Arial" pitchFamily="34" charset="0"/>
                <a:sym typeface="Wingdings" panose="05000000000000000000" pitchFamily="2" charset="2"/>
              </a:rPr>
              <a:t>early</a:t>
            </a:r>
            <a:r>
              <a:rPr lang="fr-FR" sz="2400" b="1" dirty="0">
                <a:solidFill>
                  <a:schemeClr val="accent1">
                    <a:lumMod val="75000"/>
                  </a:schemeClr>
                </a:solidFill>
                <a:latin typeface="Arial" pitchFamily="34" charset="0"/>
                <a:cs typeface="Arial" pitchFamily="34" charset="0"/>
                <a:sym typeface="Wingdings" panose="05000000000000000000" pitchFamily="2" charset="2"/>
              </a:rPr>
              <a:t> </a:t>
            </a:r>
            <a:r>
              <a:rPr lang="fr-FR" sz="2400" b="1" dirty="0" err="1">
                <a:solidFill>
                  <a:schemeClr val="accent1">
                    <a:lumMod val="75000"/>
                  </a:schemeClr>
                </a:solidFill>
                <a:latin typeface="Arial" pitchFamily="34" charset="0"/>
                <a:cs typeface="Arial" pitchFamily="34" charset="0"/>
                <a:sym typeface="Wingdings" panose="05000000000000000000" pitchFamily="2" charset="2"/>
              </a:rPr>
              <a:t>summer</a:t>
            </a:r>
            <a:r>
              <a:rPr lang="fr-FR" sz="2400" b="1" dirty="0" smtClean="0">
                <a:solidFill>
                  <a:schemeClr val="accent1">
                    <a:lumMod val="75000"/>
                  </a:schemeClr>
                </a:solidFill>
                <a:latin typeface="Arial" pitchFamily="34" charset="0"/>
                <a:cs typeface="Arial" pitchFamily="34" charset="0"/>
                <a:sym typeface="Wingdings" panose="05000000000000000000" pitchFamily="2" charset="2"/>
              </a:rPr>
              <a:t>);</a:t>
            </a:r>
            <a:endParaRPr lang="fr-FR" sz="2400" b="1" dirty="0">
              <a:solidFill>
                <a:schemeClr val="accent1">
                  <a:lumMod val="75000"/>
                </a:schemeClr>
              </a:solidFill>
              <a:latin typeface="Arial" pitchFamily="34" charset="0"/>
              <a:cs typeface="Arial" pitchFamily="34" charset="0"/>
              <a:sym typeface="Wingdings" panose="05000000000000000000" pitchFamily="2" charset="2"/>
            </a:endParaRPr>
          </a:p>
          <a:p>
            <a:pPr marL="742950" lvl="1" indent="-285750">
              <a:spcBef>
                <a:spcPct val="20000"/>
              </a:spcBef>
              <a:buFont typeface="Symbol" panose="05050102010706020507" pitchFamily="18" charset="2"/>
              <a:buChar char="-"/>
            </a:pPr>
            <a:r>
              <a:rPr lang="fr-FR" sz="2400" b="1" dirty="0">
                <a:solidFill>
                  <a:schemeClr val="accent1">
                    <a:lumMod val="75000"/>
                  </a:schemeClr>
                </a:solidFill>
                <a:latin typeface="Arial" pitchFamily="34" charset="0"/>
                <a:cs typeface="Arial" pitchFamily="34" charset="0"/>
                <a:sym typeface="Wingdings" panose="05000000000000000000" pitchFamily="2" charset="2"/>
              </a:rPr>
              <a:t>CRD  Opinion/</a:t>
            </a:r>
            <a:r>
              <a:rPr lang="fr-FR" sz="2400" b="1" dirty="0" err="1">
                <a:solidFill>
                  <a:schemeClr val="accent1">
                    <a:lumMod val="75000"/>
                  </a:schemeClr>
                </a:solidFill>
                <a:latin typeface="Arial" pitchFamily="34" charset="0"/>
                <a:cs typeface="Arial" pitchFamily="34" charset="0"/>
                <a:sym typeface="Wingdings" panose="05000000000000000000" pitchFamily="2" charset="2"/>
              </a:rPr>
              <a:t>Decision</a:t>
            </a:r>
            <a:r>
              <a:rPr lang="fr-FR" sz="2400" b="1" dirty="0">
                <a:solidFill>
                  <a:schemeClr val="accent1">
                    <a:lumMod val="75000"/>
                  </a:schemeClr>
                </a:solidFill>
                <a:latin typeface="Arial" pitchFamily="34" charset="0"/>
                <a:cs typeface="Arial" pitchFamily="34" charset="0"/>
                <a:sym typeface="Wingdings" panose="05000000000000000000" pitchFamily="2" charset="2"/>
              </a:rPr>
              <a:t> </a:t>
            </a:r>
            <a:r>
              <a:rPr lang="fr-FR" sz="2400" b="1" dirty="0" err="1" smtClean="0">
                <a:solidFill>
                  <a:schemeClr val="accent1">
                    <a:lumMod val="75000"/>
                  </a:schemeClr>
                </a:solidFill>
                <a:latin typeface="Arial" pitchFamily="34" charset="0"/>
                <a:cs typeface="Arial" pitchFamily="34" charset="0"/>
                <a:sym typeface="Wingdings" panose="05000000000000000000" pitchFamily="2" charset="2"/>
              </a:rPr>
              <a:t>outstanding</a:t>
            </a:r>
            <a:r>
              <a:rPr lang="fr-FR" sz="2400" b="1" dirty="0" smtClean="0">
                <a:solidFill>
                  <a:schemeClr val="accent1">
                    <a:lumMod val="75000"/>
                  </a:schemeClr>
                </a:solidFill>
                <a:latin typeface="Arial" pitchFamily="34" charset="0"/>
                <a:cs typeface="Arial" pitchFamily="34" charset="0"/>
                <a:sym typeface="Wingdings" panose="05000000000000000000" pitchFamily="2" charset="2"/>
              </a:rPr>
              <a:t>;</a:t>
            </a:r>
            <a:endParaRPr lang="fr-FR" sz="2400" b="1" dirty="0">
              <a:solidFill>
                <a:schemeClr val="accent1">
                  <a:lumMod val="75000"/>
                </a:schemeClr>
              </a:solidFill>
              <a:latin typeface="Arial" pitchFamily="34" charset="0"/>
              <a:cs typeface="Arial" pitchFamily="34" charset="0"/>
              <a:sym typeface="Wingdings" panose="05000000000000000000" pitchFamily="2" charset="2"/>
            </a:endParaRPr>
          </a:p>
          <a:p>
            <a:pPr marL="742950" lvl="1" indent="-285750">
              <a:spcBef>
                <a:spcPct val="20000"/>
              </a:spcBef>
              <a:buFont typeface="Symbol" panose="05050102010706020507" pitchFamily="18" charset="2"/>
              <a:buChar char="-"/>
            </a:pPr>
            <a:r>
              <a:rPr lang="fr-FR" sz="2400" b="1" dirty="0">
                <a:solidFill>
                  <a:schemeClr val="accent1">
                    <a:lumMod val="75000"/>
                  </a:schemeClr>
                </a:solidFill>
                <a:latin typeface="Arial" pitchFamily="34" charset="0"/>
                <a:cs typeface="Arial" pitchFamily="34" charset="0"/>
                <a:sym typeface="Wingdings" panose="05000000000000000000" pitchFamily="2" charset="2"/>
              </a:rPr>
              <a:t>AMC/GM </a:t>
            </a:r>
            <a:r>
              <a:rPr lang="fr-FR" sz="2400" b="1" dirty="0" err="1">
                <a:solidFill>
                  <a:schemeClr val="accent1">
                    <a:lumMod val="75000"/>
                  </a:schemeClr>
                </a:solidFill>
                <a:latin typeface="Arial" pitchFamily="34" charset="0"/>
                <a:cs typeface="Arial" pitchFamily="34" charset="0"/>
                <a:sym typeface="Wingdings" panose="05000000000000000000" pitchFamily="2" charset="2"/>
              </a:rPr>
              <a:t>necessary</a:t>
            </a:r>
            <a:r>
              <a:rPr lang="fr-FR" sz="2400" b="1" dirty="0">
                <a:solidFill>
                  <a:schemeClr val="accent1">
                    <a:lumMod val="75000"/>
                  </a:schemeClr>
                </a:solidFill>
                <a:latin typeface="Arial" pitchFamily="34" charset="0"/>
                <a:cs typeface="Arial" pitchFamily="34" charset="0"/>
                <a:sym typeface="Wingdings" panose="05000000000000000000" pitchFamily="2" charset="2"/>
              </a:rPr>
              <a:t> to </a:t>
            </a:r>
            <a:r>
              <a:rPr lang="fr-FR" sz="2400" b="1" dirty="0" err="1">
                <a:solidFill>
                  <a:schemeClr val="accent1">
                    <a:lumMod val="75000"/>
                  </a:schemeClr>
                </a:solidFill>
                <a:latin typeface="Arial" pitchFamily="34" charset="0"/>
                <a:cs typeface="Arial" pitchFamily="34" charset="0"/>
                <a:sym typeface="Wingdings" panose="05000000000000000000" pitchFamily="2" charset="2"/>
              </a:rPr>
              <a:t>assess</a:t>
            </a:r>
            <a:r>
              <a:rPr lang="fr-FR" sz="2400" b="1" dirty="0">
                <a:solidFill>
                  <a:schemeClr val="accent1">
                    <a:lumMod val="75000"/>
                  </a:schemeClr>
                </a:solidFill>
                <a:latin typeface="Arial" pitchFamily="34" charset="0"/>
                <a:cs typeface="Arial" pitchFamily="34" charset="0"/>
                <a:sym typeface="Wingdings" panose="05000000000000000000" pitchFamily="2" charset="2"/>
              </a:rPr>
              <a:t> the </a:t>
            </a:r>
            <a:r>
              <a:rPr lang="fr-FR" sz="2400" b="1" dirty="0" err="1">
                <a:solidFill>
                  <a:schemeClr val="accent1">
                    <a:lumMod val="75000"/>
                  </a:schemeClr>
                </a:solidFill>
                <a:latin typeface="Arial" pitchFamily="34" charset="0"/>
                <a:cs typeface="Arial" pitchFamily="34" charset="0"/>
                <a:sym typeface="Wingdings" panose="05000000000000000000" pitchFamily="2" charset="2"/>
              </a:rPr>
              <a:t>ANSPs</a:t>
            </a:r>
            <a:r>
              <a:rPr lang="fr-FR" sz="2400" b="1" dirty="0">
                <a:solidFill>
                  <a:schemeClr val="accent1">
                    <a:lumMod val="75000"/>
                  </a:schemeClr>
                </a:solidFill>
                <a:latin typeface="Arial" pitchFamily="34" charset="0"/>
                <a:cs typeface="Arial" pitchFamily="34" charset="0"/>
                <a:sym typeface="Wingdings" panose="05000000000000000000" pitchFamily="2" charset="2"/>
              </a:rPr>
              <a:t>’ </a:t>
            </a:r>
            <a:r>
              <a:rPr lang="fr-FR" sz="2400" b="1" dirty="0" err="1" smtClean="0">
                <a:solidFill>
                  <a:schemeClr val="accent1">
                    <a:lumMod val="75000"/>
                  </a:schemeClr>
                </a:solidFill>
                <a:latin typeface="Arial" pitchFamily="34" charset="0"/>
                <a:cs typeface="Arial" pitchFamily="34" charset="0"/>
                <a:sym typeface="Wingdings" panose="05000000000000000000" pitchFamily="2" charset="2"/>
              </a:rPr>
              <a:t>EoSM</a:t>
            </a:r>
            <a:r>
              <a:rPr lang="fr-FR" sz="2400" b="1" dirty="0" smtClean="0">
                <a:solidFill>
                  <a:schemeClr val="accent1">
                    <a:lumMod val="75000"/>
                  </a:schemeClr>
                </a:solidFill>
                <a:latin typeface="Arial" pitchFamily="34" charset="0"/>
                <a:cs typeface="Arial" pitchFamily="34" charset="0"/>
                <a:sym typeface="Wingdings" panose="05000000000000000000" pitchFamily="2" charset="2"/>
              </a:rPr>
              <a:t>.</a:t>
            </a:r>
            <a:endParaRPr lang="fr-FR" sz="2400" b="1" dirty="0">
              <a:solidFill>
                <a:schemeClr val="accent1">
                  <a:lumMod val="75000"/>
                </a:schemeClr>
              </a:solidFill>
              <a:latin typeface="Arial" pitchFamily="34" charset="0"/>
              <a:cs typeface="Arial" pitchFamily="34" charset="0"/>
              <a:sym typeface="Wingdings" panose="05000000000000000000" pitchFamily="2" charset="2"/>
            </a:endParaRPr>
          </a:p>
          <a:p>
            <a:pPr marL="742950" lvl="1" indent="-285750">
              <a:buFont typeface="Wingdings" panose="05000000000000000000" pitchFamily="2" charset="2"/>
              <a:buChar char="q"/>
            </a:pPr>
            <a:endParaRPr lang="fr-FR" b="1"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endParaRPr>
          </a:p>
          <a:p>
            <a:pPr marL="742950" lvl="1" indent="-285750">
              <a:buFont typeface="Wingdings" panose="05000000000000000000" pitchFamily="2" charset="2"/>
              <a:buChar char="q"/>
            </a:pPr>
            <a:endParaRPr lang="fr-FR" sz="1000" b="1"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endParaRPr>
          </a:p>
        </p:txBody>
      </p:sp>
      <p:sp>
        <p:nvSpPr>
          <p:cNvPr id="7" name="ZoneTexte 6"/>
          <p:cNvSpPr txBox="1"/>
          <p:nvPr/>
        </p:nvSpPr>
        <p:spPr>
          <a:xfrm>
            <a:off x="2063552" y="404664"/>
            <a:ext cx="7200800" cy="892552"/>
          </a:xfrm>
          <a:prstGeom prst="rect">
            <a:avLst/>
          </a:prstGeom>
          <a:noFill/>
        </p:spPr>
        <p:txBody>
          <a:bodyPr wrap="square" rtlCol="0">
            <a:spAutoFit/>
          </a:bodyPr>
          <a:lstStyle>
            <a:defPPr>
              <a:defRPr lang="de-DE"/>
            </a:defPPr>
            <a:lvl1pPr algn="ctr">
              <a:defRPr sz="2600" b="1">
                <a:solidFill>
                  <a:schemeClr val="accent1">
                    <a:lumMod val="75000"/>
                  </a:schemeClr>
                </a:solidFill>
              </a:defRPr>
            </a:lvl1pPr>
          </a:lstStyle>
          <a:p>
            <a:r>
              <a:rPr lang="fr-FR" dirty="0">
                <a:latin typeface="Arial" panose="020B0604020202020204" pitchFamily="34" charset="0"/>
                <a:cs typeface="Arial" panose="020B0604020202020204" pitchFamily="34" charset="0"/>
              </a:rPr>
              <a:t>RP3 </a:t>
            </a:r>
            <a:r>
              <a:rPr lang="fr-FR" dirty="0" err="1" smtClean="0">
                <a:latin typeface="Arial" panose="020B0604020202020204" pitchFamily="34" charset="0"/>
                <a:cs typeface="Arial" panose="020B0604020202020204" pitchFamily="34" charset="0"/>
              </a:rPr>
              <a:t>Safety</a:t>
            </a:r>
            <a:r>
              <a:rPr lang="fr-FR" dirty="0" smtClean="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towards</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target</a:t>
            </a:r>
            <a:r>
              <a:rPr lang="fr-FR" dirty="0">
                <a:latin typeface="Arial" panose="020B0604020202020204" pitchFamily="34" charset="0"/>
                <a:cs typeface="Arial" panose="020B0604020202020204" pitchFamily="34" charset="0"/>
              </a:rPr>
              <a:t> setting</a:t>
            </a:r>
          </a:p>
          <a:p>
            <a:r>
              <a:rPr lang="fr-FR" dirty="0" err="1">
                <a:latin typeface="Arial" panose="020B0604020202020204" pitchFamily="34" charset="0"/>
                <a:cs typeface="Arial" panose="020B0604020202020204" pitchFamily="34" charset="0"/>
                <a:sym typeface="Wingdings" panose="05000000000000000000" pitchFamily="2" charset="2"/>
              </a:rPr>
              <a:t>Uncertainties</a:t>
            </a:r>
            <a:r>
              <a:rPr lang="fr-FR" dirty="0">
                <a:latin typeface="Arial" panose="020B0604020202020204" pitchFamily="34" charset="0"/>
                <a:cs typeface="Arial" panose="020B0604020202020204" pitchFamily="34" charset="0"/>
                <a:sym typeface="Wingdings" panose="05000000000000000000" pitchFamily="2" charset="2"/>
              </a:rPr>
              <a:t> to </a:t>
            </a:r>
            <a:r>
              <a:rPr lang="fr-FR" dirty="0" err="1">
                <a:latin typeface="Arial" panose="020B0604020202020204" pitchFamily="34" charset="0"/>
                <a:cs typeface="Arial" panose="020B0604020202020204" pitchFamily="34" charset="0"/>
                <a:sym typeface="Wingdings" panose="05000000000000000000" pitchFamily="2" charset="2"/>
              </a:rPr>
              <a:t>be</a:t>
            </a:r>
            <a:r>
              <a:rPr lang="fr-FR" dirty="0">
                <a:latin typeface="Arial" panose="020B0604020202020204" pitchFamily="34" charset="0"/>
                <a:cs typeface="Arial" panose="020B0604020202020204" pitchFamily="34" charset="0"/>
                <a:sym typeface="Wingdings" panose="05000000000000000000" pitchFamily="2" charset="2"/>
              </a:rPr>
              <a:t> </a:t>
            </a:r>
            <a:r>
              <a:rPr lang="fr-FR" dirty="0" err="1">
                <a:latin typeface="Arial" panose="020B0604020202020204" pitchFamily="34" charset="0"/>
                <a:cs typeface="Arial" panose="020B0604020202020204" pitchFamily="34" charset="0"/>
                <a:sym typeface="Wingdings" panose="05000000000000000000" pitchFamily="2" charset="2"/>
              </a:rPr>
              <a:t>considered</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9158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err="1" smtClean="0"/>
              <a:t>Proposed</a:t>
            </a:r>
            <a:r>
              <a:rPr lang="nl-NL" dirty="0" smtClean="0"/>
              <a:t> FABEC targets for RP3</a:t>
            </a:r>
            <a:endParaRPr lang="nl-NL" dirty="0"/>
          </a:p>
        </p:txBody>
      </p:sp>
      <p:sp>
        <p:nvSpPr>
          <p:cNvPr id="3" name="Tijdelijke aanduiding voor tekst 2"/>
          <p:cNvSpPr>
            <a:spLocks noGrp="1"/>
          </p:cNvSpPr>
          <p:nvPr>
            <p:ph type="body" sz="quarter" idx="14"/>
          </p:nvPr>
        </p:nvSpPr>
        <p:spPr>
          <a:xfrm>
            <a:off x="457199" y="1309564"/>
            <a:ext cx="11239500" cy="2623492"/>
          </a:xfrm>
        </p:spPr>
        <p:txBody>
          <a:bodyPr/>
          <a:lstStyle/>
          <a:p>
            <a:r>
              <a:rPr lang="nl-NL" sz="2400" dirty="0" smtClean="0"/>
              <a:t>FABEC </a:t>
            </a:r>
            <a:r>
              <a:rPr lang="nl-NL" sz="2400" dirty="0" err="1" smtClean="0"/>
              <a:t>States</a:t>
            </a:r>
            <a:r>
              <a:rPr lang="nl-NL" sz="2400" dirty="0" smtClean="0"/>
              <a:t> </a:t>
            </a:r>
            <a:r>
              <a:rPr lang="nl-NL" sz="2400" dirty="0" err="1" smtClean="0"/>
              <a:t>considerations</a:t>
            </a:r>
            <a:r>
              <a:rPr lang="nl-NL" sz="2400" dirty="0" smtClean="0"/>
              <a:t>:</a:t>
            </a:r>
          </a:p>
          <a:p>
            <a:pPr marL="285750" indent="-285750">
              <a:buFont typeface="Symbol" panose="05050102010706020507" pitchFamily="18" charset="2"/>
              <a:buChar char="-"/>
            </a:pPr>
            <a:r>
              <a:rPr lang="nl-NL" sz="2400" dirty="0" err="1">
                <a:solidFill>
                  <a:schemeClr val="accent1">
                    <a:lumMod val="75000"/>
                  </a:schemeClr>
                </a:solidFill>
              </a:rPr>
              <a:t>NSAs</a:t>
            </a:r>
            <a:r>
              <a:rPr lang="nl-NL" sz="2400" dirty="0">
                <a:solidFill>
                  <a:schemeClr val="accent1">
                    <a:lumMod val="75000"/>
                  </a:schemeClr>
                </a:solidFill>
              </a:rPr>
              <a:t> </a:t>
            </a:r>
            <a:r>
              <a:rPr lang="nl-NL" sz="2400" dirty="0" err="1">
                <a:solidFill>
                  <a:schemeClr val="accent1">
                    <a:lumMod val="75000"/>
                  </a:schemeClr>
                </a:solidFill>
              </a:rPr>
              <a:t>already</a:t>
            </a:r>
            <a:r>
              <a:rPr lang="nl-NL" sz="2400" dirty="0">
                <a:solidFill>
                  <a:schemeClr val="accent1">
                    <a:lumMod val="75000"/>
                  </a:schemeClr>
                </a:solidFill>
              </a:rPr>
              <a:t> </a:t>
            </a:r>
            <a:r>
              <a:rPr lang="nl-NL" sz="2400" dirty="0" err="1">
                <a:solidFill>
                  <a:schemeClr val="accent1">
                    <a:lumMod val="75000"/>
                  </a:schemeClr>
                </a:solidFill>
              </a:rPr>
              <a:t>consulted</a:t>
            </a:r>
            <a:r>
              <a:rPr lang="nl-NL" sz="2400" dirty="0">
                <a:solidFill>
                  <a:schemeClr val="accent1">
                    <a:lumMod val="75000"/>
                  </a:schemeClr>
                </a:solidFill>
              </a:rPr>
              <a:t> </a:t>
            </a:r>
            <a:r>
              <a:rPr lang="nl-NL" sz="2400" dirty="0" err="1">
                <a:solidFill>
                  <a:schemeClr val="accent1">
                    <a:lumMod val="75000"/>
                  </a:schemeClr>
                </a:solidFill>
              </a:rPr>
              <a:t>ANSPs</a:t>
            </a:r>
            <a:r>
              <a:rPr lang="nl-NL" sz="2400" dirty="0">
                <a:solidFill>
                  <a:schemeClr val="accent1">
                    <a:lumMod val="75000"/>
                  </a:schemeClr>
                </a:solidFill>
              </a:rPr>
              <a:t> in </a:t>
            </a:r>
            <a:r>
              <a:rPr lang="nl-NL" sz="2400" dirty="0" err="1">
                <a:solidFill>
                  <a:schemeClr val="accent1">
                    <a:lumMod val="75000"/>
                  </a:schemeClr>
                </a:solidFill>
              </a:rPr>
              <a:t>February</a:t>
            </a:r>
            <a:r>
              <a:rPr lang="nl-NL" sz="2400" dirty="0">
                <a:solidFill>
                  <a:schemeClr val="accent1">
                    <a:lumMod val="75000"/>
                  </a:schemeClr>
                </a:solidFill>
              </a:rPr>
              <a:t> </a:t>
            </a:r>
            <a:r>
              <a:rPr lang="nl-NL" sz="2400" dirty="0" err="1">
                <a:solidFill>
                  <a:schemeClr val="accent1">
                    <a:lumMod val="75000"/>
                  </a:schemeClr>
                </a:solidFill>
              </a:rPr>
              <a:t>and</a:t>
            </a:r>
            <a:r>
              <a:rPr lang="nl-NL" sz="2400" dirty="0">
                <a:solidFill>
                  <a:schemeClr val="accent1">
                    <a:lumMod val="75000"/>
                  </a:schemeClr>
                </a:solidFill>
              </a:rPr>
              <a:t> </a:t>
            </a:r>
            <a:r>
              <a:rPr lang="nl-NL" sz="2400" dirty="0" err="1">
                <a:solidFill>
                  <a:schemeClr val="accent1">
                    <a:lumMod val="75000"/>
                  </a:schemeClr>
                </a:solidFill>
              </a:rPr>
              <a:t>March</a:t>
            </a:r>
            <a:r>
              <a:rPr lang="nl-NL" sz="2400" dirty="0">
                <a:solidFill>
                  <a:schemeClr val="accent1">
                    <a:lumMod val="75000"/>
                  </a:schemeClr>
                </a:solidFill>
              </a:rPr>
              <a:t> 2019 </a:t>
            </a:r>
            <a:r>
              <a:rPr lang="nl-NL" sz="2400" dirty="0" err="1">
                <a:solidFill>
                  <a:schemeClr val="accent1">
                    <a:lumMod val="75000"/>
                  </a:schemeClr>
                </a:solidFill>
              </a:rPr>
              <a:t>including</a:t>
            </a:r>
            <a:r>
              <a:rPr lang="nl-NL" sz="2400" dirty="0">
                <a:solidFill>
                  <a:schemeClr val="accent1">
                    <a:lumMod val="75000"/>
                  </a:schemeClr>
                </a:solidFill>
              </a:rPr>
              <a:t> </a:t>
            </a:r>
            <a:r>
              <a:rPr lang="nl-NL" sz="2400" dirty="0" err="1">
                <a:solidFill>
                  <a:schemeClr val="accent1">
                    <a:lumMod val="75000"/>
                  </a:schemeClr>
                </a:solidFill>
              </a:rPr>
              <a:t>bilateral</a:t>
            </a:r>
            <a:r>
              <a:rPr lang="nl-NL" sz="2400" dirty="0">
                <a:solidFill>
                  <a:schemeClr val="accent1">
                    <a:lumMod val="75000"/>
                  </a:schemeClr>
                </a:solidFill>
              </a:rPr>
              <a:t> </a:t>
            </a:r>
            <a:r>
              <a:rPr lang="nl-NL" sz="2400" dirty="0" err="1">
                <a:solidFill>
                  <a:schemeClr val="accent1">
                    <a:lumMod val="75000"/>
                  </a:schemeClr>
                </a:solidFill>
              </a:rPr>
              <a:t>discussions</a:t>
            </a:r>
            <a:r>
              <a:rPr lang="nl-NL" sz="2400" dirty="0">
                <a:solidFill>
                  <a:schemeClr val="accent1">
                    <a:lumMod val="75000"/>
                  </a:schemeClr>
                </a:solidFill>
              </a:rPr>
              <a:t> in </a:t>
            </a:r>
            <a:r>
              <a:rPr lang="nl-NL" sz="2400" dirty="0" err="1">
                <a:solidFill>
                  <a:schemeClr val="accent1">
                    <a:lumMod val="75000"/>
                  </a:schemeClr>
                </a:solidFill>
              </a:rPr>
              <a:t>the</a:t>
            </a:r>
            <a:r>
              <a:rPr lang="nl-NL" sz="2400" dirty="0">
                <a:solidFill>
                  <a:schemeClr val="accent1">
                    <a:lumMod val="75000"/>
                  </a:schemeClr>
                </a:solidFill>
              </a:rPr>
              <a:t> NSAC #28 in Luxembourg. </a:t>
            </a:r>
            <a:r>
              <a:rPr lang="nl-NL" sz="2400" dirty="0" err="1">
                <a:solidFill>
                  <a:schemeClr val="accent1">
                    <a:lumMod val="75000"/>
                  </a:schemeClr>
                </a:solidFill>
              </a:rPr>
              <a:t>Taking</a:t>
            </a:r>
            <a:r>
              <a:rPr lang="nl-NL" sz="2400" dirty="0">
                <a:solidFill>
                  <a:schemeClr val="accent1">
                    <a:lumMod val="75000"/>
                  </a:schemeClr>
                </a:solidFill>
              </a:rPr>
              <a:t> </a:t>
            </a:r>
            <a:r>
              <a:rPr lang="nl-NL" sz="2400" dirty="0" err="1">
                <a:solidFill>
                  <a:schemeClr val="accent1">
                    <a:lumMod val="75000"/>
                  </a:schemeClr>
                </a:solidFill>
              </a:rPr>
              <a:t>the</a:t>
            </a:r>
            <a:r>
              <a:rPr lang="nl-NL" sz="2400" dirty="0">
                <a:solidFill>
                  <a:schemeClr val="accent1">
                    <a:lumMod val="75000"/>
                  </a:schemeClr>
                </a:solidFill>
              </a:rPr>
              <a:t> </a:t>
            </a:r>
            <a:r>
              <a:rPr lang="nl-NL" sz="2400" dirty="0" err="1">
                <a:solidFill>
                  <a:schemeClr val="accent1">
                    <a:lumMod val="75000"/>
                  </a:schemeClr>
                </a:solidFill>
              </a:rPr>
              <a:t>ANSPs</a:t>
            </a:r>
            <a:r>
              <a:rPr lang="nl-NL" sz="2400" dirty="0">
                <a:solidFill>
                  <a:schemeClr val="accent1">
                    <a:lumMod val="75000"/>
                  </a:schemeClr>
                </a:solidFill>
              </a:rPr>
              <a:t>’ feedback </a:t>
            </a:r>
            <a:r>
              <a:rPr lang="nl-NL" sz="2400" dirty="0" err="1">
                <a:solidFill>
                  <a:schemeClr val="accent1">
                    <a:lumMod val="75000"/>
                  </a:schemeClr>
                </a:solidFill>
              </a:rPr>
              <a:t>into</a:t>
            </a:r>
            <a:r>
              <a:rPr lang="nl-NL" sz="2400" dirty="0">
                <a:solidFill>
                  <a:schemeClr val="accent1">
                    <a:lumMod val="75000"/>
                  </a:schemeClr>
                </a:solidFill>
              </a:rPr>
              <a:t> account, </a:t>
            </a:r>
            <a:r>
              <a:rPr lang="nl-NL" sz="2400" dirty="0" err="1">
                <a:solidFill>
                  <a:schemeClr val="accent1">
                    <a:lumMod val="75000"/>
                  </a:schemeClr>
                </a:solidFill>
              </a:rPr>
              <a:t>the</a:t>
            </a:r>
            <a:r>
              <a:rPr lang="nl-NL" sz="2400" dirty="0">
                <a:solidFill>
                  <a:schemeClr val="accent1">
                    <a:lumMod val="75000"/>
                  </a:schemeClr>
                </a:solidFill>
              </a:rPr>
              <a:t> </a:t>
            </a:r>
            <a:r>
              <a:rPr lang="nl-NL" sz="2400" dirty="0" err="1">
                <a:solidFill>
                  <a:schemeClr val="accent1">
                    <a:lumMod val="75000"/>
                  </a:schemeClr>
                </a:solidFill>
              </a:rPr>
              <a:t>NSAs</a:t>
            </a:r>
            <a:r>
              <a:rPr lang="nl-NL" sz="2400" dirty="0">
                <a:solidFill>
                  <a:schemeClr val="accent1">
                    <a:lumMod val="75000"/>
                  </a:schemeClr>
                </a:solidFill>
              </a:rPr>
              <a:t> </a:t>
            </a:r>
            <a:r>
              <a:rPr lang="nl-NL" sz="2400" dirty="0" err="1">
                <a:solidFill>
                  <a:schemeClr val="accent1">
                    <a:lumMod val="75000"/>
                  </a:schemeClr>
                </a:solidFill>
              </a:rPr>
              <a:t>determined</a:t>
            </a:r>
            <a:r>
              <a:rPr lang="nl-NL" sz="2400" dirty="0">
                <a:solidFill>
                  <a:schemeClr val="accent1">
                    <a:lumMod val="75000"/>
                  </a:schemeClr>
                </a:solidFill>
              </a:rPr>
              <a:t> </a:t>
            </a:r>
            <a:r>
              <a:rPr lang="nl-NL" sz="2400" dirty="0" err="1">
                <a:solidFill>
                  <a:schemeClr val="accent1">
                    <a:lumMod val="75000"/>
                  </a:schemeClr>
                </a:solidFill>
              </a:rPr>
              <a:t>to</a:t>
            </a:r>
            <a:r>
              <a:rPr lang="nl-NL" sz="2400" dirty="0">
                <a:solidFill>
                  <a:schemeClr val="accent1">
                    <a:lumMod val="75000"/>
                  </a:schemeClr>
                </a:solidFill>
              </a:rPr>
              <a:t> stick </a:t>
            </a:r>
            <a:r>
              <a:rPr lang="nl-NL" sz="2400" dirty="0" err="1">
                <a:solidFill>
                  <a:schemeClr val="accent1">
                    <a:lumMod val="75000"/>
                  </a:schemeClr>
                </a:solidFill>
              </a:rPr>
              <a:t>to</a:t>
            </a:r>
            <a:r>
              <a:rPr lang="nl-NL" sz="2400" dirty="0">
                <a:solidFill>
                  <a:schemeClr val="accent1">
                    <a:lumMod val="75000"/>
                  </a:schemeClr>
                </a:solidFill>
              </a:rPr>
              <a:t> </a:t>
            </a:r>
            <a:r>
              <a:rPr lang="nl-NL" sz="2400" dirty="0" err="1">
                <a:solidFill>
                  <a:schemeClr val="accent1">
                    <a:lumMod val="75000"/>
                  </a:schemeClr>
                </a:solidFill>
              </a:rPr>
              <a:t>the</a:t>
            </a:r>
            <a:r>
              <a:rPr lang="nl-NL" sz="2400" dirty="0">
                <a:solidFill>
                  <a:schemeClr val="accent1">
                    <a:lumMod val="75000"/>
                  </a:schemeClr>
                </a:solidFill>
              </a:rPr>
              <a:t> Union-</a:t>
            </a:r>
            <a:r>
              <a:rPr lang="nl-NL" sz="2400" dirty="0" err="1">
                <a:solidFill>
                  <a:schemeClr val="accent1">
                    <a:lumMod val="75000"/>
                  </a:schemeClr>
                </a:solidFill>
              </a:rPr>
              <a:t>wide</a:t>
            </a:r>
            <a:r>
              <a:rPr lang="nl-NL" sz="2400" dirty="0">
                <a:solidFill>
                  <a:schemeClr val="accent1">
                    <a:lumMod val="75000"/>
                  </a:schemeClr>
                </a:solidFill>
              </a:rPr>
              <a:t> targets;</a:t>
            </a:r>
          </a:p>
          <a:p>
            <a:pPr marL="285750" indent="-285750">
              <a:buFont typeface="Symbol" panose="05050102010706020507" pitchFamily="18" charset="2"/>
              <a:buChar char="-"/>
            </a:pPr>
            <a:r>
              <a:rPr lang="nl-NL" sz="2400" dirty="0">
                <a:solidFill>
                  <a:schemeClr val="accent1">
                    <a:lumMod val="75000"/>
                  </a:schemeClr>
                </a:solidFill>
              </a:rPr>
              <a:t>EU </a:t>
            </a:r>
            <a:r>
              <a:rPr lang="nl-NL" sz="2400" dirty="0" err="1">
                <a:solidFill>
                  <a:schemeClr val="accent1">
                    <a:lumMod val="75000"/>
                  </a:schemeClr>
                </a:solidFill>
              </a:rPr>
              <a:t>wide</a:t>
            </a:r>
            <a:r>
              <a:rPr lang="nl-NL" sz="2400" dirty="0">
                <a:solidFill>
                  <a:schemeClr val="accent1">
                    <a:lumMod val="75000"/>
                  </a:schemeClr>
                </a:solidFill>
              </a:rPr>
              <a:t> targets are </a:t>
            </a:r>
            <a:r>
              <a:rPr lang="nl-NL" sz="2400" dirty="0" err="1">
                <a:solidFill>
                  <a:schemeClr val="accent1">
                    <a:lumMod val="75000"/>
                  </a:schemeClr>
                </a:solidFill>
              </a:rPr>
              <a:t>feasible</a:t>
            </a:r>
            <a:r>
              <a:rPr lang="nl-NL" sz="2400" dirty="0">
                <a:solidFill>
                  <a:schemeClr val="accent1">
                    <a:lumMod val="75000"/>
                  </a:schemeClr>
                </a:solidFill>
              </a:rPr>
              <a:t> </a:t>
            </a:r>
            <a:r>
              <a:rPr lang="nl-NL" sz="2400" dirty="0" err="1">
                <a:solidFill>
                  <a:schemeClr val="accent1">
                    <a:lumMod val="75000"/>
                  </a:schemeClr>
                </a:solidFill>
              </a:rPr>
              <a:t>due</a:t>
            </a:r>
            <a:r>
              <a:rPr lang="nl-NL" sz="2400" dirty="0">
                <a:solidFill>
                  <a:schemeClr val="accent1">
                    <a:lumMod val="75000"/>
                  </a:schemeClr>
                </a:solidFill>
              </a:rPr>
              <a:t> </a:t>
            </a:r>
            <a:r>
              <a:rPr lang="nl-NL" sz="2400" dirty="0" err="1">
                <a:solidFill>
                  <a:schemeClr val="accent1">
                    <a:lumMod val="75000"/>
                  </a:schemeClr>
                </a:solidFill>
              </a:rPr>
              <a:t>to</a:t>
            </a:r>
            <a:r>
              <a:rPr lang="nl-NL" sz="2400" dirty="0">
                <a:solidFill>
                  <a:schemeClr val="accent1">
                    <a:lumMod val="75000"/>
                  </a:schemeClr>
                </a:solidFill>
              </a:rPr>
              <a:t> </a:t>
            </a:r>
            <a:r>
              <a:rPr lang="nl-NL" sz="2400" dirty="0" err="1">
                <a:solidFill>
                  <a:schemeClr val="accent1">
                    <a:lumMod val="75000"/>
                  </a:schemeClr>
                </a:solidFill>
              </a:rPr>
              <a:t>current</a:t>
            </a:r>
            <a:r>
              <a:rPr lang="nl-NL" sz="2400" dirty="0">
                <a:solidFill>
                  <a:schemeClr val="accent1">
                    <a:lumMod val="75000"/>
                  </a:schemeClr>
                </a:solidFill>
              </a:rPr>
              <a:t> </a:t>
            </a:r>
            <a:r>
              <a:rPr lang="nl-NL" sz="2400" dirty="0" err="1">
                <a:solidFill>
                  <a:schemeClr val="accent1">
                    <a:lumMod val="75000"/>
                  </a:schemeClr>
                </a:solidFill>
              </a:rPr>
              <a:t>and</a:t>
            </a:r>
            <a:r>
              <a:rPr lang="nl-NL" sz="2400" dirty="0">
                <a:solidFill>
                  <a:schemeClr val="accent1">
                    <a:lumMod val="75000"/>
                  </a:schemeClr>
                </a:solidFill>
              </a:rPr>
              <a:t> recent performance;</a:t>
            </a:r>
          </a:p>
          <a:p>
            <a:pPr marL="285750" indent="-285750">
              <a:buFont typeface="Symbol" panose="05050102010706020507" pitchFamily="18" charset="2"/>
              <a:buChar char="-"/>
            </a:pPr>
            <a:r>
              <a:rPr lang="nl-NL" sz="2400" dirty="0">
                <a:solidFill>
                  <a:schemeClr val="accent1">
                    <a:lumMod val="75000"/>
                  </a:schemeClr>
                </a:solidFill>
              </a:rPr>
              <a:t>RP2 </a:t>
            </a:r>
            <a:r>
              <a:rPr lang="nl-NL" sz="2400" dirty="0" err="1">
                <a:solidFill>
                  <a:schemeClr val="accent1">
                    <a:lumMod val="75000"/>
                  </a:schemeClr>
                </a:solidFill>
              </a:rPr>
              <a:t>achievements</a:t>
            </a:r>
            <a:r>
              <a:rPr lang="nl-NL" sz="2400" dirty="0">
                <a:solidFill>
                  <a:schemeClr val="accent1">
                    <a:lumMod val="75000"/>
                  </a:schemeClr>
                </a:solidFill>
              </a:rPr>
              <a:t> (end of 2019) </a:t>
            </a:r>
            <a:r>
              <a:rPr lang="nl-NL" sz="2400" dirty="0" err="1">
                <a:solidFill>
                  <a:schemeClr val="accent1">
                    <a:lumMod val="75000"/>
                  </a:schemeClr>
                </a:solidFill>
              </a:rPr>
              <a:t>will</a:t>
            </a:r>
            <a:r>
              <a:rPr lang="nl-NL" sz="2400" dirty="0">
                <a:solidFill>
                  <a:schemeClr val="accent1">
                    <a:lumMod val="75000"/>
                  </a:schemeClr>
                </a:solidFill>
              </a:rPr>
              <a:t> </a:t>
            </a:r>
            <a:r>
              <a:rPr lang="nl-NL" sz="2400" dirty="0" err="1">
                <a:solidFill>
                  <a:schemeClr val="accent1">
                    <a:lumMod val="75000"/>
                  </a:schemeClr>
                </a:solidFill>
              </a:rPr>
              <a:t>be</a:t>
            </a:r>
            <a:r>
              <a:rPr lang="nl-NL" sz="2400" dirty="0">
                <a:solidFill>
                  <a:schemeClr val="accent1">
                    <a:lumMod val="75000"/>
                  </a:schemeClr>
                </a:solidFill>
              </a:rPr>
              <a:t> a </a:t>
            </a:r>
            <a:r>
              <a:rPr lang="nl-NL" sz="2400" dirty="0" err="1">
                <a:solidFill>
                  <a:schemeClr val="accent1">
                    <a:lumMod val="75000"/>
                  </a:schemeClr>
                </a:solidFill>
              </a:rPr>
              <a:t>solid</a:t>
            </a:r>
            <a:r>
              <a:rPr lang="nl-NL" sz="2400" dirty="0">
                <a:solidFill>
                  <a:schemeClr val="accent1">
                    <a:lumMod val="75000"/>
                  </a:schemeClr>
                </a:solidFill>
              </a:rPr>
              <a:t> basis </a:t>
            </a:r>
            <a:r>
              <a:rPr lang="nl-NL" sz="2400" dirty="0" err="1">
                <a:solidFill>
                  <a:schemeClr val="accent1">
                    <a:lumMod val="75000"/>
                  </a:schemeClr>
                </a:solidFill>
              </a:rPr>
              <a:t>to</a:t>
            </a:r>
            <a:r>
              <a:rPr lang="nl-NL" sz="2400" dirty="0">
                <a:solidFill>
                  <a:schemeClr val="accent1">
                    <a:lumMod val="75000"/>
                  </a:schemeClr>
                </a:solidFill>
              </a:rPr>
              <a:t> </a:t>
            </a:r>
            <a:r>
              <a:rPr lang="nl-NL" sz="2400" dirty="0" err="1">
                <a:solidFill>
                  <a:schemeClr val="accent1">
                    <a:lumMod val="75000"/>
                  </a:schemeClr>
                </a:solidFill>
              </a:rPr>
              <a:t>reach</a:t>
            </a:r>
            <a:r>
              <a:rPr lang="nl-NL" sz="2400" dirty="0">
                <a:solidFill>
                  <a:schemeClr val="accent1">
                    <a:lumMod val="75000"/>
                  </a:schemeClr>
                </a:solidFill>
              </a:rPr>
              <a:t> </a:t>
            </a:r>
            <a:r>
              <a:rPr lang="nl-NL" sz="2400" dirty="0" err="1">
                <a:solidFill>
                  <a:schemeClr val="accent1">
                    <a:lumMod val="75000"/>
                  </a:schemeClr>
                </a:solidFill>
              </a:rPr>
              <a:t>the</a:t>
            </a:r>
            <a:r>
              <a:rPr lang="nl-NL" sz="2400" dirty="0">
                <a:solidFill>
                  <a:schemeClr val="accent1">
                    <a:lumMod val="75000"/>
                  </a:schemeClr>
                </a:solidFill>
              </a:rPr>
              <a:t> targets in RP3 (end of 2024);</a:t>
            </a:r>
          </a:p>
          <a:p>
            <a:pPr marL="285750" indent="-285750">
              <a:buFont typeface="Symbol" panose="05050102010706020507" pitchFamily="18" charset="2"/>
              <a:buChar char="-"/>
            </a:pPr>
            <a:r>
              <a:rPr lang="nl-NL" sz="2400" dirty="0" err="1">
                <a:solidFill>
                  <a:schemeClr val="accent1">
                    <a:lumMod val="75000"/>
                  </a:schemeClr>
                </a:solidFill>
              </a:rPr>
              <a:t>ANSPs</a:t>
            </a:r>
            <a:r>
              <a:rPr lang="nl-NL" sz="2400" dirty="0">
                <a:solidFill>
                  <a:schemeClr val="accent1">
                    <a:lumMod val="75000"/>
                  </a:schemeClr>
                </a:solidFill>
              </a:rPr>
              <a:t> are </a:t>
            </a:r>
            <a:r>
              <a:rPr lang="nl-NL" sz="2400" dirty="0" err="1">
                <a:solidFill>
                  <a:schemeClr val="accent1">
                    <a:lumMod val="75000"/>
                  </a:schemeClr>
                </a:solidFill>
              </a:rPr>
              <a:t>already</a:t>
            </a:r>
            <a:r>
              <a:rPr lang="nl-NL" sz="2400" dirty="0">
                <a:solidFill>
                  <a:schemeClr val="accent1">
                    <a:lumMod val="75000"/>
                  </a:schemeClr>
                </a:solidFill>
              </a:rPr>
              <a:t> </a:t>
            </a:r>
            <a:r>
              <a:rPr lang="nl-NL" sz="2400" dirty="0" err="1">
                <a:solidFill>
                  <a:schemeClr val="accent1">
                    <a:lumMod val="75000"/>
                  </a:schemeClr>
                </a:solidFill>
              </a:rPr>
              <a:t>familiar</a:t>
            </a:r>
            <a:r>
              <a:rPr lang="nl-NL" sz="2400" dirty="0">
                <a:solidFill>
                  <a:schemeClr val="accent1">
                    <a:lumMod val="75000"/>
                  </a:schemeClr>
                </a:solidFill>
              </a:rPr>
              <a:t> </a:t>
            </a:r>
            <a:r>
              <a:rPr lang="nl-NL" sz="2400" dirty="0" err="1">
                <a:solidFill>
                  <a:schemeClr val="accent1">
                    <a:lumMod val="75000"/>
                  </a:schemeClr>
                </a:solidFill>
              </a:rPr>
              <a:t>with</a:t>
            </a:r>
            <a:r>
              <a:rPr lang="nl-NL" sz="2400" dirty="0">
                <a:solidFill>
                  <a:schemeClr val="accent1">
                    <a:lumMod val="75000"/>
                  </a:schemeClr>
                </a:solidFill>
              </a:rPr>
              <a:t> </a:t>
            </a:r>
            <a:r>
              <a:rPr lang="nl-NL" sz="2400" dirty="0" err="1">
                <a:solidFill>
                  <a:schemeClr val="accent1">
                    <a:lumMod val="75000"/>
                  </a:schemeClr>
                </a:solidFill>
              </a:rPr>
              <a:t>the</a:t>
            </a:r>
            <a:r>
              <a:rPr lang="nl-NL" sz="2400" dirty="0">
                <a:solidFill>
                  <a:schemeClr val="accent1">
                    <a:lumMod val="75000"/>
                  </a:schemeClr>
                </a:solidFill>
              </a:rPr>
              <a:t> basic content of </a:t>
            </a:r>
            <a:r>
              <a:rPr lang="nl-NL" sz="2400" dirty="0" err="1">
                <a:solidFill>
                  <a:schemeClr val="accent1">
                    <a:lumMod val="75000"/>
                  </a:schemeClr>
                </a:solidFill>
              </a:rPr>
              <a:t>the</a:t>
            </a:r>
            <a:r>
              <a:rPr lang="nl-NL" sz="2400" dirty="0">
                <a:solidFill>
                  <a:schemeClr val="accent1">
                    <a:lumMod val="75000"/>
                  </a:schemeClr>
                </a:solidFill>
              </a:rPr>
              <a:t> new questionnaire (CANSO </a:t>
            </a:r>
            <a:r>
              <a:rPr lang="nl-NL" sz="2400" dirty="0" err="1">
                <a:solidFill>
                  <a:schemeClr val="accent1">
                    <a:lumMod val="75000"/>
                  </a:schemeClr>
                </a:solidFill>
              </a:rPr>
              <a:t>SoE</a:t>
            </a:r>
            <a:r>
              <a:rPr lang="nl-NL" sz="2400" dirty="0">
                <a:solidFill>
                  <a:schemeClr val="accent1">
                    <a:lumMod val="75000"/>
                  </a:schemeClr>
                </a:solidFill>
              </a:rPr>
              <a:t>);</a:t>
            </a:r>
          </a:p>
          <a:p>
            <a:pPr marL="285750" indent="-285750">
              <a:buFont typeface="Symbol" panose="05050102010706020507" pitchFamily="18" charset="2"/>
              <a:buChar char="-"/>
            </a:pPr>
            <a:r>
              <a:rPr lang="nl-NL" sz="2400" dirty="0" err="1">
                <a:solidFill>
                  <a:schemeClr val="accent1">
                    <a:lumMod val="75000"/>
                  </a:schemeClr>
                </a:solidFill>
              </a:rPr>
              <a:t>NSAs</a:t>
            </a:r>
            <a:r>
              <a:rPr lang="nl-NL" sz="2400" dirty="0">
                <a:solidFill>
                  <a:schemeClr val="accent1">
                    <a:lumMod val="75000"/>
                  </a:schemeClr>
                </a:solidFill>
              </a:rPr>
              <a:t> </a:t>
            </a:r>
            <a:r>
              <a:rPr lang="nl-NL" sz="2400" dirty="0" err="1">
                <a:solidFill>
                  <a:schemeClr val="accent1">
                    <a:lumMod val="75000"/>
                  </a:schemeClr>
                </a:solidFill>
              </a:rPr>
              <a:t>supervise</a:t>
            </a:r>
            <a:r>
              <a:rPr lang="nl-NL" sz="2400" dirty="0">
                <a:solidFill>
                  <a:schemeClr val="accent1">
                    <a:lumMod val="75000"/>
                  </a:schemeClr>
                </a:solidFill>
              </a:rPr>
              <a:t> </a:t>
            </a:r>
            <a:r>
              <a:rPr lang="nl-NL" sz="2400" dirty="0" err="1">
                <a:solidFill>
                  <a:schemeClr val="accent1">
                    <a:lumMod val="75000"/>
                  </a:schemeClr>
                </a:solidFill>
              </a:rPr>
              <a:t>the</a:t>
            </a:r>
            <a:r>
              <a:rPr lang="nl-NL" sz="2400" dirty="0">
                <a:solidFill>
                  <a:schemeClr val="accent1">
                    <a:lumMod val="75000"/>
                  </a:schemeClr>
                </a:solidFill>
              </a:rPr>
              <a:t> RP3 performance </a:t>
            </a:r>
            <a:r>
              <a:rPr lang="nl-NL" sz="2400" dirty="0" err="1">
                <a:solidFill>
                  <a:schemeClr val="accent1">
                    <a:lumMod val="75000"/>
                  </a:schemeClr>
                </a:solidFill>
              </a:rPr>
              <a:t>permanently</a:t>
            </a:r>
            <a:r>
              <a:rPr lang="nl-NL" sz="2400" dirty="0">
                <a:solidFill>
                  <a:schemeClr val="accent1">
                    <a:lumMod val="75000"/>
                  </a:schemeClr>
                </a:solidFill>
              </a:rPr>
              <a:t> (NSAC </a:t>
            </a:r>
            <a:r>
              <a:rPr lang="nl-NL" sz="2400" dirty="0">
                <a:solidFill>
                  <a:schemeClr val="accent1">
                    <a:lumMod val="75000"/>
                  </a:schemeClr>
                </a:solidFill>
                <a:sym typeface="Wingdings" panose="05000000000000000000" pitchFamily="2" charset="2"/>
              </a:rPr>
              <a:t> SPRC TF) and </a:t>
            </a:r>
            <a:r>
              <a:rPr lang="nl-NL" sz="2400" dirty="0" err="1">
                <a:solidFill>
                  <a:schemeClr val="accent1">
                    <a:lumMod val="75000"/>
                  </a:schemeClr>
                </a:solidFill>
                <a:sym typeface="Wingdings" panose="05000000000000000000" pitchFamily="2" charset="2"/>
              </a:rPr>
              <a:t>can</a:t>
            </a:r>
            <a:r>
              <a:rPr lang="nl-NL" sz="2400" dirty="0">
                <a:solidFill>
                  <a:schemeClr val="accent1">
                    <a:lumMod val="75000"/>
                  </a:schemeClr>
                </a:solidFill>
                <a:sym typeface="Wingdings" panose="05000000000000000000" pitchFamily="2" charset="2"/>
              </a:rPr>
              <a:t> </a:t>
            </a:r>
            <a:r>
              <a:rPr lang="nl-NL" sz="2400" dirty="0" err="1">
                <a:solidFill>
                  <a:schemeClr val="accent1">
                    <a:lumMod val="75000"/>
                  </a:schemeClr>
                </a:solidFill>
                <a:sym typeface="Wingdings" panose="05000000000000000000" pitchFamily="2" charset="2"/>
              </a:rPr>
              <a:t>intervene</a:t>
            </a:r>
            <a:r>
              <a:rPr lang="nl-NL" sz="2400" dirty="0">
                <a:solidFill>
                  <a:schemeClr val="accent1">
                    <a:lumMod val="75000"/>
                  </a:schemeClr>
                </a:solidFill>
                <a:sym typeface="Wingdings" panose="05000000000000000000" pitchFamily="2" charset="2"/>
              </a:rPr>
              <a:t> </a:t>
            </a:r>
            <a:r>
              <a:rPr lang="nl-NL" sz="2400" dirty="0" err="1">
                <a:solidFill>
                  <a:schemeClr val="accent1">
                    <a:lumMod val="75000"/>
                  </a:schemeClr>
                </a:solidFill>
                <a:sym typeface="Wingdings" panose="05000000000000000000" pitchFamily="2" charset="2"/>
              </a:rPr>
              <a:t>if</a:t>
            </a:r>
            <a:r>
              <a:rPr lang="nl-NL" sz="2400" dirty="0">
                <a:solidFill>
                  <a:schemeClr val="accent1">
                    <a:lumMod val="75000"/>
                  </a:schemeClr>
                </a:solidFill>
                <a:sym typeface="Wingdings" panose="05000000000000000000" pitchFamily="2" charset="2"/>
              </a:rPr>
              <a:t> </a:t>
            </a:r>
            <a:r>
              <a:rPr lang="nl-NL" sz="2400" dirty="0" err="1">
                <a:solidFill>
                  <a:schemeClr val="accent1">
                    <a:lumMod val="75000"/>
                  </a:schemeClr>
                </a:solidFill>
                <a:sym typeface="Wingdings" panose="05000000000000000000" pitchFamily="2" charset="2"/>
              </a:rPr>
              <a:t>the</a:t>
            </a:r>
            <a:r>
              <a:rPr lang="nl-NL" sz="2400" dirty="0">
                <a:solidFill>
                  <a:schemeClr val="accent1">
                    <a:lumMod val="75000"/>
                  </a:schemeClr>
                </a:solidFill>
                <a:sym typeface="Wingdings" panose="05000000000000000000" pitchFamily="2" charset="2"/>
              </a:rPr>
              <a:t> RP3 targets’ </a:t>
            </a:r>
            <a:r>
              <a:rPr lang="nl-NL" sz="2400" dirty="0" err="1">
                <a:solidFill>
                  <a:schemeClr val="accent1">
                    <a:lumMod val="75000"/>
                  </a:schemeClr>
                </a:solidFill>
                <a:sym typeface="Wingdings" panose="05000000000000000000" pitchFamily="2" charset="2"/>
              </a:rPr>
              <a:t>achievement</a:t>
            </a:r>
            <a:r>
              <a:rPr lang="nl-NL" sz="2400" dirty="0">
                <a:solidFill>
                  <a:schemeClr val="accent1">
                    <a:lumMod val="75000"/>
                  </a:schemeClr>
                </a:solidFill>
                <a:sym typeface="Wingdings" panose="05000000000000000000" pitchFamily="2" charset="2"/>
              </a:rPr>
              <a:t> is in </a:t>
            </a:r>
            <a:r>
              <a:rPr lang="nl-NL" sz="2400" dirty="0" err="1" smtClean="0">
                <a:solidFill>
                  <a:schemeClr val="accent1">
                    <a:lumMod val="75000"/>
                  </a:schemeClr>
                </a:solidFill>
                <a:sym typeface="Wingdings" panose="05000000000000000000" pitchFamily="2" charset="2"/>
              </a:rPr>
              <a:t>danger</a:t>
            </a:r>
            <a:r>
              <a:rPr lang="nl-NL" sz="2400" dirty="0" smtClean="0">
                <a:solidFill>
                  <a:schemeClr val="accent1">
                    <a:lumMod val="75000"/>
                  </a:schemeClr>
                </a:solidFill>
                <a:sym typeface="Wingdings" panose="05000000000000000000" pitchFamily="2" charset="2"/>
              </a:rPr>
              <a:t>.</a:t>
            </a:r>
            <a:endParaRPr lang="nl-NL" sz="2400" dirty="0">
              <a:solidFill>
                <a:schemeClr val="accent1">
                  <a:lumMod val="75000"/>
                </a:schemeClr>
              </a:solidFill>
              <a:sym typeface="Wingdings" panose="05000000000000000000" pitchFamily="2" charset="2"/>
            </a:endParaRPr>
          </a:p>
        </p:txBody>
      </p:sp>
    </p:spTree>
    <p:extLst>
      <p:ext uri="{BB962C8B-B14F-4D97-AF65-F5344CB8AC3E}">
        <p14:creationId xmlns:p14="http://schemas.microsoft.com/office/powerpoint/2010/main" val="23081518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100853" y="639699"/>
            <a:ext cx="11242181" cy="492443"/>
          </a:xfrm>
          <a:prstGeom prst="rect">
            <a:avLst/>
          </a:prstGeom>
          <a:noFill/>
        </p:spPr>
        <p:txBody>
          <a:bodyPr wrap="none" rtlCol="0">
            <a:spAutoFit/>
          </a:bodyPr>
          <a:lstStyle/>
          <a:p>
            <a:pPr algn="ctr"/>
            <a:r>
              <a:rPr lang="en-US" sz="2600" b="1" dirty="0">
                <a:solidFill>
                  <a:schemeClr val="accent1">
                    <a:lumMod val="75000"/>
                  </a:schemeClr>
                </a:solidFill>
                <a:latin typeface="Arial" panose="020B0604020202020204" pitchFamily="34" charset="0"/>
                <a:cs typeface="Arial" panose="020B0604020202020204" pitchFamily="34" charset="0"/>
              </a:rPr>
              <a:t>Main measures put in place to achieve the safety performance targets</a:t>
            </a:r>
            <a:endParaRPr lang="fr-FR" sz="2600" b="1" dirty="0">
              <a:solidFill>
                <a:schemeClr val="accent1">
                  <a:lumMod val="75000"/>
                </a:schemeClr>
              </a:solidFill>
              <a:latin typeface="Arial" panose="020B0604020202020204" pitchFamily="34" charset="0"/>
              <a:cs typeface="Arial" panose="020B0604020202020204" pitchFamily="34" charset="0"/>
            </a:endParaRPr>
          </a:p>
        </p:txBody>
      </p:sp>
      <p:sp>
        <p:nvSpPr>
          <p:cNvPr id="5" name="ZoneTexte 4"/>
          <p:cNvSpPr txBox="1"/>
          <p:nvPr/>
        </p:nvSpPr>
        <p:spPr>
          <a:xfrm>
            <a:off x="979623" y="1431786"/>
            <a:ext cx="10153128" cy="4524315"/>
          </a:xfrm>
          <a:prstGeom prst="rect">
            <a:avLst/>
          </a:prstGeom>
          <a:noFill/>
        </p:spPr>
        <p:txBody>
          <a:bodyPr wrap="square" rtlCol="0">
            <a:spAutoFit/>
          </a:bodyPr>
          <a:lstStyle/>
          <a:p>
            <a:pPr marL="285750" indent="-285750">
              <a:buFont typeface="Symbol" panose="05050102010706020507" pitchFamily="18" charset="2"/>
              <a:buChar char="-"/>
            </a:pPr>
            <a:r>
              <a:rPr lang="en-US" sz="2400" b="1" dirty="0">
                <a:solidFill>
                  <a:schemeClr val="accent1">
                    <a:lumMod val="75000"/>
                  </a:schemeClr>
                </a:solidFill>
                <a:latin typeface="Arial" panose="020B0604020202020204" pitchFamily="34" charset="0"/>
                <a:cs typeface="Arial" panose="020B0604020202020204" pitchFamily="34" charset="0"/>
              </a:rPr>
              <a:t>Regular exchange amongst experts in the FABEC Safety Performance and Risk Coordination (SPRC) TF three times a year as permanent agenda </a:t>
            </a:r>
            <a:r>
              <a:rPr lang="en-US" sz="2400" b="1" dirty="0" smtClean="0">
                <a:solidFill>
                  <a:schemeClr val="accent1">
                    <a:lumMod val="75000"/>
                  </a:schemeClr>
                </a:solidFill>
                <a:latin typeface="Arial" panose="020B0604020202020204" pitchFamily="34" charset="0"/>
                <a:cs typeface="Arial" panose="020B0604020202020204" pitchFamily="34" charset="0"/>
              </a:rPr>
              <a:t>item;</a:t>
            </a:r>
          </a:p>
          <a:p>
            <a:pPr marL="285750" indent="-285750">
              <a:buFont typeface="Symbol" panose="05050102010706020507" pitchFamily="18" charset="2"/>
              <a:buChar char="-"/>
            </a:pPr>
            <a:endParaRPr lang="en-US" sz="2400" b="1" dirty="0" smtClean="0">
              <a:solidFill>
                <a:schemeClr val="accent1">
                  <a:lumMod val="75000"/>
                </a:schemeClr>
              </a:solidFill>
              <a:latin typeface="Arial" panose="020B0604020202020204" pitchFamily="34" charset="0"/>
              <a:cs typeface="Arial" panose="020B0604020202020204" pitchFamily="34" charset="0"/>
            </a:endParaRPr>
          </a:p>
          <a:p>
            <a:pPr marL="285750" indent="-285750">
              <a:buFont typeface="Symbol" panose="05050102010706020507" pitchFamily="18" charset="2"/>
              <a:buChar char="-"/>
            </a:pPr>
            <a:r>
              <a:rPr lang="en-US" sz="2400" b="1" dirty="0" smtClean="0">
                <a:solidFill>
                  <a:schemeClr val="accent1">
                    <a:lumMod val="75000"/>
                  </a:schemeClr>
                </a:solidFill>
                <a:latin typeface="Arial" panose="020B0604020202020204" pitchFamily="34" charset="0"/>
                <a:cs typeface="Arial" panose="020B0604020202020204" pitchFamily="34" charset="0"/>
              </a:rPr>
              <a:t>Furthermore</a:t>
            </a:r>
            <a:r>
              <a:rPr lang="en-US" sz="2400" b="1" dirty="0">
                <a:solidFill>
                  <a:schemeClr val="accent1">
                    <a:lumMod val="75000"/>
                  </a:schemeClr>
                </a:solidFill>
                <a:latin typeface="Arial" panose="020B0604020202020204" pitchFamily="34" charset="0"/>
                <a:cs typeface="Arial" panose="020B0604020202020204" pitchFamily="34" charset="0"/>
              </a:rPr>
              <a:t>, within the yearly FABEC Performance Monitoring Reporting (Report) </a:t>
            </a:r>
            <a:r>
              <a:rPr lang="en-US" sz="2400" b="1" dirty="0" err="1">
                <a:solidFill>
                  <a:schemeClr val="accent1">
                    <a:lumMod val="75000"/>
                  </a:schemeClr>
                </a:solidFill>
                <a:latin typeface="Arial" panose="020B0604020202020204" pitchFamily="34" charset="0"/>
                <a:cs typeface="Arial" panose="020B0604020202020204" pitchFamily="34" charset="0"/>
              </a:rPr>
              <a:t>EoSM</a:t>
            </a:r>
            <a:r>
              <a:rPr lang="en-US" sz="2400" b="1" dirty="0">
                <a:solidFill>
                  <a:schemeClr val="accent1">
                    <a:lumMod val="75000"/>
                  </a:schemeClr>
                </a:solidFill>
                <a:latin typeface="Arial" panose="020B0604020202020204" pitchFamily="34" charset="0"/>
                <a:cs typeface="Arial" panose="020B0604020202020204" pitchFamily="34" charset="0"/>
              </a:rPr>
              <a:t> results of the previous year are gathered and </a:t>
            </a:r>
            <a:r>
              <a:rPr lang="en-US" sz="2400" b="1" dirty="0" smtClean="0">
                <a:solidFill>
                  <a:schemeClr val="accent1">
                    <a:lumMod val="75000"/>
                  </a:schemeClr>
                </a:solidFill>
                <a:latin typeface="Arial" panose="020B0604020202020204" pitchFamily="34" charset="0"/>
                <a:cs typeface="Arial" panose="020B0604020202020204" pitchFamily="34" charset="0"/>
              </a:rPr>
              <a:t>monitored</a:t>
            </a:r>
            <a:r>
              <a:rPr lang="en-US" sz="2400" b="1" dirty="0">
                <a:solidFill>
                  <a:schemeClr val="accent1">
                    <a:lumMod val="75000"/>
                  </a:schemeClr>
                </a:solidFill>
                <a:latin typeface="Arial" panose="020B0604020202020204" pitchFamily="34" charset="0"/>
                <a:cs typeface="Arial" panose="020B0604020202020204" pitchFamily="34" charset="0"/>
              </a:rPr>
              <a:t>:</a:t>
            </a:r>
            <a:r>
              <a:rPr lang="en-US" sz="2400" b="1" dirty="0" smtClean="0">
                <a:solidFill>
                  <a:schemeClr val="accent1">
                    <a:lumMod val="75000"/>
                  </a:schemeClr>
                </a:solidFill>
                <a:latin typeface="Arial" panose="020B0604020202020204" pitchFamily="34" charset="0"/>
                <a:cs typeface="Arial" panose="020B0604020202020204" pitchFamily="34" charset="0"/>
              </a:rPr>
              <a:t/>
            </a:r>
            <a:br>
              <a:rPr lang="en-US" sz="2400" b="1" dirty="0" smtClean="0">
                <a:solidFill>
                  <a:schemeClr val="accent1">
                    <a:lumMod val="75000"/>
                  </a:schemeClr>
                </a:solidFill>
                <a:latin typeface="Arial" panose="020B0604020202020204" pitchFamily="34" charset="0"/>
                <a:cs typeface="Arial" panose="020B0604020202020204" pitchFamily="34" charset="0"/>
              </a:rPr>
            </a:br>
            <a:r>
              <a:rPr lang="en-US" sz="2400" b="1" dirty="0" smtClean="0">
                <a:solidFill>
                  <a:schemeClr val="accent1">
                    <a:lumMod val="75000"/>
                  </a:schemeClr>
                </a:solidFill>
                <a:latin typeface="Arial" panose="020B0604020202020204" pitchFamily="34" charset="0"/>
                <a:cs typeface="Arial" panose="020B0604020202020204" pitchFamily="34" charset="0"/>
              </a:rPr>
              <a:t>Weaknesses </a:t>
            </a:r>
            <a:r>
              <a:rPr lang="en-US" sz="2400" b="1" dirty="0">
                <a:solidFill>
                  <a:schemeClr val="accent1">
                    <a:lumMod val="75000"/>
                  </a:schemeClr>
                </a:solidFill>
                <a:latin typeface="Arial" panose="020B0604020202020204" pitchFamily="34" charset="0"/>
                <a:cs typeface="Arial" panose="020B0604020202020204" pitchFamily="34" charset="0"/>
              </a:rPr>
              <a:t>/ major discrepancies will be spotted and counteracted by the responsible six </a:t>
            </a:r>
            <a:r>
              <a:rPr lang="en-US" sz="2400" b="1" dirty="0" smtClean="0">
                <a:solidFill>
                  <a:schemeClr val="accent1">
                    <a:lumMod val="75000"/>
                  </a:schemeClr>
                </a:solidFill>
                <a:latin typeface="Arial" panose="020B0604020202020204" pitchFamily="34" charset="0"/>
                <a:cs typeface="Arial" panose="020B0604020202020204" pitchFamily="34" charset="0"/>
              </a:rPr>
              <a:t>NSAs;</a:t>
            </a:r>
            <a:endParaRPr lang="fr-FR" sz="800" b="1" dirty="0">
              <a:solidFill>
                <a:schemeClr val="accent1">
                  <a:lumMod val="75000"/>
                </a:schemeClr>
              </a:solidFill>
              <a:latin typeface="Arial" panose="020B0604020202020204" pitchFamily="34" charset="0"/>
              <a:cs typeface="Arial" panose="020B0604020202020204" pitchFamily="34" charset="0"/>
            </a:endParaRPr>
          </a:p>
          <a:p>
            <a:pPr marL="285750" indent="-285750">
              <a:buFont typeface="Symbol" panose="05050102010706020507" pitchFamily="18" charset="2"/>
              <a:buChar char="-"/>
            </a:pPr>
            <a:endParaRPr lang="fr-FR" sz="2400" b="1" dirty="0" smtClean="0">
              <a:solidFill>
                <a:schemeClr val="accent1">
                  <a:lumMod val="75000"/>
                </a:schemeClr>
              </a:solidFill>
              <a:latin typeface="Arial" panose="020B0604020202020204" pitchFamily="34" charset="0"/>
              <a:cs typeface="Arial" panose="020B0604020202020204" pitchFamily="34" charset="0"/>
            </a:endParaRPr>
          </a:p>
          <a:p>
            <a:pPr marL="285750" indent="-285750">
              <a:buFont typeface="Symbol" panose="05050102010706020507" pitchFamily="18" charset="2"/>
              <a:buChar char="-"/>
            </a:pPr>
            <a:r>
              <a:rPr lang="fr-FR" sz="2400" b="1" dirty="0" err="1" smtClean="0">
                <a:solidFill>
                  <a:schemeClr val="accent1">
                    <a:lumMod val="75000"/>
                  </a:schemeClr>
                </a:solidFill>
                <a:latin typeface="Arial" panose="020B0604020202020204" pitchFamily="34" charset="0"/>
                <a:cs typeface="Arial" panose="020B0604020202020204" pitchFamily="34" charset="0"/>
              </a:rPr>
              <a:t>Improved</a:t>
            </a:r>
            <a:r>
              <a:rPr lang="fr-FR" sz="2400" b="1" dirty="0" smtClean="0">
                <a:solidFill>
                  <a:schemeClr val="accent1">
                    <a:lumMod val="75000"/>
                  </a:schemeClr>
                </a:solidFill>
                <a:latin typeface="Arial" panose="020B0604020202020204" pitchFamily="34" charset="0"/>
                <a:cs typeface="Arial" panose="020B0604020202020204" pitchFamily="34" charset="0"/>
              </a:rPr>
              <a:t> </a:t>
            </a:r>
            <a:r>
              <a:rPr lang="fr-FR" sz="2400" b="1" dirty="0" err="1" smtClean="0">
                <a:solidFill>
                  <a:schemeClr val="accent1">
                    <a:lumMod val="75000"/>
                  </a:schemeClr>
                </a:solidFill>
                <a:latin typeface="Arial" panose="020B0604020202020204" pitchFamily="34" charset="0"/>
                <a:cs typeface="Arial" panose="020B0604020202020204" pitchFamily="34" charset="0"/>
              </a:rPr>
              <a:t>cooperation</a:t>
            </a:r>
            <a:r>
              <a:rPr lang="fr-FR" sz="2400" b="1" dirty="0" smtClean="0">
                <a:solidFill>
                  <a:schemeClr val="accent1">
                    <a:lumMod val="75000"/>
                  </a:schemeClr>
                </a:solidFill>
                <a:latin typeface="Arial" panose="020B0604020202020204" pitchFamily="34" charset="0"/>
                <a:cs typeface="Arial" panose="020B0604020202020204" pitchFamily="34" charset="0"/>
              </a:rPr>
              <a:t> </a:t>
            </a:r>
            <a:r>
              <a:rPr lang="fr-FR" sz="2400" b="1" dirty="0" err="1" smtClean="0">
                <a:solidFill>
                  <a:schemeClr val="accent1">
                    <a:lumMod val="75000"/>
                  </a:schemeClr>
                </a:solidFill>
                <a:latin typeface="Arial" panose="020B0604020202020204" pitchFamily="34" charset="0"/>
                <a:cs typeface="Arial" panose="020B0604020202020204" pitchFamily="34" charset="0"/>
              </a:rPr>
              <a:t>between</a:t>
            </a:r>
            <a:r>
              <a:rPr lang="fr-FR" sz="2400" b="1" dirty="0" smtClean="0">
                <a:solidFill>
                  <a:schemeClr val="accent1">
                    <a:lumMod val="75000"/>
                  </a:schemeClr>
                </a:solidFill>
                <a:latin typeface="Arial" panose="020B0604020202020204" pitchFamily="34" charset="0"/>
                <a:cs typeface="Arial" panose="020B0604020202020204" pitchFamily="34" charset="0"/>
              </a:rPr>
              <a:t> </a:t>
            </a:r>
            <a:r>
              <a:rPr lang="fr-FR" sz="2400" b="1" dirty="0" err="1" smtClean="0">
                <a:solidFill>
                  <a:schemeClr val="accent1">
                    <a:lumMod val="75000"/>
                  </a:schemeClr>
                </a:solidFill>
                <a:latin typeface="Arial" panose="020B0604020202020204" pitchFamily="34" charset="0"/>
                <a:cs typeface="Arial" panose="020B0604020202020204" pitchFamily="34" charset="0"/>
              </a:rPr>
              <a:t>NSAs</a:t>
            </a:r>
            <a:r>
              <a:rPr lang="fr-FR" sz="2400" b="1" dirty="0" smtClean="0">
                <a:solidFill>
                  <a:schemeClr val="accent1">
                    <a:lumMod val="75000"/>
                  </a:schemeClr>
                </a:solidFill>
                <a:latin typeface="Arial" panose="020B0604020202020204" pitchFamily="34" charset="0"/>
                <a:cs typeface="Arial" panose="020B0604020202020204" pitchFamily="34" charset="0"/>
              </a:rPr>
              <a:t> and </a:t>
            </a:r>
            <a:r>
              <a:rPr lang="fr-FR" sz="2400" b="1" dirty="0" err="1" smtClean="0">
                <a:solidFill>
                  <a:schemeClr val="accent1">
                    <a:lumMod val="75000"/>
                  </a:schemeClr>
                </a:solidFill>
                <a:latin typeface="Arial" panose="020B0604020202020204" pitchFamily="34" charset="0"/>
                <a:cs typeface="Arial" panose="020B0604020202020204" pitchFamily="34" charset="0"/>
              </a:rPr>
              <a:t>ANSPs</a:t>
            </a:r>
            <a:r>
              <a:rPr lang="fr-FR" sz="2400" b="1" dirty="0" smtClean="0">
                <a:solidFill>
                  <a:schemeClr val="accent1">
                    <a:lumMod val="75000"/>
                  </a:schemeClr>
                </a:solidFill>
                <a:latin typeface="Arial" panose="020B0604020202020204" pitchFamily="34" charset="0"/>
                <a:cs typeface="Arial" panose="020B0604020202020204" pitchFamily="34" charset="0"/>
              </a:rPr>
              <a:t> in RP3 by </a:t>
            </a:r>
            <a:r>
              <a:rPr lang="fr-FR" sz="2400" b="1" dirty="0" err="1" smtClean="0">
                <a:solidFill>
                  <a:schemeClr val="accent1">
                    <a:lumMod val="75000"/>
                  </a:schemeClr>
                </a:solidFill>
                <a:latin typeface="Arial" panose="020B0604020202020204" pitchFamily="34" charset="0"/>
                <a:cs typeface="Arial" panose="020B0604020202020204" pitchFamily="34" charset="0"/>
              </a:rPr>
              <a:t>strengthening</a:t>
            </a:r>
            <a:r>
              <a:rPr lang="fr-FR" sz="2400" b="1" dirty="0" smtClean="0">
                <a:solidFill>
                  <a:schemeClr val="accent1">
                    <a:lumMod val="75000"/>
                  </a:schemeClr>
                </a:solidFill>
                <a:latin typeface="Arial" panose="020B0604020202020204" pitchFamily="34" charset="0"/>
                <a:cs typeface="Arial" panose="020B0604020202020204" pitchFamily="34" charset="0"/>
              </a:rPr>
              <a:t> the linkage NSAC (</a:t>
            </a:r>
            <a:r>
              <a:rPr lang="fr-FR" sz="2400" b="1"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SPRC TF) – SC-SAF.</a:t>
            </a:r>
            <a:endParaRPr lang="fr-FR" sz="800" b="1" dirty="0" smtClean="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86608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74887" y="2545740"/>
            <a:ext cx="7835799" cy="2123658"/>
          </a:xfrm>
          <a:prstGeom prst="rect">
            <a:avLst/>
          </a:prstGeom>
        </p:spPr>
        <p:txBody>
          <a:bodyPr wrap="none">
            <a:spAutoFit/>
          </a:bodyPr>
          <a:lstStyle/>
          <a:p>
            <a:pPr algn="ctr"/>
            <a:r>
              <a:rPr lang="fr-FR" sz="4400" b="1" dirty="0" err="1" smtClean="0">
                <a:solidFill>
                  <a:schemeClr val="accent1">
                    <a:lumMod val="75000"/>
                  </a:schemeClr>
                </a:solidFill>
                <a:latin typeface="Arial" panose="020B0604020202020204" pitchFamily="34" charset="0"/>
                <a:cs typeface="Arial" panose="020B0604020202020204" pitchFamily="34" charset="0"/>
              </a:rPr>
              <a:t>Thank</a:t>
            </a:r>
            <a:r>
              <a:rPr lang="fr-FR" sz="4400" b="1" dirty="0" smtClean="0">
                <a:solidFill>
                  <a:schemeClr val="accent1">
                    <a:lumMod val="75000"/>
                  </a:schemeClr>
                </a:solidFill>
                <a:latin typeface="Arial" panose="020B0604020202020204" pitchFamily="34" charset="0"/>
                <a:cs typeface="Arial" panose="020B0604020202020204" pitchFamily="34" charset="0"/>
              </a:rPr>
              <a:t> </a:t>
            </a:r>
            <a:r>
              <a:rPr lang="fr-FR" sz="4400" b="1" dirty="0" err="1" smtClean="0">
                <a:solidFill>
                  <a:schemeClr val="accent1">
                    <a:lumMod val="75000"/>
                  </a:schemeClr>
                </a:solidFill>
                <a:latin typeface="Arial" panose="020B0604020202020204" pitchFamily="34" charset="0"/>
                <a:cs typeface="Arial" panose="020B0604020202020204" pitchFamily="34" charset="0"/>
              </a:rPr>
              <a:t>you</a:t>
            </a:r>
            <a:r>
              <a:rPr lang="fr-FR" sz="4400" b="1" dirty="0" smtClean="0">
                <a:solidFill>
                  <a:schemeClr val="accent1">
                    <a:lumMod val="75000"/>
                  </a:schemeClr>
                </a:solidFill>
                <a:latin typeface="Arial" panose="020B0604020202020204" pitchFamily="34" charset="0"/>
                <a:cs typeface="Arial" panose="020B0604020202020204" pitchFamily="34" charset="0"/>
              </a:rPr>
              <a:t> for </a:t>
            </a:r>
            <a:r>
              <a:rPr lang="fr-FR" sz="4400" b="1" dirty="0" err="1" smtClean="0">
                <a:solidFill>
                  <a:schemeClr val="accent1">
                    <a:lumMod val="75000"/>
                  </a:schemeClr>
                </a:solidFill>
                <a:latin typeface="Arial" panose="020B0604020202020204" pitchFamily="34" charset="0"/>
                <a:cs typeface="Arial" panose="020B0604020202020204" pitchFamily="34" charset="0"/>
              </a:rPr>
              <a:t>your</a:t>
            </a:r>
            <a:r>
              <a:rPr lang="fr-FR" sz="4400" b="1" dirty="0" smtClean="0">
                <a:solidFill>
                  <a:schemeClr val="accent1">
                    <a:lumMod val="75000"/>
                  </a:schemeClr>
                </a:solidFill>
                <a:latin typeface="Arial" panose="020B0604020202020204" pitchFamily="34" charset="0"/>
                <a:cs typeface="Arial" panose="020B0604020202020204" pitchFamily="34" charset="0"/>
              </a:rPr>
              <a:t> attention</a:t>
            </a:r>
          </a:p>
          <a:p>
            <a:pPr algn="ctr"/>
            <a:endParaRPr lang="fr-FR" sz="4400" b="1" dirty="0">
              <a:solidFill>
                <a:schemeClr val="accent1">
                  <a:lumMod val="75000"/>
                </a:schemeClr>
              </a:solidFill>
              <a:latin typeface="Arial" panose="020B0604020202020204" pitchFamily="34" charset="0"/>
              <a:cs typeface="Arial" panose="020B0604020202020204" pitchFamily="34" charset="0"/>
            </a:endParaRPr>
          </a:p>
          <a:p>
            <a:pPr algn="ctr"/>
            <a:r>
              <a:rPr lang="fr-FR" sz="4400" b="1" dirty="0" smtClean="0">
                <a:solidFill>
                  <a:schemeClr val="accent1">
                    <a:lumMod val="75000"/>
                  </a:schemeClr>
                </a:solidFill>
                <a:latin typeface="Arial" panose="020B0604020202020204" pitchFamily="34" charset="0"/>
                <a:cs typeface="Arial" panose="020B0604020202020204" pitchFamily="34" charset="0"/>
              </a:rPr>
              <a:t>Questions?</a:t>
            </a:r>
            <a:endParaRPr lang="fr-FR" sz="3200" b="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08084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551384" y="3284984"/>
            <a:ext cx="10873047" cy="997087"/>
          </a:xfrm>
        </p:spPr>
        <p:txBody>
          <a:bodyPr/>
          <a:lstStyle/>
          <a:p>
            <a:r>
              <a:rPr lang="en-US" altLang="fr-FR" dirty="0" smtClean="0">
                <a:latin typeface="Arial" charset="0"/>
                <a:ea typeface="ＭＳ Ｐゴシック" pitchFamily="-128" charset="-128"/>
              </a:rPr>
              <a:t>Environment</a:t>
            </a:r>
            <a:endParaRPr lang="de-DE" sz="3200" dirty="0"/>
          </a:p>
        </p:txBody>
      </p:sp>
      <p:sp>
        <p:nvSpPr>
          <p:cNvPr id="4" name="Textplatzhalter 3"/>
          <p:cNvSpPr>
            <a:spLocks noGrp="1"/>
          </p:cNvSpPr>
          <p:nvPr>
            <p:ph type="body" sz="quarter" idx="15"/>
          </p:nvPr>
        </p:nvSpPr>
        <p:spPr>
          <a:xfrm>
            <a:off x="623392" y="4437112"/>
            <a:ext cx="10896000" cy="290945"/>
          </a:xfrm>
        </p:spPr>
        <p:txBody>
          <a:bodyPr/>
          <a:lstStyle/>
          <a:p>
            <a:endParaRPr lang="de-DE" sz="2000" dirty="0" smtClean="0"/>
          </a:p>
          <a:p>
            <a:endParaRPr lang="de-DE" sz="2000" dirty="0"/>
          </a:p>
          <a:p>
            <a:r>
              <a:rPr lang="de-DE" sz="2000" dirty="0" smtClean="0"/>
              <a:t>Luxembourg, 5 September 2019</a:t>
            </a:r>
            <a:endParaRPr lang="de-DE" sz="2000" dirty="0"/>
          </a:p>
        </p:txBody>
      </p:sp>
      <p:sp>
        <p:nvSpPr>
          <p:cNvPr id="5" name="Textplatzhalter 4"/>
          <p:cNvSpPr>
            <a:spLocks noGrp="1"/>
          </p:cNvSpPr>
          <p:nvPr>
            <p:ph type="body" sz="quarter" idx="16"/>
          </p:nvPr>
        </p:nvSpPr>
        <p:spPr>
          <a:xfrm>
            <a:off x="263352" y="1124744"/>
            <a:ext cx="10894483" cy="273597"/>
          </a:xfrm>
        </p:spPr>
        <p:txBody>
          <a:bodyPr/>
          <a:lstStyle/>
          <a:p>
            <a:r>
              <a:rPr lang="de-DE" sz="2800" dirty="0" smtClean="0"/>
              <a:t>Stakeholder </a:t>
            </a:r>
            <a:r>
              <a:rPr lang="de-DE" sz="2800" dirty="0" err="1" smtClean="0"/>
              <a:t>consultation</a:t>
            </a:r>
            <a:r>
              <a:rPr lang="de-DE" sz="2800" dirty="0" smtClean="0"/>
              <a:t> </a:t>
            </a:r>
            <a:r>
              <a:rPr lang="de-DE" sz="2800" dirty="0" err="1" smtClean="0"/>
              <a:t>meeting</a:t>
            </a:r>
            <a:r>
              <a:rPr lang="de-DE" sz="2800" dirty="0" smtClean="0"/>
              <a:t> on </a:t>
            </a:r>
          </a:p>
          <a:p>
            <a:r>
              <a:rPr lang="de-DE" sz="2800" dirty="0" smtClean="0"/>
              <a:t>FABEC RP3 </a:t>
            </a:r>
            <a:r>
              <a:rPr lang="de-DE" sz="2800" dirty="0" err="1" smtClean="0"/>
              <a:t>performance</a:t>
            </a:r>
            <a:r>
              <a:rPr lang="de-DE" sz="2800" dirty="0" smtClean="0"/>
              <a:t> plan</a:t>
            </a:r>
          </a:p>
          <a:p>
            <a:endParaRPr lang="de-DE" dirty="0"/>
          </a:p>
          <a:p>
            <a:r>
              <a:rPr lang="de-DE" sz="2400" dirty="0" smtClean="0"/>
              <a:t>Mathias Schallnus, DE NSA</a:t>
            </a:r>
          </a:p>
          <a:p>
            <a:endParaRPr lang="de-DE" sz="2400" dirty="0"/>
          </a:p>
        </p:txBody>
      </p:sp>
    </p:spTree>
    <p:extLst>
      <p:ext uri="{BB962C8B-B14F-4D97-AF65-F5344CB8AC3E}">
        <p14:creationId xmlns:p14="http://schemas.microsoft.com/office/powerpoint/2010/main" val="17721271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983432" y="170638"/>
            <a:ext cx="8481881" cy="954107"/>
          </a:xfrm>
          <a:prstGeom prst="rect">
            <a:avLst/>
          </a:prstGeom>
          <a:noFill/>
        </p:spPr>
        <p:txBody>
          <a:bodyPr wrap="square" rtlCol="0">
            <a:spAutoFit/>
          </a:bodyPr>
          <a:lstStyle/>
          <a:p>
            <a:r>
              <a:rPr lang="fr-FR" sz="2800" b="1" dirty="0">
                <a:solidFill>
                  <a:schemeClr val="accent1">
                    <a:lumMod val="75000"/>
                  </a:schemeClr>
                </a:solidFill>
                <a:latin typeface="Arial" panose="020B0604020202020204" pitchFamily="34" charset="0"/>
                <a:cs typeface="Arial" panose="020B0604020202020204" pitchFamily="34" charset="0"/>
              </a:rPr>
              <a:t>Key Performance </a:t>
            </a:r>
            <a:r>
              <a:rPr lang="fr-FR" sz="2800" b="1" dirty="0" err="1">
                <a:solidFill>
                  <a:schemeClr val="accent1">
                    <a:lumMod val="75000"/>
                  </a:schemeClr>
                </a:solidFill>
                <a:latin typeface="Arial" panose="020B0604020202020204" pitchFamily="34" charset="0"/>
                <a:cs typeface="Arial" panose="020B0604020202020204" pitchFamily="34" charset="0"/>
              </a:rPr>
              <a:t>Indicator</a:t>
            </a:r>
            <a:r>
              <a:rPr lang="fr-FR" sz="2800" b="1" dirty="0">
                <a:solidFill>
                  <a:schemeClr val="accent1">
                    <a:lumMod val="75000"/>
                  </a:schemeClr>
                </a:solidFill>
                <a:latin typeface="Arial" panose="020B0604020202020204" pitchFamily="34" charset="0"/>
                <a:cs typeface="Arial" panose="020B0604020202020204" pitchFamily="34" charset="0"/>
              </a:rPr>
              <a:t/>
            </a:r>
            <a:br>
              <a:rPr lang="fr-FR" sz="2800" b="1" dirty="0">
                <a:solidFill>
                  <a:schemeClr val="accent1">
                    <a:lumMod val="75000"/>
                  </a:schemeClr>
                </a:solidFill>
                <a:latin typeface="Arial" panose="020B0604020202020204" pitchFamily="34" charset="0"/>
                <a:cs typeface="Arial" panose="020B0604020202020204" pitchFamily="34" charset="0"/>
              </a:rPr>
            </a:br>
            <a:r>
              <a:rPr lang="fr-FR" sz="2800" b="1" dirty="0">
                <a:solidFill>
                  <a:schemeClr val="accent1">
                    <a:lumMod val="75000"/>
                  </a:schemeClr>
                </a:solidFill>
                <a:latin typeface="Arial" panose="020B0604020202020204" pitchFamily="34" charset="0"/>
                <a:cs typeface="Arial" panose="020B0604020202020204" pitchFamily="34" charset="0"/>
              </a:rPr>
              <a:t>Horizontal En Route Flight </a:t>
            </a:r>
            <a:r>
              <a:rPr lang="fr-FR" sz="2800" b="1" dirty="0" err="1">
                <a:solidFill>
                  <a:schemeClr val="accent1">
                    <a:lumMod val="75000"/>
                  </a:schemeClr>
                </a:solidFill>
                <a:latin typeface="Arial" panose="020B0604020202020204" pitchFamily="34" charset="0"/>
                <a:cs typeface="Arial" panose="020B0604020202020204" pitchFamily="34" charset="0"/>
              </a:rPr>
              <a:t>Efficiency</a:t>
            </a:r>
            <a:r>
              <a:rPr lang="fr-FR" sz="2800" b="1" dirty="0">
                <a:solidFill>
                  <a:schemeClr val="accent1">
                    <a:lumMod val="75000"/>
                  </a:schemeClr>
                </a:solidFill>
                <a:latin typeface="Arial" panose="020B0604020202020204" pitchFamily="34" charset="0"/>
                <a:cs typeface="Arial" panose="020B0604020202020204" pitchFamily="34" charset="0"/>
              </a:rPr>
              <a:t> </a:t>
            </a:r>
          </a:p>
        </p:txBody>
      </p:sp>
      <p:sp>
        <p:nvSpPr>
          <p:cNvPr id="2" name="Rechteck 1"/>
          <p:cNvSpPr/>
          <p:nvPr/>
        </p:nvSpPr>
        <p:spPr>
          <a:xfrm>
            <a:off x="839416" y="1268760"/>
            <a:ext cx="10009112" cy="2308324"/>
          </a:xfrm>
          <a:prstGeom prst="rect">
            <a:avLst/>
          </a:prstGeom>
        </p:spPr>
        <p:txBody>
          <a:bodyPr wrap="square">
            <a:spAutoFit/>
          </a:bodyPr>
          <a:lstStyle/>
          <a:p>
            <a:r>
              <a:rPr lang="en-US" sz="1600" b="1" dirty="0">
                <a:solidFill>
                  <a:schemeClr val="accent1">
                    <a:lumMod val="75000"/>
                  </a:schemeClr>
                </a:solidFill>
                <a:latin typeface="Arial" panose="020B0604020202020204" pitchFamily="34" charset="0"/>
                <a:cs typeface="Arial" panose="020B0604020202020204" pitchFamily="34" charset="0"/>
              </a:rPr>
              <a:t>IR (EU) 2019/317 Annex 1 </a:t>
            </a:r>
            <a:br>
              <a:rPr lang="en-US" sz="1600" b="1" dirty="0">
                <a:solidFill>
                  <a:schemeClr val="accent1">
                    <a:lumMod val="75000"/>
                  </a:schemeClr>
                </a:solidFill>
                <a:latin typeface="Arial" panose="020B0604020202020204" pitchFamily="34" charset="0"/>
                <a:cs typeface="Arial" panose="020B0604020202020204" pitchFamily="34" charset="0"/>
              </a:rPr>
            </a:br>
            <a:r>
              <a:rPr lang="en-US" sz="1600" b="1" dirty="0">
                <a:solidFill>
                  <a:schemeClr val="accent1">
                    <a:lumMod val="75000"/>
                  </a:schemeClr>
                </a:solidFill>
                <a:latin typeface="Arial" panose="020B0604020202020204" pitchFamily="34" charset="0"/>
                <a:cs typeface="Arial" panose="020B0604020202020204" pitchFamily="34" charset="0"/>
              </a:rPr>
              <a:t/>
            </a:r>
            <a:br>
              <a:rPr lang="en-US" sz="1600" b="1" dirty="0">
                <a:solidFill>
                  <a:schemeClr val="accent1">
                    <a:lumMod val="75000"/>
                  </a:schemeClr>
                </a:solidFill>
                <a:latin typeface="Arial" panose="020B0604020202020204" pitchFamily="34" charset="0"/>
                <a:cs typeface="Arial" panose="020B0604020202020204" pitchFamily="34" charset="0"/>
              </a:rPr>
            </a:br>
            <a:r>
              <a:rPr lang="en-US" sz="1600" b="1" dirty="0">
                <a:solidFill>
                  <a:schemeClr val="accent1">
                    <a:lumMod val="75000"/>
                  </a:schemeClr>
                </a:solidFill>
                <a:latin typeface="Arial" panose="020B0604020202020204" pitchFamily="34" charset="0"/>
                <a:cs typeface="Arial" panose="020B0604020202020204" pitchFamily="34" charset="0"/>
              </a:rPr>
              <a:t>2. Environment</a:t>
            </a:r>
          </a:p>
          <a:p>
            <a:endParaRPr lang="en-US" sz="1600" b="1" dirty="0">
              <a:solidFill>
                <a:schemeClr val="accent1">
                  <a:lumMod val="75000"/>
                </a:schemeClr>
              </a:solidFill>
              <a:latin typeface="Arial" panose="020B0604020202020204" pitchFamily="34" charset="0"/>
              <a:cs typeface="Arial" panose="020B0604020202020204" pitchFamily="34" charset="0"/>
            </a:endParaRPr>
          </a:p>
          <a:p>
            <a:r>
              <a:rPr lang="en-US" sz="1600" b="1" dirty="0">
                <a:solidFill>
                  <a:schemeClr val="accent1">
                    <a:lumMod val="75000"/>
                  </a:schemeClr>
                </a:solidFill>
                <a:latin typeface="Arial" panose="020B0604020202020204" pitchFamily="34" charset="0"/>
                <a:cs typeface="Arial" panose="020B0604020202020204" pitchFamily="34" charset="0"/>
              </a:rPr>
              <a:t>2.1.a) </a:t>
            </a:r>
            <a:br>
              <a:rPr lang="en-US" sz="1600" b="1" dirty="0">
                <a:solidFill>
                  <a:schemeClr val="accent1">
                    <a:lumMod val="75000"/>
                  </a:schemeClr>
                </a:solidFill>
                <a:latin typeface="Arial" panose="020B0604020202020204" pitchFamily="34" charset="0"/>
                <a:cs typeface="Arial" panose="020B0604020202020204" pitchFamily="34" charset="0"/>
              </a:rPr>
            </a:br>
            <a:r>
              <a:rPr lang="en-US" sz="1600" b="1" dirty="0">
                <a:solidFill>
                  <a:schemeClr val="accent1">
                    <a:lumMod val="75000"/>
                  </a:schemeClr>
                </a:solidFill>
                <a:latin typeface="Arial" panose="020B0604020202020204" pitchFamily="34" charset="0"/>
                <a:cs typeface="Arial" panose="020B0604020202020204" pitchFamily="34" charset="0"/>
              </a:rPr>
              <a:t/>
            </a:r>
            <a:br>
              <a:rPr lang="en-US" sz="1600" b="1" dirty="0">
                <a:solidFill>
                  <a:schemeClr val="accent1">
                    <a:lumMod val="75000"/>
                  </a:schemeClr>
                </a:solidFill>
                <a:latin typeface="Arial" panose="020B0604020202020204" pitchFamily="34" charset="0"/>
                <a:cs typeface="Arial" panose="020B0604020202020204" pitchFamily="34" charset="0"/>
              </a:rPr>
            </a:br>
            <a:r>
              <a:rPr lang="en-US" sz="1600" b="1" dirty="0">
                <a:solidFill>
                  <a:schemeClr val="accent1">
                    <a:lumMod val="75000"/>
                  </a:schemeClr>
                </a:solidFill>
                <a:latin typeface="Arial" panose="020B0604020202020204" pitchFamily="34" charset="0"/>
                <a:cs typeface="Arial" panose="020B0604020202020204" pitchFamily="34" charset="0"/>
              </a:rPr>
              <a:t>“the indicator is the comparison between the length of the </a:t>
            </a:r>
            <a:r>
              <a:rPr lang="en-US" sz="1600" b="1" dirty="0" err="1">
                <a:solidFill>
                  <a:schemeClr val="accent1">
                    <a:lumMod val="75000"/>
                  </a:schemeClr>
                </a:solidFill>
                <a:latin typeface="Arial" panose="020B0604020202020204" pitchFamily="34" charset="0"/>
                <a:cs typeface="Arial" panose="020B0604020202020204" pitchFamily="34" charset="0"/>
              </a:rPr>
              <a:t>en</a:t>
            </a:r>
            <a:r>
              <a:rPr lang="en-US" sz="1600" b="1" dirty="0">
                <a:solidFill>
                  <a:schemeClr val="accent1">
                    <a:lumMod val="75000"/>
                  </a:schemeClr>
                </a:solidFill>
                <a:latin typeface="Arial" panose="020B0604020202020204" pitchFamily="34" charset="0"/>
                <a:cs typeface="Arial" panose="020B0604020202020204" pitchFamily="34" charset="0"/>
              </a:rPr>
              <a:t> route part of the actual trajectory derived from surveillance data and the achieved distance, summed over IFR flights within or traversing the airspace as defined in Article 1, hereinafter referred to as ‘European airspace’;”</a:t>
            </a:r>
            <a:endParaRPr lang="de-DE" sz="1600" b="1" dirty="0">
              <a:solidFill>
                <a:schemeClr val="accent1">
                  <a:lumMod val="75000"/>
                </a:schemeClr>
              </a:solidFill>
              <a:latin typeface="Arial" panose="020B0604020202020204" pitchFamily="34" charset="0"/>
              <a:cs typeface="Arial" panose="020B0604020202020204" pitchFamily="34" charset="0"/>
            </a:endParaRPr>
          </a:p>
        </p:txBody>
      </p:sp>
      <p:sp>
        <p:nvSpPr>
          <p:cNvPr id="3" name="Rechteck 2"/>
          <p:cNvSpPr/>
          <p:nvPr/>
        </p:nvSpPr>
        <p:spPr>
          <a:xfrm>
            <a:off x="2207568" y="5989931"/>
            <a:ext cx="7632848" cy="276999"/>
          </a:xfrm>
          <a:prstGeom prst="rect">
            <a:avLst/>
          </a:prstGeom>
        </p:spPr>
        <p:txBody>
          <a:bodyPr wrap="square">
            <a:spAutoFit/>
          </a:bodyPr>
          <a:lstStyle/>
          <a:p>
            <a:pPr algn="ctr"/>
            <a:r>
              <a:rPr lang="de-DE" sz="1200" dirty="0">
                <a:hlinkClick r:id="rId3"/>
              </a:rPr>
              <a:t>https://ansperformance.eu/methodology/horizontal-flight-efficiency-pi/</a:t>
            </a:r>
            <a:endParaRPr lang="de-DE" sz="1200" dirty="0"/>
          </a:p>
        </p:txBody>
      </p:sp>
      <p:pic>
        <p:nvPicPr>
          <p:cNvPr id="1028" name="Picture 4" descr="Independence of local performance from performance outside the local are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1715" y="3577084"/>
            <a:ext cx="7662637" cy="2300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8915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p:cNvGraphicFramePr>
            <a:graphicFrameLocks noGrp="1"/>
          </p:cNvGraphicFramePr>
          <p:nvPr>
            <p:extLst/>
          </p:nvPr>
        </p:nvGraphicFramePr>
        <p:xfrm>
          <a:off x="1271462" y="3284984"/>
          <a:ext cx="8784978" cy="3495813"/>
        </p:xfrm>
        <a:graphic>
          <a:graphicData uri="http://schemas.openxmlformats.org/drawingml/2006/table">
            <a:tbl>
              <a:tblPr firstRow="1" firstCol="1" bandRow="1">
                <a:tableStyleId>{5C22544A-7EE6-4342-B048-85BDC9FD1C3A}</a:tableStyleId>
              </a:tblPr>
              <a:tblGrid>
                <a:gridCol w="1526826">
                  <a:extLst>
                    <a:ext uri="{9D8B030D-6E8A-4147-A177-3AD203B41FA5}">
                      <a16:colId xmlns:a16="http://schemas.microsoft.com/office/drawing/2014/main" val="20000"/>
                    </a:ext>
                  </a:extLst>
                </a:gridCol>
                <a:gridCol w="1400864">
                  <a:extLst>
                    <a:ext uri="{9D8B030D-6E8A-4147-A177-3AD203B41FA5}">
                      <a16:colId xmlns:a16="http://schemas.microsoft.com/office/drawing/2014/main" val="20001"/>
                    </a:ext>
                  </a:extLst>
                </a:gridCol>
                <a:gridCol w="1463846">
                  <a:extLst>
                    <a:ext uri="{9D8B030D-6E8A-4147-A177-3AD203B41FA5}">
                      <a16:colId xmlns:a16="http://schemas.microsoft.com/office/drawing/2014/main" val="20002"/>
                    </a:ext>
                  </a:extLst>
                </a:gridCol>
                <a:gridCol w="1463846">
                  <a:extLst>
                    <a:ext uri="{9D8B030D-6E8A-4147-A177-3AD203B41FA5}">
                      <a16:colId xmlns:a16="http://schemas.microsoft.com/office/drawing/2014/main" val="20003"/>
                    </a:ext>
                  </a:extLst>
                </a:gridCol>
                <a:gridCol w="1464798">
                  <a:extLst>
                    <a:ext uri="{9D8B030D-6E8A-4147-A177-3AD203B41FA5}">
                      <a16:colId xmlns:a16="http://schemas.microsoft.com/office/drawing/2014/main" val="20004"/>
                    </a:ext>
                  </a:extLst>
                </a:gridCol>
                <a:gridCol w="1464798">
                  <a:extLst>
                    <a:ext uri="{9D8B030D-6E8A-4147-A177-3AD203B41FA5}">
                      <a16:colId xmlns:a16="http://schemas.microsoft.com/office/drawing/2014/main" val="20005"/>
                    </a:ext>
                  </a:extLst>
                </a:gridCol>
              </a:tblGrid>
              <a:tr h="326109">
                <a:tc>
                  <a:txBody>
                    <a:bodyPr/>
                    <a:lstStyle/>
                    <a:p>
                      <a:pPr>
                        <a:lnSpc>
                          <a:spcPct val="115000"/>
                        </a:lnSpc>
                        <a:spcAft>
                          <a:spcPts val="0"/>
                        </a:spcAft>
                      </a:pPr>
                      <a:r>
                        <a:rPr lang="en-GB" sz="1400" dirty="0">
                          <a:effectLst/>
                        </a:rPr>
                        <a:t>Min/flight</a:t>
                      </a:r>
                      <a:endParaRPr lang="fr-FR" sz="1400" dirty="0">
                        <a:effectLst/>
                        <a:latin typeface="Calibri"/>
                        <a:ea typeface="Calibri"/>
                        <a:cs typeface="Times New Roman"/>
                      </a:endParaRPr>
                    </a:p>
                  </a:txBody>
                  <a:tcPr marL="68580" marR="68580" marT="0" marB="0" anchor="ctr" anchorCtr="1"/>
                </a:tc>
                <a:tc>
                  <a:txBody>
                    <a:bodyPr/>
                    <a:lstStyle/>
                    <a:p>
                      <a:pPr>
                        <a:lnSpc>
                          <a:spcPct val="115000"/>
                        </a:lnSpc>
                        <a:spcAft>
                          <a:spcPts val="0"/>
                        </a:spcAft>
                      </a:pPr>
                      <a:r>
                        <a:rPr lang="en-GB" sz="1400" dirty="0">
                          <a:effectLst/>
                        </a:rPr>
                        <a:t>2020</a:t>
                      </a:r>
                      <a:endParaRPr lang="fr-FR" sz="1400" dirty="0">
                        <a:effectLst/>
                        <a:latin typeface="Calibri"/>
                        <a:ea typeface="Calibri"/>
                        <a:cs typeface="Times New Roman"/>
                      </a:endParaRPr>
                    </a:p>
                  </a:txBody>
                  <a:tcPr marL="68580" marR="68580" marT="0" marB="0" anchor="ctr" anchorCtr="1"/>
                </a:tc>
                <a:tc>
                  <a:txBody>
                    <a:bodyPr/>
                    <a:lstStyle/>
                    <a:p>
                      <a:pPr>
                        <a:lnSpc>
                          <a:spcPct val="115000"/>
                        </a:lnSpc>
                        <a:spcAft>
                          <a:spcPts val="0"/>
                        </a:spcAft>
                      </a:pPr>
                      <a:r>
                        <a:rPr lang="en-GB" sz="1400">
                          <a:effectLst/>
                        </a:rPr>
                        <a:t>2021</a:t>
                      </a:r>
                      <a:endParaRPr lang="fr-FR" sz="1400">
                        <a:effectLst/>
                        <a:latin typeface="Calibri"/>
                        <a:ea typeface="Calibri"/>
                        <a:cs typeface="Times New Roman"/>
                      </a:endParaRPr>
                    </a:p>
                  </a:txBody>
                  <a:tcPr marL="68580" marR="68580" marT="0" marB="0" anchor="ctr" anchorCtr="1"/>
                </a:tc>
                <a:tc>
                  <a:txBody>
                    <a:bodyPr/>
                    <a:lstStyle/>
                    <a:p>
                      <a:pPr>
                        <a:lnSpc>
                          <a:spcPct val="115000"/>
                        </a:lnSpc>
                        <a:spcAft>
                          <a:spcPts val="0"/>
                        </a:spcAft>
                      </a:pPr>
                      <a:r>
                        <a:rPr lang="en-GB" sz="1400">
                          <a:effectLst/>
                        </a:rPr>
                        <a:t>2022</a:t>
                      </a:r>
                      <a:endParaRPr lang="fr-FR" sz="1400">
                        <a:effectLst/>
                        <a:latin typeface="Calibri"/>
                        <a:ea typeface="Calibri"/>
                        <a:cs typeface="Times New Roman"/>
                      </a:endParaRPr>
                    </a:p>
                  </a:txBody>
                  <a:tcPr marL="68580" marR="68580" marT="0" marB="0" anchor="ctr" anchorCtr="1"/>
                </a:tc>
                <a:tc>
                  <a:txBody>
                    <a:bodyPr/>
                    <a:lstStyle/>
                    <a:p>
                      <a:pPr>
                        <a:lnSpc>
                          <a:spcPct val="115000"/>
                        </a:lnSpc>
                        <a:spcAft>
                          <a:spcPts val="0"/>
                        </a:spcAft>
                      </a:pPr>
                      <a:r>
                        <a:rPr lang="en-GB" sz="1400">
                          <a:effectLst/>
                        </a:rPr>
                        <a:t>2023</a:t>
                      </a:r>
                      <a:endParaRPr lang="fr-FR" sz="1400">
                        <a:effectLst/>
                        <a:latin typeface="Calibri"/>
                        <a:ea typeface="Calibri"/>
                        <a:cs typeface="Times New Roman"/>
                      </a:endParaRPr>
                    </a:p>
                  </a:txBody>
                  <a:tcPr marL="68580" marR="68580" marT="0" marB="0" anchor="ctr" anchorCtr="1"/>
                </a:tc>
                <a:tc>
                  <a:txBody>
                    <a:bodyPr/>
                    <a:lstStyle/>
                    <a:p>
                      <a:pPr>
                        <a:lnSpc>
                          <a:spcPct val="115000"/>
                        </a:lnSpc>
                        <a:spcAft>
                          <a:spcPts val="0"/>
                        </a:spcAft>
                      </a:pPr>
                      <a:r>
                        <a:rPr lang="en-GB" sz="1400">
                          <a:effectLst/>
                        </a:rPr>
                        <a:t>2024</a:t>
                      </a:r>
                      <a:endParaRPr lang="fr-FR" sz="1400">
                        <a:effectLst/>
                        <a:latin typeface="Calibri"/>
                        <a:ea typeface="Calibri"/>
                        <a:cs typeface="Times New Roman"/>
                      </a:endParaRPr>
                    </a:p>
                  </a:txBody>
                  <a:tcPr marL="68580" marR="68580" marT="0" marB="0" anchor="ctr" anchorCtr="1"/>
                </a:tc>
                <a:extLst>
                  <a:ext uri="{0D108BD9-81ED-4DB2-BD59-A6C34878D82A}">
                    <a16:rowId xmlns:a16="http://schemas.microsoft.com/office/drawing/2014/main" val="10000"/>
                  </a:ext>
                </a:extLst>
              </a:tr>
              <a:tr h="326109">
                <a:tc>
                  <a:txBody>
                    <a:bodyPr/>
                    <a:lstStyle/>
                    <a:p>
                      <a:pPr>
                        <a:lnSpc>
                          <a:spcPct val="115000"/>
                        </a:lnSpc>
                        <a:spcAft>
                          <a:spcPts val="0"/>
                        </a:spcAft>
                      </a:pPr>
                      <a:r>
                        <a:rPr lang="en-GB" sz="1600" b="1" dirty="0">
                          <a:effectLst/>
                        </a:rPr>
                        <a:t>EU wide</a:t>
                      </a:r>
                      <a:endParaRPr lang="fr-FR" sz="1600" b="1" dirty="0">
                        <a:effectLst/>
                        <a:latin typeface="Calibri"/>
                        <a:ea typeface="Calibri"/>
                        <a:cs typeface="Times New Roman"/>
                      </a:endParaRPr>
                    </a:p>
                  </a:txBody>
                  <a:tcPr marL="68580" marR="68580" marT="0" marB="0" anchor="ctr" anchorCtr="1"/>
                </a:tc>
                <a:tc>
                  <a:txBody>
                    <a:bodyPr/>
                    <a:lstStyle/>
                    <a:p>
                      <a:pPr algn="ctr">
                        <a:lnSpc>
                          <a:spcPct val="115000"/>
                        </a:lnSpc>
                        <a:spcAft>
                          <a:spcPts val="0"/>
                        </a:spcAft>
                      </a:pPr>
                      <a:r>
                        <a:rPr lang="en-GB" sz="1400" b="1" dirty="0" smtClean="0">
                          <a:effectLst/>
                          <a:latin typeface="Calibri"/>
                          <a:ea typeface="Calibri"/>
                          <a:cs typeface="Arial"/>
                        </a:rPr>
                        <a:t>2,53%</a:t>
                      </a:r>
                      <a:endParaRPr lang="fr-FR" sz="2000" dirty="0">
                        <a:effectLst/>
                        <a:latin typeface="Calibri"/>
                        <a:ea typeface="Calibri"/>
                        <a:cs typeface="Times New Roman"/>
                      </a:endParaRPr>
                    </a:p>
                  </a:txBody>
                  <a:tcPr marL="68580" marR="68580" marT="0" marB="0" anchor="ctr" anchorCtr="1"/>
                </a:tc>
                <a:tc>
                  <a:txBody>
                    <a:bodyPr/>
                    <a:lstStyle/>
                    <a:p>
                      <a:pPr algn="ctr">
                        <a:lnSpc>
                          <a:spcPct val="115000"/>
                        </a:lnSpc>
                        <a:spcAft>
                          <a:spcPts val="0"/>
                        </a:spcAft>
                      </a:pPr>
                      <a:r>
                        <a:rPr lang="en-GB" sz="1400" b="1" dirty="0" smtClean="0">
                          <a:effectLst/>
                          <a:latin typeface="Calibri"/>
                          <a:ea typeface="Calibri"/>
                          <a:cs typeface="Arial"/>
                        </a:rPr>
                        <a:t>2,47%</a:t>
                      </a:r>
                      <a:endParaRPr lang="fr-FR" sz="2000" dirty="0">
                        <a:effectLst/>
                        <a:latin typeface="Calibri"/>
                        <a:ea typeface="Calibri"/>
                        <a:cs typeface="Times New Roman"/>
                      </a:endParaRPr>
                    </a:p>
                  </a:txBody>
                  <a:tcPr marL="68580" marR="68580" marT="0" marB="0" anchor="ctr" anchorCtr="1"/>
                </a:tc>
                <a:tc>
                  <a:txBody>
                    <a:bodyPr/>
                    <a:lstStyle/>
                    <a:p>
                      <a:pPr algn="ctr">
                        <a:lnSpc>
                          <a:spcPct val="115000"/>
                        </a:lnSpc>
                        <a:spcAft>
                          <a:spcPts val="0"/>
                        </a:spcAft>
                      </a:pPr>
                      <a:r>
                        <a:rPr lang="en-GB" sz="1400" b="1" dirty="0" smtClean="0">
                          <a:effectLst/>
                          <a:latin typeface="Calibri"/>
                          <a:ea typeface="Calibri"/>
                          <a:cs typeface="Arial"/>
                        </a:rPr>
                        <a:t>2,40%</a:t>
                      </a:r>
                      <a:endParaRPr lang="fr-FR" sz="2000" dirty="0">
                        <a:effectLst/>
                        <a:latin typeface="Calibri"/>
                        <a:ea typeface="Calibri"/>
                        <a:cs typeface="Times New Roman"/>
                      </a:endParaRPr>
                    </a:p>
                  </a:txBody>
                  <a:tcPr marL="68580" marR="68580" marT="0" marB="0" anchor="ctr" anchorCtr="1"/>
                </a:tc>
                <a:tc>
                  <a:txBody>
                    <a:bodyPr/>
                    <a:lstStyle/>
                    <a:p>
                      <a:pPr algn="ctr">
                        <a:lnSpc>
                          <a:spcPct val="115000"/>
                        </a:lnSpc>
                        <a:spcAft>
                          <a:spcPts val="0"/>
                        </a:spcAft>
                      </a:pPr>
                      <a:r>
                        <a:rPr lang="en-GB" sz="1400" b="1" dirty="0" smtClean="0">
                          <a:effectLst/>
                          <a:latin typeface="+mn-lt"/>
                          <a:ea typeface="Calibri"/>
                          <a:cs typeface="Arial"/>
                        </a:rPr>
                        <a:t>2,40%</a:t>
                      </a:r>
                      <a:endParaRPr lang="fr-FR" sz="2000" dirty="0">
                        <a:effectLst/>
                        <a:latin typeface="+mn-lt"/>
                        <a:ea typeface="Calibri"/>
                        <a:cs typeface="Times New Roman"/>
                      </a:endParaRPr>
                    </a:p>
                  </a:txBody>
                  <a:tcPr marL="0" marR="0" marT="0" marB="0" anchor="ctr" anchorCtr="1"/>
                </a:tc>
                <a:tc>
                  <a:txBody>
                    <a:bodyPr/>
                    <a:lstStyle/>
                    <a:p>
                      <a:pPr algn="ctr">
                        <a:lnSpc>
                          <a:spcPct val="115000"/>
                        </a:lnSpc>
                        <a:spcAft>
                          <a:spcPts val="0"/>
                        </a:spcAft>
                      </a:pPr>
                      <a:r>
                        <a:rPr lang="en-GB" sz="1400" b="1" dirty="0" smtClean="0">
                          <a:effectLst/>
                          <a:latin typeface="+mn-lt"/>
                          <a:ea typeface="Calibri"/>
                          <a:cs typeface="Arial"/>
                        </a:rPr>
                        <a:t>2,40%</a:t>
                      </a:r>
                      <a:endParaRPr lang="fr-FR" sz="2000" dirty="0">
                        <a:effectLst/>
                        <a:latin typeface="+mn-lt"/>
                        <a:ea typeface="Calibri"/>
                        <a:cs typeface="Times New Roman"/>
                      </a:endParaRPr>
                    </a:p>
                  </a:txBody>
                  <a:tcPr marL="0" marR="0" marT="0" marB="0" anchor="ctr" anchorCtr="1"/>
                </a:tc>
                <a:extLst>
                  <a:ext uri="{0D108BD9-81ED-4DB2-BD59-A6C34878D82A}">
                    <a16:rowId xmlns:a16="http://schemas.microsoft.com/office/drawing/2014/main" val="10001"/>
                  </a:ext>
                </a:extLst>
              </a:tr>
              <a:tr h="188694">
                <a:tc>
                  <a:txBody>
                    <a:bodyPr/>
                    <a:lstStyle/>
                    <a:p>
                      <a:pPr>
                        <a:lnSpc>
                          <a:spcPct val="115000"/>
                        </a:lnSpc>
                        <a:spcAft>
                          <a:spcPts val="0"/>
                        </a:spcAft>
                      </a:pPr>
                      <a:endParaRPr lang="fr-FR" sz="1400" dirty="0">
                        <a:effectLst/>
                        <a:latin typeface="Calibri"/>
                        <a:ea typeface="Calibri"/>
                        <a:cs typeface="Times New Roman"/>
                      </a:endParaRPr>
                    </a:p>
                  </a:txBody>
                  <a:tcPr marL="68580" marR="68580" marT="0" marB="0" anchor="ctr" anchorCtr="1"/>
                </a:tc>
                <a:tc>
                  <a:txBody>
                    <a:bodyPr/>
                    <a:lstStyle/>
                    <a:p>
                      <a:pPr>
                        <a:lnSpc>
                          <a:spcPct val="115000"/>
                        </a:lnSpc>
                        <a:spcAft>
                          <a:spcPts val="0"/>
                        </a:spcAft>
                      </a:pPr>
                      <a:endParaRPr lang="fr-FR" sz="1800" dirty="0">
                        <a:effectLst/>
                        <a:latin typeface="Calibri"/>
                        <a:ea typeface="Calibri"/>
                        <a:cs typeface="Times New Roman"/>
                      </a:endParaRPr>
                    </a:p>
                  </a:txBody>
                  <a:tcPr marL="68580" marR="68580" marT="0" marB="0" anchor="ctr" anchorCtr="1"/>
                </a:tc>
                <a:tc>
                  <a:txBody>
                    <a:bodyPr/>
                    <a:lstStyle/>
                    <a:p>
                      <a:pPr>
                        <a:lnSpc>
                          <a:spcPct val="115000"/>
                        </a:lnSpc>
                        <a:spcAft>
                          <a:spcPts val="0"/>
                        </a:spcAft>
                      </a:pPr>
                      <a:endParaRPr lang="fr-FR" sz="1800" dirty="0">
                        <a:effectLst/>
                        <a:latin typeface="Calibri"/>
                        <a:ea typeface="Calibri"/>
                        <a:cs typeface="Times New Roman"/>
                      </a:endParaRPr>
                    </a:p>
                  </a:txBody>
                  <a:tcPr marL="68580" marR="68580" marT="0" marB="0" anchor="ctr" anchorCtr="1"/>
                </a:tc>
                <a:tc>
                  <a:txBody>
                    <a:bodyPr/>
                    <a:lstStyle/>
                    <a:p>
                      <a:pPr>
                        <a:lnSpc>
                          <a:spcPct val="115000"/>
                        </a:lnSpc>
                        <a:spcAft>
                          <a:spcPts val="0"/>
                        </a:spcAft>
                      </a:pPr>
                      <a:endParaRPr lang="fr-FR" sz="1800" dirty="0">
                        <a:effectLst/>
                        <a:latin typeface="Calibri"/>
                        <a:ea typeface="Calibri"/>
                        <a:cs typeface="Times New Roman"/>
                      </a:endParaRPr>
                    </a:p>
                  </a:txBody>
                  <a:tcPr marL="68580" marR="68580" marT="0" marB="0" anchor="ctr" anchorCtr="1"/>
                </a:tc>
                <a:tc>
                  <a:txBody>
                    <a:bodyPr/>
                    <a:lstStyle/>
                    <a:p>
                      <a:pPr>
                        <a:lnSpc>
                          <a:spcPct val="115000"/>
                        </a:lnSpc>
                        <a:spcAft>
                          <a:spcPts val="0"/>
                        </a:spcAft>
                      </a:pPr>
                      <a:endParaRPr lang="fr-FR" sz="1800" dirty="0">
                        <a:effectLst/>
                        <a:latin typeface="Calibri"/>
                        <a:ea typeface="Calibri"/>
                        <a:cs typeface="Times New Roman"/>
                      </a:endParaRPr>
                    </a:p>
                  </a:txBody>
                  <a:tcPr marL="68580" marR="68580" marT="0" marB="0" anchor="ctr" anchorCtr="1"/>
                </a:tc>
                <a:tc>
                  <a:txBody>
                    <a:bodyPr/>
                    <a:lstStyle/>
                    <a:p>
                      <a:pPr>
                        <a:lnSpc>
                          <a:spcPct val="115000"/>
                        </a:lnSpc>
                        <a:spcAft>
                          <a:spcPts val="0"/>
                        </a:spcAft>
                      </a:pPr>
                      <a:endParaRPr lang="fr-FR" sz="1800" dirty="0">
                        <a:effectLst/>
                        <a:latin typeface="Calibri"/>
                        <a:ea typeface="Calibri"/>
                        <a:cs typeface="Times New Roman"/>
                      </a:endParaRPr>
                    </a:p>
                  </a:txBody>
                  <a:tcPr marL="68580" marR="68580" marT="0" marB="0" anchor="ctr" anchorCtr="1"/>
                </a:tc>
                <a:extLst>
                  <a:ext uri="{0D108BD9-81ED-4DB2-BD59-A6C34878D82A}">
                    <a16:rowId xmlns:a16="http://schemas.microsoft.com/office/drawing/2014/main" val="10002"/>
                  </a:ext>
                </a:extLst>
              </a:tr>
              <a:tr h="326109">
                <a:tc>
                  <a:txBody>
                    <a:bodyPr/>
                    <a:lstStyle/>
                    <a:p>
                      <a:pPr>
                        <a:lnSpc>
                          <a:spcPct val="115000"/>
                        </a:lnSpc>
                        <a:spcAft>
                          <a:spcPts val="0"/>
                        </a:spcAft>
                      </a:pPr>
                      <a:r>
                        <a:rPr lang="en-GB" sz="1400" b="1" dirty="0">
                          <a:solidFill>
                            <a:schemeClr val="tx1"/>
                          </a:solidFill>
                          <a:effectLst/>
                        </a:rPr>
                        <a:t>FABEC RV</a:t>
                      </a:r>
                      <a:endParaRPr lang="fr-FR" sz="1400" b="1" dirty="0">
                        <a:solidFill>
                          <a:schemeClr val="tx1"/>
                        </a:solidFill>
                        <a:effectLst/>
                        <a:latin typeface="Calibri"/>
                        <a:ea typeface="Calibri"/>
                        <a:cs typeface="Times New Roman"/>
                      </a:endParaRPr>
                    </a:p>
                  </a:txBody>
                  <a:tcPr marL="68580" marR="68580" marT="0" marB="0" anchor="ctr" anchorCtr="1">
                    <a:solidFill>
                      <a:srgbClr val="FFC000"/>
                    </a:solidFill>
                  </a:tcPr>
                </a:tc>
                <a:tc>
                  <a:txBody>
                    <a:bodyPr/>
                    <a:lstStyle/>
                    <a:p>
                      <a:pPr algn="ctr">
                        <a:lnSpc>
                          <a:spcPct val="115000"/>
                        </a:lnSpc>
                        <a:spcAft>
                          <a:spcPts val="0"/>
                        </a:spcAft>
                      </a:pPr>
                      <a:r>
                        <a:rPr lang="en-GB" sz="1400" b="1" dirty="0">
                          <a:solidFill>
                            <a:schemeClr val="tx1"/>
                          </a:solidFill>
                          <a:effectLst/>
                          <a:latin typeface="Calibri"/>
                          <a:ea typeface="Calibri"/>
                          <a:cs typeface="Arial"/>
                        </a:rPr>
                        <a:t>2,90%</a:t>
                      </a:r>
                      <a:endParaRPr lang="fr-FR" sz="1400" dirty="0">
                        <a:solidFill>
                          <a:schemeClr val="tx1"/>
                        </a:solidFill>
                        <a:effectLst/>
                        <a:latin typeface="Calibri"/>
                        <a:ea typeface="Calibri"/>
                        <a:cs typeface="Times New Roman"/>
                      </a:endParaRPr>
                    </a:p>
                  </a:txBody>
                  <a:tcPr marL="68580" marR="68580" marT="0" marB="0" anchor="ctr" anchorCtr="1">
                    <a:solidFill>
                      <a:srgbClr val="FFC000"/>
                    </a:solidFill>
                  </a:tcPr>
                </a:tc>
                <a:tc>
                  <a:txBody>
                    <a:bodyPr/>
                    <a:lstStyle/>
                    <a:p>
                      <a:pPr algn="ctr">
                        <a:lnSpc>
                          <a:spcPct val="115000"/>
                        </a:lnSpc>
                        <a:spcAft>
                          <a:spcPts val="0"/>
                        </a:spcAft>
                      </a:pPr>
                      <a:r>
                        <a:rPr lang="en-GB" sz="1400" b="1" dirty="0">
                          <a:solidFill>
                            <a:schemeClr val="tx1"/>
                          </a:solidFill>
                          <a:effectLst/>
                          <a:latin typeface="Calibri"/>
                          <a:ea typeface="Calibri"/>
                          <a:cs typeface="Arial"/>
                        </a:rPr>
                        <a:t>2,83%</a:t>
                      </a:r>
                      <a:endParaRPr lang="fr-FR" sz="1400" dirty="0">
                        <a:solidFill>
                          <a:schemeClr val="tx1"/>
                        </a:solidFill>
                        <a:effectLst/>
                        <a:latin typeface="Calibri"/>
                        <a:ea typeface="Calibri"/>
                        <a:cs typeface="Times New Roman"/>
                      </a:endParaRPr>
                    </a:p>
                  </a:txBody>
                  <a:tcPr marL="68580" marR="68580" marT="0" marB="0" anchor="ctr" anchorCtr="1">
                    <a:solidFill>
                      <a:srgbClr val="FFC000"/>
                    </a:solidFill>
                  </a:tcPr>
                </a:tc>
                <a:tc>
                  <a:txBody>
                    <a:bodyPr/>
                    <a:lstStyle/>
                    <a:p>
                      <a:pPr algn="ctr">
                        <a:lnSpc>
                          <a:spcPct val="115000"/>
                        </a:lnSpc>
                        <a:spcAft>
                          <a:spcPts val="0"/>
                        </a:spcAft>
                      </a:pPr>
                      <a:r>
                        <a:rPr lang="en-GB" sz="1400" b="1" dirty="0">
                          <a:solidFill>
                            <a:schemeClr val="tx1"/>
                          </a:solidFill>
                          <a:effectLst/>
                          <a:latin typeface="Calibri"/>
                          <a:ea typeface="Calibri"/>
                          <a:cs typeface="Arial"/>
                        </a:rPr>
                        <a:t>2,75%</a:t>
                      </a:r>
                      <a:endParaRPr lang="fr-FR" sz="1400" dirty="0">
                        <a:solidFill>
                          <a:schemeClr val="tx1"/>
                        </a:solidFill>
                        <a:effectLst/>
                        <a:latin typeface="Calibri"/>
                        <a:ea typeface="Calibri"/>
                        <a:cs typeface="Times New Roman"/>
                      </a:endParaRPr>
                    </a:p>
                  </a:txBody>
                  <a:tcPr marL="68580" marR="68580" marT="0" marB="0" anchor="ctr" anchorCtr="1">
                    <a:solidFill>
                      <a:srgbClr val="FFC000"/>
                    </a:solidFill>
                  </a:tcPr>
                </a:tc>
                <a:tc>
                  <a:txBody>
                    <a:bodyPr/>
                    <a:lstStyle/>
                    <a:p>
                      <a:pPr algn="ctr">
                        <a:lnSpc>
                          <a:spcPct val="115000"/>
                        </a:lnSpc>
                        <a:spcAft>
                          <a:spcPts val="0"/>
                        </a:spcAft>
                      </a:pPr>
                      <a:r>
                        <a:rPr lang="en-GB" sz="1400" b="1" dirty="0">
                          <a:solidFill>
                            <a:schemeClr val="tx1"/>
                          </a:solidFill>
                          <a:effectLst/>
                          <a:latin typeface="Calibri"/>
                          <a:ea typeface="Calibri"/>
                          <a:cs typeface="Arial"/>
                        </a:rPr>
                        <a:t>2,75%</a:t>
                      </a:r>
                      <a:endParaRPr lang="fr-FR" sz="1400" dirty="0">
                        <a:solidFill>
                          <a:schemeClr val="tx1"/>
                        </a:solidFill>
                        <a:effectLst/>
                        <a:latin typeface="Calibri"/>
                        <a:ea typeface="Calibri"/>
                        <a:cs typeface="Times New Roman"/>
                      </a:endParaRPr>
                    </a:p>
                  </a:txBody>
                  <a:tcPr marL="0" marR="0" marT="0" marB="0" anchor="ctr" anchorCtr="1">
                    <a:solidFill>
                      <a:srgbClr val="FFC000"/>
                    </a:solidFill>
                  </a:tcPr>
                </a:tc>
                <a:tc>
                  <a:txBody>
                    <a:bodyPr/>
                    <a:lstStyle/>
                    <a:p>
                      <a:pPr algn="ctr">
                        <a:lnSpc>
                          <a:spcPct val="115000"/>
                        </a:lnSpc>
                        <a:spcAft>
                          <a:spcPts val="0"/>
                        </a:spcAft>
                      </a:pPr>
                      <a:r>
                        <a:rPr lang="en-GB" sz="1400" b="1" dirty="0">
                          <a:solidFill>
                            <a:schemeClr val="tx1"/>
                          </a:solidFill>
                          <a:effectLst/>
                          <a:latin typeface="Calibri"/>
                          <a:ea typeface="Calibri"/>
                          <a:cs typeface="Arial"/>
                        </a:rPr>
                        <a:t>2,75%</a:t>
                      </a:r>
                      <a:endParaRPr lang="fr-FR" sz="1400" dirty="0">
                        <a:solidFill>
                          <a:schemeClr val="tx1"/>
                        </a:solidFill>
                        <a:effectLst/>
                        <a:latin typeface="Calibri"/>
                        <a:ea typeface="Calibri"/>
                        <a:cs typeface="Times New Roman"/>
                      </a:endParaRPr>
                    </a:p>
                  </a:txBody>
                  <a:tcPr marL="0" marR="0" marT="0" marB="0" anchor="ctr" anchorCtr="1">
                    <a:solidFill>
                      <a:srgbClr val="FFC000"/>
                    </a:solidFill>
                  </a:tcPr>
                </a:tc>
                <a:extLst>
                  <a:ext uri="{0D108BD9-81ED-4DB2-BD59-A6C34878D82A}">
                    <a16:rowId xmlns:a16="http://schemas.microsoft.com/office/drawing/2014/main" val="10003"/>
                  </a:ext>
                </a:extLst>
              </a:tr>
              <a:tr h="188694">
                <a:tc>
                  <a:txBody>
                    <a:bodyPr/>
                    <a:lstStyle/>
                    <a:p>
                      <a:pPr>
                        <a:lnSpc>
                          <a:spcPct val="115000"/>
                        </a:lnSpc>
                        <a:spcAft>
                          <a:spcPts val="0"/>
                        </a:spcAft>
                      </a:pPr>
                      <a:endParaRPr lang="fr-FR" sz="1400" dirty="0">
                        <a:effectLst/>
                        <a:latin typeface="Calibri"/>
                        <a:ea typeface="Calibri"/>
                        <a:cs typeface="Times New Roman"/>
                      </a:endParaRPr>
                    </a:p>
                  </a:txBody>
                  <a:tcPr marL="68580" marR="68580" marT="0" marB="0" anchor="ctr" anchorCtr="1"/>
                </a:tc>
                <a:tc>
                  <a:txBody>
                    <a:bodyPr/>
                    <a:lstStyle/>
                    <a:p>
                      <a:pPr>
                        <a:lnSpc>
                          <a:spcPct val="115000"/>
                        </a:lnSpc>
                        <a:spcAft>
                          <a:spcPts val="0"/>
                        </a:spcAft>
                      </a:pPr>
                      <a:endParaRPr lang="fr-FR" sz="1400" dirty="0">
                        <a:effectLst/>
                        <a:latin typeface="Calibri"/>
                        <a:ea typeface="Calibri"/>
                        <a:cs typeface="Times New Roman"/>
                      </a:endParaRPr>
                    </a:p>
                  </a:txBody>
                  <a:tcPr marL="68580" marR="68580" marT="0" marB="0" anchor="ctr" anchorCtr="1"/>
                </a:tc>
                <a:tc>
                  <a:txBody>
                    <a:bodyPr/>
                    <a:lstStyle/>
                    <a:p>
                      <a:pPr>
                        <a:lnSpc>
                          <a:spcPct val="115000"/>
                        </a:lnSpc>
                        <a:spcAft>
                          <a:spcPts val="0"/>
                        </a:spcAft>
                      </a:pPr>
                      <a:endParaRPr lang="fr-FR" sz="1400" dirty="0">
                        <a:effectLst/>
                        <a:latin typeface="Calibri"/>
                        <a:ea typeface="Calibri"/>
                        <a:cs typeface="Times New Roman"/>
                      </a:endParaRPr>
                    </a:p>
                  </a:txBody>
                  <a:tcPr marL="68580" marR="68580" marT="0" marB="0" anchor="ctr" anchorCtr="1"/>
                </a:tc>
                <a:tc>
                  <a:txBody>
                    <a:bodyPr/>
                    <a:lstStyle/>
                    <a:p>
                      <a:pPr>
                        <a:lnSpc>
                          <a:spcPct val="115000"/>
                        </a:lnSpc>
                        <a:spcAft>
                          <a:spcPts val="0"/>
                        </a:spcAft>
                      </a:pPr>
                      <a:endParaRPr lang="fr-FR" sz="1400" dirty="0">
                        <a:effectLst/>
                        <a:latin typeface="Calibri"/>
                        <a:ea typeface="Calibri"/>
                        <a:cs typeface="Times New Roman"/>
                      </a:endParaRPr>
                    </a:p>
                  </a:txBody>
                  <a:tcPr marL="68580" marR="68580" marT="0" marB="0" anchor="ctr" anchorCtr="1"/>
                </a:tc>
                <a:tc>
                  <a:txBody>
                    <a:bodyPr/>
                    <a:lstStyle/>
                    <a:p>
                      <a:pPr>
                        <a:lnSpc>
                          <a:spcPct val="115000"/>
                        </a:lnSpc>
                        <a:spcAft>
                          <a:spcPts val="0"/>
                        </a:spcAft>
                      </a:pPr>
                      <a:endParaRPr lang="fr-FR" sz="1400" dirty="0">
                        <a:effectLst/>
                        <a:latin typeface="Calibri"/>
                        <a:ea typeface="Calibri"/>
                        <a:cs typeface="Times New Roman"/>
                      </a:endParaRPr>
                    </a:p>
                  </a:txBody>
                  <a:tcPr marL="68580" marR="68580" marT="0" marB="0" anchor="ctr" anchorCtr="1"/>
                </a:tc>
                <a:tc>
                  <a:txBody>
                    <a:bodyPr/>
                    <a:lstStyle/>
                    <a:p>
                      <a:pPr>
                        <a:lnSpc>
                          <a:spcPct val="115000"/>
                        </a:lnSpc>
                        <a:spcAft>
                          <a:spcPts val="0"/>
                        </a:spcAft>
                      </a:pPr>
                      <a:endParaRPr lang="fr-FR" sz="1400" dirty="0">
                        <a:effectLst/>
                        <a:latin typeface="Calibri"/>
                        <a:ea typeface="Calibri"/>
                        <a:cs typeface="Times New Roman"/>
                      </a:endParaRPr>
                    </a:p>
                  </a:txBody>
                  <a:tcPr marL="68580" marR="68580" marT="0" marB="0" anchor="ctr" anchorCtr="1"/>
                </a:tc>
                <a:extLst>
                  <a:ext uri="{0D108BD9-81ED-4DB2-BD59-A6C34878D82A}">
                    <a16:rowId xmlns:a16="http://schemas.microsoft.com/office/drawing/2014/main" val="10004"/>
                  </a:ext>
                </a:extLst>
              </a:tr>
              <a:tr h="326109">
                <a:tc>
                  <a:txBody>
                    <a:bodyPr/>
                    <a:lstStyle/>
                    <a:p>
                      <a:pPr>
                        <a:lnSpc>
                          <a:spcPct val="115000"/>
                        </a:lnSpc>
                        <a:spcAft>
                          <a:spcPts val="0"/>
                        </a:spcAft>
                      </a:pPr>
                      <a:r>
                        <a:rPr lang="en-GB" sz="1400" dirty="0">
                          <a:effectLst/>
                        </a:rPr>
                        <a:t>SKEYES RV</a:t>
                      </a:r>
                      <a:endParaRPr lang="fr-FR" sz="1400" dirty="0">
                        <a:effectLst/>
                        <a:latin typeface="Calibri"/>
                        <a:ea typeface="Calibri"/>
                        <a:cs typeface="Times New Roman"/>
                      </a:endParaRPr>
                    </a:p>
                  </a:txBody>
                  <a:tcPr marL="68580" marR="68580" marT="0" marB="0" anchor="ctr" anchorCtr="1"/>
                </a:tc>
                <a:tc>
                  <a:txBody>
                    <a:bodyPr/>
                    <a:lstStyle/>
                    <a:p>
                      <a:pPr algn="ctr">
                        <a:lnSpc>
                          <a:spcPct val="115000"/>
                        </a:lnSpc>
                        <a:spcAft>
                          <a:spcPts val="0"/>
                        </a:spcAft>
                      </a:pPr>
                      <a:r>
                        <a:rPr lang="en-GB" sz="1400" b="1">
                          <a:effectLst/>
                          <a:latin typeface="Calibri"/>
                          <a:ea typeface="Calibri"/>
                          <a:cs typeface="Arial"/>
                        </a:rPr>
                        <a:t>7.09%</a:t>
                      </a:r>
                      <a:endParaRPr lang="fr-FR" sz="1400">
                        <a:effectLst/>
                        <a:latin typeface="Calibri"/>
                        <a:ea typeface="Calibri"/>
                        <a:cs typeface="Times New Roman"/>
                      </a:endParaRPr>
                    </a:p>
                  </a:txBody>
                  <a:tcPr marL="68580" marR="68580" marT="0" marB="0" anchor="ctr" anchorCtr="1"/>
                </a:tc>
                <a:tc>
                  <a:txBody>
                    <a:bodyPr/>
                    <a:lstStyle/>
                    <a:p>
                      <a:pPr algn="ctr">
                        <a:lnSpc>
                          <a:spcPct val="115000"/>
                        </a:lnSpc>
                        <a:spcAft>
                          <a:spcPts val="0"/>
                        </a:spcAft>
                      </a:pPr>
                      <a:r>
                        <a:rPr lang="en-GB" sz="1400" b="1">
                          <a:effectLst/>
                          <a:latin typeface="Calibri"/>
                          <a:ea typeface="Calibri"/>
                          <a:cs typeface="Arial"/>
                        </a:rPr>
                        <a:t>7.09%</a:t>
                      </a:r>
                      <a:endParaRPr lang="fr-FR" sz="1400">
                        <a:effectLst/>
                        <a:latin typeface="Calibri"/>
                        <a:ea typeface="Calibri"/>
                        <a:cs typeface="Times New Roman"/>
                      </a:endParaRPr>
                    </a:p>
                  </a:txBody>
                  <a:tcPr marL="68580" marR="68580" marT="0" marB="0" anchor="ctr" anchorCtr="1"/>
                </a:tc>
                <a:tc>
                  <a:txBody>
                    <a:bodyPr/>
                    <a:lstStyle/>
                    <a:p>
                      <a:pPr algn="ctr">
                        <a:lnSpc>
                          <a:spcPct val="115000"/>
                        </a:lnSpc>
                        <a:spcAft>
                          <a:spcPts val="0"/>
                        </a:spcAft>
                      </a:pPr>
                      <a:r>
                        <a:rPr lang="en-GB" sz="1400" b="1" dirty="0">
                          <a:effectLst/>
                          <a:latin typeface="Calibri"/>
                          <a:ea typeface="Calibri"/>
                          <a:cs typeface="Arial"/>
                        </a:rPr>
                        <a:t>7.05%</a:t>
                      </a:r>
                      <a:endParaRPr lang="fr-FR" sz="1400" dirty="0">
                        <a:effectLst/>
                        <a:latin typeface="Calibri"/>
                        <a:ea typeface="Calibri"/>
                        <a:cs typeface="Times New Roman"/>
                      </a:endParaRPr>
                    </a:p>
                  </a:txBody>
                  <a:tcPr marL="68580" marR="68580" marT="0" marB="0" anchor="ctr" anchorCtr="1"/>
                </a:tc>
                <a:tc>
                  <a:txBody>
                    <a:bodyPr/>
                    <a:lstStyle/>
                    <a:p>
                      <a:pPr algn="ctr">
                        <a:lnSpc>
                          <a:spcPct val="115000"/>
                        </a:lnSpc>
                        <a:spcAft>
                          <a:spcPts val="0"/>
                        </a:spcAft>
                      </a:pPr>
                      <a:r>
                        <a:rPr lang="en-GB" sz="1400" b="1" dirty="0">
                          <a:effectLst/>
                          <a:latin typeface="Calibri"/>
                          <a:ea typeface="Calibri"/>
                          <a:cs typeface="Arial"/>
                        </a:rPr>
                        <a:t>7.05%</a:t>
                      </a:r>
                      <a:endParaRPr lang="fr-FR" sz="1400" dirty="0">
                        <a:effectLst/>
                        <a:latin typeface="Calibri"/>
                        <a:ea typeface="Calibri"/>
                        <a:cs typeface="Times New Roman"/>
                      </a:endParaRPr>
                    </a:p>
                  </a:txBody>
                  <a:tcPr marL="68580" marR="68580" marT="0" marB="0" anchor="ctr" anchorCtr="1"/>
                </a:tc>
                <a:tc>
                  <a:txBody>
                    <a:bodyPr/>
                    <a:lstStyle/>
                    <a:p>
                      <a:pPr algn="ctr">
                        <a:lnSpc>
                          <a:spcPct val="115000"/>
                        </a:lnSpc>
                        <a:spcAft>
                          <a:spcPts val="0"/>
                        </a:spcAft>
                      </a:pPr>
                      <a:r>
                        <a:rPr lang="en-GB" sz="1400" b="1" dirty="0">
                          <a:effectLst/>
                          <a:latin typeface="Calibri"/>
                          <a:ea typeface="Calibri"/>
                          <a:cs typeface="Arial"/>
                        </a:rPr>
                        <a:t>7.05%</a:t>
                      </a:r>
                      <a:endParaRPr lang="fr-FR" sz="1400" dirty="0">
                        <a:effectLst/>
                        <a:latin typeface="Calibri"/>
                        <a:ea typeface="Calibri"/>
                        <a:cs typeface="Times New Roman"/>
                      </a:endParaRPr>
                    </a:p>
                  </a:txBody>
                  <a:tcPr marL="68580" marR="68580" marT="0" marB="0" anchor="ctr" anchorCtr="1"/>
                </a:tc>
                <a:extLst>
                  <a:ext uri="{0D108BD9-81ED-4DB2-BD59-A6C34878D82A}">
                    <a16:rowId xmlns:a16="http://schemas.microsoft.com/office/drawing/2014/main" val="10005"/>
                  </a:ext>
                </a:extLst>
              </a:tr>
              <a:tr h="326109">
                <a:tc>
                  <a:txBody>
                    <a:bodyPr/>
                    <a:lstStyle/>
                    <a:p>
                      <a:pPr>
                        <a:lnSpc>
                          <a:spcPct val="115000"/>
                        </a:lnSpc>
                        <a:spcAft>
                          <a:spcPts val="0"/>
                        </a:spcAft>
                      </a:pPr>
                      <a:r>
                        <a:rPr lang="en-GB" sz="1400">
                          <a:effectLst/>
                        </a:rPr>
                        <a:t>DFS RV</a:t>
                      </a:r>
                      <a:endParaRPr lang="fr-FR" sz="1400">
                        <a:effectLst/>
                        <a:latin typeface="Calibri"/>
                        <a:ea typeface="Calibri"/>
                        <a:cs typeface="Times New Roman"/>
                      </a:endParaRPr>
                    </a:p>
                  </a:txBody>
                  <a:tcPr marL="68580" marR="68580" marT="0" marB="0" anchor="ctr" anchorCtr="1"/>
                </a:tc>
                <a:tc>
                  <a:txBody>
                    <a:bodyPr/>
                    <a:lstStyle/>
                    <a:p>
                      <a:pPr algn="ctr">
                        <a:lnSpc>
                          <a:spcPct val="115000"/>
                        </a:lnSpc>
                        <a:spcAft>
                          <a:spcPts val="0"/>
                        </a:spcAft>
                      </a:pPr>
                      <a:r>
                        <a:rPr lang="en-GB" sz="1400" b="1">
                          <a:effectLst/>
                          <a:latin typeface="Calibri"/>
                          <a:ea typeface="Calibri"/>
                          <a:cs typeface="Arial"/>
                        </a:rPr>
                        <a:t>2.81%</a:t>
                      </a:r>
                      <a:endParaRPr lang="fr-FR" sz="1400">
                        <a:effectLst/>
                        <a:latin typeface="Calibri"/>
                        <a:ea typeface="Calibri"/>
                        <a:cs typeface="Times New Roman"/>
                      </a:endParaRPr>
                    </a:p>
                  </a:txBody>
                  <a:tcPr marL="68580" marR="68580" marT="0" marB="0" anchor="ctr" anchorCtr="1"/>
                </a:tc>
                <a:tc>
                  <a:txBody>
                    <a:bodyPr/>
                    <a:lstStyle/>
                    <a:p>
                      <a:pPr algn="ctr">
                        <a:lnSpc>
                          <a:spcPct val="115000"/>
                        </a:lnSpc>
                        <a:spcAft>
                          <a:spcPts val="0"/>
                        </a:spcAft>
                      </a:pPr>
                      <a:r>
                        <a:rPr lang="en-GB" sz="1400" b="1">
                          <a:effectLst/>
                          <a:latin typeface="Calibri"/>
                          <a:ea typeface="Calibri"/>
                          <a:cs typeface="Arial"/>
                        </a:rPr>
                        <a:t>2.73%</a:t>
                      </a:r>
                      <a:endParaRPr lang="fr-FR" sz="1400">
                        <a:effectLst/>
                        <a:latin typeface="Calibri"/>
                        <a:ea typeface="Calibri"/>
                        <a:cs typeface="Times New Roman"/>
                      </a:endParaRPr>
                    </a:p>
                  </a:txBody>
                  <a:tcPr marL="68580" marR="68580" marT="0" marB="0" anchor="ctr" anchorCtr="1"/>
                </a:tc>
                <a:tc>
                  <a:txBody>
                    <a:bodyPr/>
                    <a:lstStyle/>
                    <a:p>
                      <a:pPr algn="ctr">
                        <a:lnSpc>
                          <a:spcPct val="115000"/>
                        </a:lnSpc>
                        <a:spcAft>
                          <a:spcPts val="0"/>
                        </a:spcAft>
                      </a:pPr>
                      <a:r>
                        <a:rPr lang="en-GB" sz="1400" b="1">
                          <a:effectLst/>
                          <a:latin typeface="Calibri"/>
                          <a:ea typeface="Calibri"/>
                          <a:cs typeface="Arial"/>
                        </a:rPr>
                        <a:t>2.65%</a:t>
                      </a:r>
                      <a:endParaRPr lang="fr-FR" sz="1400">
                        <a:effectLst/>
                        <a:latin typeface="Calibri"/>
                        <a:ea typeface="Calibri"/>
                        <a:cs typeface="Times New Roman"/>
                      </a:endParaRPr>
                    </a:p>
                  </a:txBody>
                  <a:tcPr marL="68580" marR="68580" marT="0" marB="0" anchor="ctr" anchorCtr="1"/>
                </a:tc>
                <a:tc>
                  <a:txBody>
                    <a:bodyPr/>
                    <a:lstStyle/>
                    <a:p>
                      <a:pPr algn="ctr">
                        <a:lnSpc>
                          <a:spcPct val="115000"/>
                        </a:lnSpc>
                        <a:spcAft>
                          <a:spcPts val="0"/>
                        </a:spcAft>
                      </a:pPr>
                      <a:r>
                        <a:rPr lang="en-GB" sz="1400" b="1" dirty="0">
                          <a:effectLst/>
                          <a:latin typeface="Calibri"/>
                          <a:ea typeface="Calibri"/>
                          <a:cs typeface="Arial"/>
                        </a:rPr>
                        <a:t>2.65%</a:t>
                      </a:r>
                      <a:endParaRPr lang="fr-FR" sz="1400" dirty="0">
                        <a:effectLst/>
                        <a:latin typeface="Calibri"/>
                        <a:ea typeface="Calibri"/>
                        <a:cs typeface="Times New Roman"/>
                      </a:endParaRPr>
                    </a:p>
                  </a:txBody>
                  <a:tcPr marL="68580" marR="68580" marT="0" marB="0" anchor="ctr" anchorCtr="1"/>
                </a:tc>
                <a:tc>
                  <a:txBody>
                    <a:bodyPr/>
                    <a:lstStyle/>
                    <a:p>
                      <a:pPr algn="ctr">
                        <a:lnSpc>
                          <a:spcPct val="115000"/>
                        </a:lnSpc>
                        <a:spcAft>
                          <a:spcPts val="0"/>
                        </a:spcAft>
                      </a:pPr>
                      <a:r>
                        <a:rPr lang="en-GB" sz="1400" b="1" dirty="0">
                          <a:effectLst/>
                          <a:latin typeface="Calibri"/>
                          <a:ea typeface="Calibri"/>
                          <a:cs typeface="Arial"/>
                        </a:rPr>
                        <a:t>2.65%</a:t>
                      </a:r>
                      <a:endParaRPr lang="fr-FR" sz="1400" dirty="0">
                        <a:effectLst/>
                        <a:latin typeface="Calibri"/>
                        <a:ea typeface="Calibri"/>
                        <a:cs typeface="Times New Roman"/>
                      </a:endParaRPr>
                    </a:p>
                  </a:txBody>
                  <a:tcPr marL="68580" marR="68580" marT="0" marB="0" anchor="ctr" anchorCtr="1"/>
                </a:tc>
                <a:extLst>
                  <a:ext uri="{0D108BD9-81ED-4DB2-BD59-A6C34878D82A}">
                    <a16:rowId xmlns:a16="http://schemas.microsoft.com/office/drawing/2014/main" val="10006"/>
                  </a:ext>
                </a:extLst>
              </a:tr>
              <a:tr h="326109">
                <a:tc>
                  <a:txBody>
                    <a:bodyPr/>
                    <a:lstStyle/>
                    <a:p>
                      <a:pPr>
                        <a:lnSpc>
                          <a:spcPct val="115000"/>
                        </a:lnSpc>
                        <a:spcAft>
                          <a:spcPts val="0"/>
                        </a:spcAft>
                      </a:pPr>
                      <a:r>
                        <a:rPr lang="en-GB" sz="1400">
                          <a:effectLst/>
                        </a:rPr>
                        <a:t>DSNA RV</a:t>
                      </a:r>
                      <a:endParaRPr lang="fr-FR" sz="1400">
                        <a:effectLst/>
                        <a:latin typeface="Calibri"/>
                        <a:ea typeface="Calibri"/>
                        <a:cs typeface="Times New Roman"/>
                      </a:endParaRPr>
                    </a:p>
                  </a:txBody>
                  <a:tcPr marL="68580" marR="68580" marT="0" marB="0" anchor="ctr" anchorCtr="1"/>
                </a:tc>
                <a:tc>
                  <a:txBody>
                    <a:bodyPr/>
                    <a:lstStyle/>
                    <a:p>
                      <a:pPr algn="ctr">
                        <a:lnSpc>
                          <a:spcPct val="115000"/>
                        </a:lnSpc>
                        <a:spcAft>
                          <a:spcPts val="0"/>
                        </a:spcAft>
                      </a:pPr>
                      <a:r>
                        <a:rPr lang="en-GB" sz="1400" b="1">
                          <a:effectLst/>
                          <a:latin typeface="Calibri"/>
                          <a:ea typeface="Calibri"/>
                          <a:cs typeface="Arial"/>
                        </a:rPr>
                        <a:t>2.90%</a:t>
                      </a:r>
                      <a:endParaRPr lang="fr-FR" sz="1400">
                        <a:effectLst/>
                        <a:latin typeface="Calibri"/>
                        <a:ea typeface="Calibri"/>
                        <a:cs typeface="Times New Roman"/>
                      </a:endParaRPr>
                    </a:p>
                  </a:txBody>
                  <a:tcPr marL="68580" marR="68580" marT="0" marB="0" anchor="ctr" anchorCtr="1"/>
                </a:tc>
                <a:tc>
                  <a:txBody>
                    <a:bodyPr/>
                    <a:lstStyle/>
                    <a:p>
                      <a:pPr algn="ctr">
                        <a:lnSpc>
                          <a:spcPct val="115000"/>
                        </a:lnSpc>
                        <a:spcAft>
                          <a:spcPts val="0"/>
                        </a:spcAft>
                      </a:pPr>
                      <a:r>
                        <a:rPr lang="en-GB" sz="1400" b="1">
                          <a:effectLst/>
                          <a:latin typeface="Calibri"/>
                          <a:ea typeface="Calibri"/>
                          <a:cs typeface="Arial"/>
                        </a:rPr>
                        <a:t>2.83%</a:t>
                      </a:r>
                      <a:endParaRPr lang="fr-FR" sz="1400">
                        <a:effectLst/>
                        <a:latin typeface="Calibri"/>
                        <a:ea typeface="Calibri"/>
                        <a:cs typeface="Times New Roman"/>
                      </a:endParaRPr>
                    </a:p>
                  </a:txBody>
                  <a:tcPr marL="68580" marR="68580" marT="0" marB="0" anchor="ctr" anchorCtr="1"/>
                </a:tc>
                <a:tc>
                  <a:txBody>
                    <a:bodyPr/>
                    <a:lstStyle/>
                    <a:p>
                      <a:pPr algn="ctr">
                        <a:lnSpc>
                          <a:spcPct val="115000"/>
                        </a:lnSpc>
                        <a:spcAft>
                          <a:spcPts val="0"/>
                        </a:spcAft>
                      </a:pPr>
                      <a:r>
                        <a:rPr lang="en-GB" sz="1400" b="1">
                          <a:effectLst/>
                          <a:latin typeface="Calibri"/>
                          <a:ea typeface="Calibri"/>
                          <a:cs typeface="Arial"/>
                        </a:rPr>
                        <a:t>2.75%</a:t>
                      </a:r>
                      <a:endParaRPr lang="fr-FR" sz="1400">
                        <a:effectLst/>
                        <a:latin typeface="Calibri"/>
                        <a:ea typeface="Calibri"/>
                        <a:cs typeface="Times New Roman"/>
                      </a:endParaRPr>
                    </a:p>
                  </a:txBody>
                  <a:tcPr marL="68580" marR="68580" marT="0" marB="0" anchor="ctr" anchorCtr="1"/>
                </a:tc>
                <a:tc>
                  <a:txBody>
                    <a:bodyPr/>
                    <a:lstStyle/>
                    <a:p>
                      <a:pPr algn="ctr">
                        <a:lnSpc>
                          <a:spcPct val="115000"/>
                        </a:lnSpc>
                        <a:spcAft>
                          <a:spcPts val="0"/>
                        </a:spcAft>
                      </a:pPr>
                      <a:r>
                        <a:rPr lang="en-GB" sz="1400" b="1" dirty="0">
                          <a:effectLst/>
                          <a:latin typeface="Calibri"/>
                          <a:ea typeface="Calibri"/>
                          <a:cs typeface="Arial"/>
                        </a:rPr>
                        <a:t>2.75%</a:t>
                      </a:r>
                      <a:endParaRPr lang="fr-FR" sz="1400" dirty="0">
                        <a:effectLst/>
                        <a:latin typeface="Calibri"/>
                        <a:ea typeface="Calibri"/>
                        <a:cs typeface="Times New Roman"/>
                      </a:endParaRPr>
                    </a:p>
                  </a:txBody>
                  <a:tcPr marL="68580" marR="68580" marT="0" marB="0" anchor="ctr" anchorCtr="1"/>
                </a:tc>
                <a:tc>
                  <a:txBody>
                    <a:bodyPr/>
                    <a:lstStyle/>
                    <a:p>
                      <a:pPr algn="ctr">
                        <a:lnSpc>
                          <a:spcPct val="115000"/>
                        </a:lnSpc>
                        <a:spcAft>
                          <a:spcPts val="0"/>
                        </a:spcAft>
                      </a:pPr>
                      <a:r>
                        <a:rPr lang="en-GB" sz="1400" b="1" dirty="0">
                          <a:effectLst/>
                          <a:latin typeface="Calibri"/>
                          <a:ea typeface="Calibri"/>
                          <a:cs typeface="Arial"/>
                        </a:rPr>
                        <a:t>2.75%</a:t>
                      </a:r>
                      <a:endParaRPr lang="fr-FR" sz="1400" dirty="0">
                        <a:effectLst/>
                        <a:latin typeface="Calibri"/>
                        <a:ea typeface="Calibri"/>
                        <a:cs typeface="Times New Roman"/>
                      </a:endParaRPr>
                    </a:p>
                  </a:txBody>
                  <a:tcPr marL="68580" marR="68580" marT="0" marB="0" anchor="ctr" anchorCtr="1"/>
                </a:tc>
                <a:extLst>
                  <a:ext uri="{0D108BD9-81ED-4DB2-BD59-A6C34878D82A}">
                    <a16:rowId xmlns:a16="http://schemas.microsoft.com/office/drawing/2014/main" val="10007"/>
                  </a:ext>
                </a:extLst>
              </a:tr>
              <a:tr h="326109">
                <a:tc>
                  <a:txBody>
                    <a:bodyPr/>
                    <a:lstStyle/>
                    <a:p>
                      <a:pPr>
                        <a:lnSpc>
                          <a:spcPct val="115000"/>
                        </a:lnSpc>
                        <a:spcAft>
                          <a:spcPts val="0"/>
                        </a:spcAft>
                      </a:pPr>
                      <a:r>
                        <a:rPr lang="en-GB" sz="1400" dirty="0">
                          <a:effectLst/>
                        </a:rPr>
                        <a:t>LVNL RV</a:t>
                      </a:r>
                      <a:endParaRPr lang="fr-FR" sz="1400" dirty="0">
                        <a:effectLst/>
                        <a:latin typeface="Calibri"/>
                        <a:ea typeface="Calibri"/>
                        <a:cs typeface="Times New Roman"/>
                      </a:endParaRPr>
                    </a:p>
                  </a:txBody>
                  <a:tcPr marL="68580" marR="68580" marT="0" marB="0" anchor="ctr" anchorCtr="1"/>
                </a:tc>
                <a:tc>
                  <a:txBody>
                    <a:bodyPr/>
                    <a:lstStyle/>
                    <a:p>
                      <a:pPr algn="ctr">
                        <a:lnSpc>
                          <a:spcPct val="115000"/>
                        </a:lnSpc>
                        <a:spcAft>
                          <a:spcPts val="0"/>
                        </a:spcAft>
                      </a:pPr>
                      <a:r>
                        <a:rPr lang="en-GB" sz="1400" b="1" dirty="0">
                          <a:effectLst/>
                          <a:latin typeface="Calibri"/>
                          <a:ea typeface="Calibri"/>
                          <a:cs typeface="Arial"/>
                        </a:rPr>
                        <a:t>7.22%</a:t>
                      </a:r>
                      <a:endParaRPr lang="fr-FR" sz="1400" dirty="0">
                        <a:effectLst/>
                        <a:latin typeface="Calibri"/>
                        <a:ea typeface="Calibri"/>
                        <a:cs typeface="Times New Roman"/>
                      </a:endParaRPr>
                    </a:p>
                  </a:txBody>
                  <a:tcPr marL="68580" marR="68580" marT="0" marB="0" anchor="ctr" anchorCtr="1"/>
                </a:tc>
                <a:tc>
                  <a:txBody>
                    <a:bodyPr/>
                    <a:lstStyle/>
                    <a:p>
                      <a:pPr algn="ctr">
                        <a:lnSpc>
                          <a:spcPct val="115000"/>
                        </a:lnSpc>
                        <a:spcAft>
                          <a:spcPts val="0"/>
                        </a:spcAft>
                      </a:pPr>
                      <a:r>
                        <a:rPr lang="en-GB" sz="1400" b="1" dirty="0">
                          <a:effectLst/>
                          <a:latin typeface="Calibri"/>
                          <a:ea typeface="Calibri"/>
                          <a:cs typeface="Arial"/>
                        </a:rPr>
                        <a:t>7.20%</a:t>
                      </a:r>
                      <a:endParaRPr lang="fr-FR" sz="1400" dirty="0">
                        <a:effectLst/>
                        <a:latin typeface="Calibri"/>
                        <a:ea typeface="Calibri"/>
                        <a:cs typeface="Times New Roman"/>
                      </a:endParaRPr>
                    </a:p>
                  </a:txBody>
                  <a:tcPr marL="68580" marR="68580" marT="0" marB="0" anchor="ctr" anchorCtr="1"/>
                </a:tc>
                <a:tc>
                  <a:txBody>
                    <a:bodyPr/>
                    <a:lstStyle/>
                    <a:p>
                      <a:pPr algn="ctr">
                        <a:lnSpc>
                          <a:spcPct val="115000"/>
                        </a:lnSpc>
                        <a:spcAft>
                          <a:spcPts val="0"/>
                        </a:spcAft>
                      </a:pPr>
                      <a:r>
                        <a:rPr lang="en-GB" sz="1400" b="1" dirty="0">
                          <a:effectLst/>
                          <a:latin typeface="Calibri"/>
                          <a:ea typeface="Calibri"/>
                          <a:cs typeface="Arial"/>
                        </a:rPr>
                        <a:t>7.18%</a:t>
                      </a:r>
                      <a:endParaRPr lang="fr-FR" sz="1400" dirty="0">
                        <a:effectLst/>
                        <a:latin typeface="Calibri"/>
                        <a:ea typeface="Calibri"/>
                        <a:cs typeface="Times New Roman"/>
                      </a:endParaRPr>
                    </a:p>
                  </a:txBody>
                  <a:tcPr marL="68580" marR="68580" marT="0" marB="0" anchor="ctr" anchorCtr="1"/>
                </a:tc>
                <a:tc>
                  <a:txBody>
                    <a:bodyPr/>
                    <a:lstStyle/>
                    <a:p>
                      <a:pPr algn="ctr">
                        <a:lnSpc>
                          <a:spcPct val="115000"/>
                        </a:lnSpc>
                        <a:spcAft>
                          <a:spcPts val="0"/>
                        </a:spcAft>
                      </a:pPr>
                      <a:r>
                        <a:rPr lang="en-GB" sz="1400" b="1" dirty="0">
                          <a:effectLst/>
                          <a:latin typeface="Calibri"/>
                          <a:ea typeface="Calibri"/>
                          <a:cs typeface="Arial"/>
                        </a:rPr>
                        <a:t>7.18%</a:t>
                      </a:r>
                      <a:endParaRPr lang="fr-FR" sz="1400" dirty="0">
                        <a:effectLst/>
                        <a:latin typeface="Calibri"/>
                        <a:ea typeface="Calibri"/>
                        <a:cs typeface="Times New Roman"/>
                      </a:endParaRPr>
                    </a:p>
                  </a:txBody>
                  <a:tcPr marL="68580" marR="68580" marT="0" marB="0" anchor="ctr" anchorCtr="1"/>
                </a:tc>
                <a:tc>
                  <a:txBody>
                    <a:bodyPr/>
                    <a:lstStyle/>
                    <a:p>
                      <a:pPr algn="ctr">
                        <a:lnSpc>
                          <a:spcPct val="115000"/>
                        </a:lnSpc>
                        <a:spcAft>
                          <a:spcPts val="0"/>
                        </a:spcAft>
                      </a:pPr>
                      <a:r>
                        <a:rPr lang="en-GB" sz="1400" b="1" dirty="0">
                          <a:effectLst/>
                          <a:latin typeface="Calibri"/>
                          <a:ea typeface="Calibri"/>
                          <a:cs typeface="Arial"/>
                        </a:rPr>
                        <a:t>7.18%</a:t>
                      </a:r>
                      <a:endParaRPr lang="fr-FR" sz="1400" dirty="0">
                        <a:effectLst/>
                        <a:latin typeface="Calibri"/>
                        <a:ea typeface="Calibri"/>
                        <a:cs typeface="Times New Roman"/>
                      </a:endParaRPr>
                    </a:p>
                  </a:txBody>
                  <a:tcPr marL="68580" marR="68580" marT="0" marB="0" anchor="ctr" anchorCtr="1"/>
                </a:tc>
                <a:extLst>
                  <a:ext uri="{0D108BD9-81ED-4DB2-BD59-A6C34878D82A}">
                    <a16:rowId xmlns:a16="http://schemas.microsoft.com/office/drawing/2014/main" val="10008"/>
                  </a:ext>
                </a:extLst>
              </a:tr>
              <a:tr h="326109">
                <a:tc>
                  <a:txBody>
                    <a:bodyPr/>
                    <a:lstStyle/>
                    <a:p>
                      <a:pPr>
                        <a:lnSpc>
                          <a:spcPct val="115000"/>
                        </a:lnSpc>
                        <a:spcAft>
                          <a:spcPts val="0"/>
                        </a:spcAft>
                      </a:pPr>
                      <a:r>
                        <a:rPr lang="en-GB" sz="1400">
                          <a:effectLst/>
                        </a:rPr>
                        <a:t>MUAC RV</a:t>
                      </a:r>
                      <a:endParaRPr lang="fr-FR" sz="1400">
                        <a:effectLst/>
                        <a:latin typeface="Calibri"/>
                        <a:ea typeface="Calibri"/>
                        <a:cs typeface="Times New Roman"/>
                      </a:endParaRPr>
                    </a:p>
                  </a:txBody>
                  <a:tcPr marL="68580" marR="68580" marT="0" marB="0" anchor="ctr" anchorCtr="1"/>
                </a:tc>
                <a:tc>
                  <a:txBody>
                    <a:bodyPr/>
                    <a:lstStyle/>
                    <a:p>
                      <a:pPr algn="ctr">
                        <a:lnSpc>
                          <a:spcPct val="115000"/>
                        </a:lnSpc>
                        <a:spcAft>
                          <a:spcPts val="0"/>
                        </a:spcAft>
                      </a:pPr>
                      <a:r>
                        <a:rPr lang="en-GB" sz="1400" b="1">
                          <a:effectLst/>
                          <a:latin typeface="Calibri"/>
                          <a:ea typeface="Calibri"/>
                          <a:cs typeface="Arial"/>
                        </a:rPr>
                        <a:t>1.99%</a:t>
                      </a:r>
                      <a:endParaRPr lang="fr-FR" sz="1400">
                        <a:effectLst/>
                        <a:latin typeface="Calibri"/>
                        <a:ea typeface="Calibri"/>
                        <a:cs typeface="Times New Roman"/>
                      </a:endParaRPr>
                    </a:p>
                  </a:txBody>
                  <a:tcPr marL="68580" marR="68580" marT="0" marB="0" anchor="ctr" anchorCtr="1"/>
                </a:tc>
                <a:tc>
                  <a:txBody>
                    <a:bodyPr/>
                    <a:lstStyle/>
                    <a:p>
                      <a:pPr algn="ctr">
                        <a:lnSpc>
                          <a:spcPct val="115000"/>
                        </a:lnSpc>
                        <a:spcAft>
                          <a:spcPts val="0"/>
                        </a:spcAft>
                      </a:pPr>
                      <a:r>
                        <a:rPr lang="en-GB" sz="1400" b="1">
                          <a:effectLst/>
                          <a:latin typeface="Calibri"/>
                          <a:ea typeface="Calibri"/>
                          <a:cs typeface="Arial"/>
                        </a:rPr>
                        <a:t>1.92%</a:t>
                      </a:r>
                      <a:endParaRPr lang="fr-FR" sz="1400">
                        <a:effectLst/>
                        <a:latin typeface="Calibri"/>
                        <a:ea typeface="Calibri"/>
                        <a:cs typeface="Times New Roman"/>
                      </a:endParaRPr>
                    </a:p>
                  </a:txBody>
                  <a:tcPr marL="68580" marR="68580" marT="0" marB="0" anchor="ctr" anchorCtr="1"/>
                </a:tc>
                <a:tc>
                  <a:txBody>
                    <a:bodyPr/>
                    <a:lstStyle/>
                    <a:p>
                      <a:pPr algn="ctr">
                        <a:lnSpc>
                          <a:spcPct val="115000"/>
                        </a:lnSpc>
                        <a:spcAft>
                          <a:spcPts val="0"/>
                        </a:spcAft>
                      </a:pPr>
                      <a:r>
                        <a:rPr lang="en-GB" sz="1400" b="1">
                          <a:effectLst/>
                          <a:latin typeface="Calibri"/>
                          <a:ea typeface="Calibri"/>
                          <a:cs typeface="Arial"/>
                        </a:rPr>
                        <a:t>1.85%</a:t>
                      </a:r>
                      <a:endParaRPr lang="fr-FR" sz="1400">
                        <a:effectLst/>
                        <a:latin typeface="Calibri"/>
                        <a:ea typeface="Calibri"/>
                        <a:cs typeface="Times New Roman"/>
                      </a:endParaRPr>
                    </a:p>
                  </a:txBody>
                  <a:tcPr marL="68580" marR="68580" marT="0" marB="0" anchor="ctr" anchorCtr="1"/>
                </a:tc>
                <a:tc>
                  <a:txBody>
                    <a:bodyPr/>
                    <a:lstStyle/>
                    <a:p>
                      <a:pPr algn="ctr">
                        <a:lnSpc>
                          <a:spcPct val="115000"/>
                        </a:lnSpc>
                        <a:spcAft>
                          <a:spcPts val="0"/>
                        </a:spcAft>
                      </a:pPr>
                      <a:r>
                        <a:rPr lang="en-GB" sz="1400" b="1" dirty="0">
                          <a:effectLst/>
                          <a:latin typeface="Calibri"/>
                          <a:ea typeface="Calibri"/>
                          <a:cs typeface="Arial"/>
                        </a:rPr>
                        <a:t>1.85%</a:t>
                      </a:r>
                      <a:endParaRPr lang="fr-FR" sz="1400" dirty="0">
                        <a:effectLst/>
                        <a:latin typeface="Calibri"/>
                        <a:ea typeface="Calibri"/>
                        <a:cs typeface="Times New Roman"/>
                      </a:endParaRPr>
                    </a:p>
                  </a:txBody>
                  <a:tcPr marL="68580" marR="68580" marT="0" marB="0" anchor="ctr" anchorCtr="1"/>
                </a:tc>
                <a:tc>
                  <a:txBody>
                    <a:bodyPr/>
                    <a:lstStyle/>
                    <a:p>
                      <a:pPr algn="ctr">
                        <a:lnSpc>
                          <a:spcPct val="115000"/>
                        </a:lnSpc>
                        <a:spcAft>
                          <a:spcPts val="0"/>
                        </a:spcAft>
                      </a:pPr>
                      <a:r>
                        <a:rPr lang="en-GB" sz="1400" b="1" dirty="0">
                          <a:effectLst/>
                          <a:latin typeface="Calibri"/>
                          <a:ea typeface="Calibri"/>
                          <a:cs typeface="Arial"/>
                        </a:rPr>
                        <a:t>1.85%</a:t>
                      </a:r>
                      <a:endParaRPr lang="fr-FR" sz="1400" dirty="0">
                        <a:effectLst/>
                        <a:latin typeface="Calibri"/>
                        <a:ea typeface="Calibri"/>
                        <a:cs typeface="Times New Roman"/>
                      </a:endParaRPr>
                    </a:p>
                  </a:txBody>
                  <a:tcPr marL="68580" marR="68580" marT="0" marB="0" anchor="ctr" anchorCtr="1"/>
                </a:tc>
                <a:extLst>
                  <a:ext uri="{0D108BD9-81ED-4DB2-BD59-A6C34878D82A}">
                    <a16:rowId xmlns:a16="http://schemas.microsoft.com/office/drawing/2014/main" val="10009"/>
                  </a:ext>
                </a:extLst>
              </a:tr>
              <a:tr h="326109">
                <a:tc>
                  <a:txBody>
                    <a:bodyPr/>
                    <a:lstStyle/>
                    <a:p>
                      <a:pPr>
                        <a:lnSpc>
                          <a:spcPct val="115000"/>
                        </a:lnSpc>
                        <a:spcAft>
                          <a:spcPts val="0"/>
                        </a:spcAft>
                      </a:pPr>
                      <a:r>
                        <a:rPr lang="en-GB" sz="1400">
                          <a:effectLst/>
                        </a:rPr>
                        <a:t>SKYGUIDE RV</a:t>
                      </a:r>
                      <a:endParaRPr lang="fr-FR" sz="1400">
                        <a:effectLst/>
                        <a:latin typeface="Calibri"/>
                        <a:ea typeface="Calibri"/>
                        <a:cs typeface="Times New Roman"/>
                      </a:endParaRPr>
                    </a:p>
                  </a:txBody>
                  <a:tcPr marL="68580" marR="68580" marT="0" marB="0" anchor="ctr" anchorCtr="1"/>
                </a:tc>
                <a:tc>
                  <a:txBody>
                    <a:bodyPr/>
                    <a:lstStyle/>
                    <a:p>
                      <a:pPr algn="ctr">
                        <a:lnSpc>
                          <a:spcPct val="115000"/>
                        </a:lnSpc>
                        <a:spcAft>
                          <a:spcPts val="0"/>
                        </a:spcAft>
                      </a:pPr>
                      <a:r>
                        <a:rPr lang="en-GB" sz="1400" b="1">
                          <a:effectLst/>
                          <a:latin typeface="Calibri"/>
                          <a:ea typeface="Calibri"/>
                          <a:cs typeface="Arial"/>
                        </a:rPr>
                        <a:t>4.62%</a:t>
                      </a:r>
                      <a:endParaRPr lang="fr-FR" sz="1400">
                        <a:effectLst/>
                        <a:latin typeface="Calibri"/>
                        <a:ea typeface="Calibri"/>
                        <a:cs typeface="Times New Roman"/>
                      </a:endParaRPr>
                    </a:p>
                  </a:txBody>
                  <a:tcPr marL="68580" marR="68580" marT="0" marB="0" anchor="ctr" anchorCtr="1"/>
                </a:tc>
                <a:tc>
                  <a:txBody>
                    <a:bodyPr/>
                    <a:lstStyle/>
                    <a:p>
                      <a:pPr algn="ctr">
                        <a:lnSpc>
                          <a:spcPct val="115000"/>
                        </a:lnSpc>
                        <a:spcAft>
                          <a:spcPts val="0"/>
                        </a:spcAft>
                      </a:pPr>
                      <a:r>
                        <a:rPr lang="en-GB" sz="1400" b="1">
                          <a:effectLst/>
                          <a:latin typeface="Calibri"/>
                          <a:ea typeface="Calibri"/>
                          <a:cs typeface="Arial"/>
                        </a:rPr>
                        <a:t>4.53%</a:t>
                      </a:r>
                      <a:endParaRPr lang="fr-FR" sz="1400">
                        <a:effectLst/>
                        <a:latin typeface="Calibri"/>
                        <a:ea typeface="Calibri"/>
                        <a:cs typeface="Times New Roman"/>
                      </a:endParaRPr>
                    </a:p>
                  </a:txBody>
                  <a:tcPr marL="68580" marR="68580" marT="0" marB="0" anchor="ctr" anchorCtr="1"/>
                </a:tc>
                <a:tc>
                  <a:txBody>
                    <a:bodyPr/>
                    <a:lstStyle/>
                    <a:p>
                      <a:pPr algn="ctr">
                        <a:lnSpc>
                          <a:spcPct val="115000"/>
                        </a:lnSpc>
                        <a:spcAft>
                          <a:spcPts val="0"/>
                        </a:spcAft>
                      </a:pPr>
                      <a:r>
                        <a:rPr lang="en-GB" sz="1400" b="1">
                          <a:effectLst/>
                          <a:latin typeface="Calibri"/>
                          <a:ea typeface="Calibri"/>
                          <a:cs typeface="Arial"/>
                        </a:rPr>
                        <a:t>4.45%</a:t>
                      </a:r>
                      <a:endParaRPr lang="fr-FR" sz="1400">
                        <a:effectLst/>
                        <a:latin typeface="Calibri"/>
                        <a:ea typeface="Calibri"/>
                        <a:cs typeface="Times New Roman"/>
                      </a:endParaRPr>
                    </a:p>
                  </a:txBody>
                  <a:tcPr marL="68580" marR="68580" marT="0" marB="0" anchor="ctr" anchorCtr="1"/>
                </a:tc>
                <a:tc>
                  <a:txBody>
                    <a:bodyPr/>
                    <a:lstStyle/>
                    <a:p>
                      <a:pPr algn="ctr">
                        <a:lnSpc>
                          <a:spcPct val="115000"/>
                        </a:lnSpc>
                        <a:spcAft>
                          <a:spcPts val="0"/>
                        </a:spcAft>
                      </a:pPr>
                      <a:r>
                        <a:rPr lang="en-GB" sz="1400" b="1">
                          <a:effectLst/>
                          <a:latin typeface="Calibri"/>
                          <a:ea typeface="Calibri"/>
                          <a:cs typeface="Arial"/>
                        </a:rPr>
                        <a:t>4.45%</a:t>
                      </a:r>
                      <a:endParaRPr lang="fr-FR" sz="1400">
                        <a:effectLst/>
                        <a:latin typeface="Calibri"/>
                        <a:ea typeface="Calibri"/>
                        <a:cs typeface="Times New Roman"/>
                      </a:endParaRPr>
                    </a:p>
                  </a:txBody>
                  <a:tcPr marL="68580" marR="68580" marT="0" marB="0" anchor="ctr" anchorCtr="1"/>
                </a:tc>
                <a:tc>
                  <a:txBody>
                    <a:bodyPr/>
                    <a:lstStyle/>
                    <a:p>
                      <a:pPr algn="ctr">
                        <a:lnSpc>
                          <a:spcPct val="115000"/>
                        </a:lnSpc>
                        <a:spcAft>
                          <a:spcPts val="0"/>
                        </a:spcAft>
                      </a:pPr>
                      <a:r>
                        <a:rPr lang="en-GB" sz="1400" b="1" dirty="0">
                          <a:effectLst/>
                          <a:latin typeface="Calibri"/>
                          <a:ea typeface="Calibri"/>
                          <a:cs typeface="Arial"/>
                        </a:rPr>
                        <a:t>4.45%</a:t>
                      </a:r>
                      <a:endParaRPr lang="fr-FR" sz="1400" dirty="0">
                        <a:effectLst/>
                        <a:latin typeface="Calibri"/>
                        <a:ea typeface="Calibri"/>
                        <a:cs typeface="Times New Roman"/>
                      </a:endParaRPr>
                    </a:p>
                  </a:txBody>
                  <a:tcPr marL="68580" marR="68580" marT="0" marB="0" anchor="ctr" anchorCtr="1"/>
                </a:tc>
                <a:extLst>
                  <a:ext uri="{0D108BD9-81ED-4DB2-BD59-A6C34878D82A}">
                    <a16:rowId xmlns:a16="http://schemas.microsoft.com/office/drawing/2014/main" val="10010"/>
                  </a:ext>
                </a:extLst>
              </a:tr>
            </a:tbl>
          </a:graphicData>
        </a:graphic>
      </p:graphicFrame>
      <p:sp>
        <p:nvSpPr>
          <p:cNvPr id="9" name="ZoneTexte 8"/>
          <p:cNvSpPr txBox="1"/>
          <p:nvPr/>
        </p:nvSpPr>
        <p:spPr>
          <a:xfrm>
            <a:off x="1127448" y="170638"/>
            <a:ext cx="8874354" cy="954107"/>
          </a:xfrm>
          <a:prstGeom prst="rect">
            <a:avLst/>
          </a:prstGeom>
          <a:noFill/>
        </p:spPr>
        <p:txBody>
          <a:bodyPr wrap="square" rtlCol="0">
            <a:spAutoFit/>
          </a:bodyPr>
          <a:lstStyle/>
          <a:p>
            <a:r>
              <a:rPr lang="fr-FR" sz="2800" b="1" dirty="0">
                <a:solidFill>
                  <a:schemeClr val="accent1">
                    <a:lumMod val="75000"/>
                  </a:schemeClr>
                </a:solidFill>
                <a:latin typeface="Arial" panose="020B0604020202020204" pitchFamily="34" charset="0"/>
                <a:cs typeface="Arial" panose="020B0604020202020204" pitchFamily="34" charset="0"/>
              </a:rPr>
              <a:t>EU-</a:t>
            </a:r>
            <a:r>
              <a:rPr lang="fr-FR" sz="2800" b="1" dirty="0" err="1">
                <a:solidFill>
                  <a:schemeClr val="accent1">
                    <a:lumMod val="75000"/>
                  </a:schemeClr>
                </a:solidFill>
                <a:latin typeface="Arial" panose="020B0604020202020204" pitchFamily="34" charset="0"/>
                <a:cs typeface="Arial" panose="020B0604020202020204" pitchFamily="34" charset="0"/>
              </a:rPr>
              <a:t>wide</a:t>
            </a:r>
            <a:r>
              <a:rPr lang="fr-FR" sz="2800" b="1" dirty="0">
                <a:solidFill>
                  <a:schemeClr val="accent1">
                    <a:lumMod val="75000"/>
                  </a:schemeClr>
                </a:solidFill>
                <a:latin typeface="Arial" panose="020B0604020202020204" pitchFamily="34" charset="0"/>
                <a:cs typeface="Arial" panose="020B0604020202020204" pitchFamily="34" charset="0"/>
              </a:rPr>
              <a:t> </a:t>
            </a:r>
            <a:r>
              <a:rPr lang="en-US" sz="2800" b="1" dirty="0">
                <a:solidFill>
                  <a:schemeClr val="accent1">
                    <a:lumMod val="75000"/>
                  </a:schemeClr>
                </a:solidFill>
                <a:latin typeface="Arial" panose="020B0604020202020204" pitchFamily="34" charset="0"/>
                <a:cs typeface="Arial" panose="020B0604020202020204" pitchFamily="34" charset="0"/>
              </a:rPr>
              <a:t>Environment</a:t>
            </a:r>
            <a:r>
              <a:rPr lang="fr-FR" sz="2800" b="1" dirty="0">
                <a:solidFill>
                  <a:schemeClr val="accent1">
                    <a:lumMod val="75000"/>
                  </a:schemeClr>
                </a:solidFill>
                <a:latin typeface="Arial" panose="020B0604020202020204" pitchFamily="34" charset="0"/>
                <a:cs typeface="Arial" panose="020B0604020202020204" pitchFamily="34" charset="0"/>
              </a:rPr>
              <a:t> Performance </a:t>
            </a:r>
            <a:r>
              <a:rPr lang="fr-FR" sz="2800" b="1" dirty="0" err="1">
                <a:solidFill>
                  <a:schemeClr val="accent1">
                    <a:lumMod val="75000"/>
                  </a:schemeClr>
                </a:solidFill>
                <a:latin typeface="Arial" panose="020B0604020202020204" pitchFamily="34" charset="0"/>
                <a:cs typeface="Arial" panose="020B0604020202020204" pitchFamily="34" charset="0"/>
              </a:rPr>
              <a:t>Targets</a:t>
            </a:r>
            <a:r>
              <a:rPr lang="fr-FR" sz="2800" b="1" dirty="0">
                <a:solidFill>
                  <a:schemeClr val="accent1">
                    <a:lumMod val="75000"/>
                  </a:schemeClr>
                </a:solidFill>
                <a:latin typeface="Arial" panose="020B0604020202020204" pitchFamily="34" charset="0"/>
                <a:cs typeface="Arial" panose="020B0604020202020204" pitchFamily="34" charset="0"/>
              </a:rPr>
              <a:t> </a:t>
            </a:r>
          </a:p>
          <a:p>
            <a:r>
              <a:rPr lang="fr-FR" sz="2800" b="1" dirty="0">
                <a:solidFill>
                  <a:schemeClr val="accent1">
                    <a:lumMod val="75000"/>
                  </a:schemeClr>
                </a:solidFill>
                <a:latin typeface="Arial" panose="020B0604020202020204" pitchFamily="34" charset="0"/>
                <a:cs typeface="Arial" panose="020B0604020202020204" pitchFamily="34" charset="0"/>
              </a:rPr>
              <a:t>FABEC / </a:t>
            </a:r>
            <a:r>
              <a:rPr lang="fr-FR" sz="2800" b="1" dirty="0" err="1">
                <a:solidFill>
                  <a:schemeClr val="accent1">
                    <a:lumMod val="75000"/>
                  </a:schemeClr>
                </a:solidFill>
                <a:latin typeface="Arial" panose="020B0604020202020204" pitchFamily="34" charset="0"/>
                <a:cs typeface="Arial" panose="020B0604020202020204" pitchFamily="34" charset="0"/>
              </a:rPr>
              <a:t>ANSPs</a:t>
            </a:r>
            <a:r>
              <a:rPr lang="fr-FR" sz="2800" b="1" dirty="0">
                <a:solidFill>
                  <a:schemeClr val="accent1">
                    <a:lumMod val="75000"/>
                  </a:schemeClr>
                </a:solidFill>
                <a:latin typeface="Arial" panose="020B0604020202020204" pitchFamily="34" charset="0"/>
                <a:cs typeface="Arial" panose="020B0604020202020204" pitchFamily="34" charset="0"/>
              </a:rPr>
              <a:t> NM Reference Values (RV)</a:t>
            </a:r>
          </a:p>
        </p:txBody>
      </p:sp>
      <p:sp>
        <p:nvSpPr>
          <p:cNvPr id="10" name="ZoneTexte 9"/>
          <p:cNvSpPr txBox="1"/>
          <p:nvPr/>
        </p:nvSpPr>
        <p:spPr>
          <a:xfrm>
            <a:off x="1127448" y="1124745"/>
            <a:ext cx="8928992" cy="2416046"/>
          </a:xfrm>
          <a:prstGeom prst="rect">
            <a:avLst/>
          </a:prstGeom>
          <a:noFill/>
        </p:spPr>
        <p:txBody>
          <a:bodyPr wrap="square" rtlCol="0">
            <a:spAutoFit/>
          </a:bodyPr>
          <a:lstStyle/>
          <a:p>
            <a:r>
              <a:rPr lang="en-US" sz="1600" b="1" dirty="0">
                <a:solidFill>
                  <a:schemeClr val="accent1">
                    <a:lumMod val="75000"/>
                  </a:schemeClr>
                </a:solidFill>
                <a:latin typeface="Arial" panose="020B0604020202020204" pitchFamily="34" charset="0"/>
                <a:cs typeface="Arial" panose="020B0604020202020204" pitchFamily="34" charset="0"/>
              </a:rPr>
              <a:t>EU wide targets :</a:t>
            </a:r>
          </a:p>
          <a:p>
            <a:pPr marL="171450" indent="-171450">
              <a:buFont typeface="Symbol" panose="05050102010706020507" pitchFamily="18" charset="2"/>
              <a:buChar char="-"/>
            </a:pPr>
            <a:endParaRPr lang="en-US" sz="700" b="1" dirty="0">
              <a:solidFill>
                <a:schemeClr val="accent1">
                  <a:lumMod val="75000"/>
                </a:schemeClr>
              </a:solidFill>
              <a:latin typeface="Arial" panose="020B0604020202020204" pitchFamily="34" charset="0"/>
              <a:cs typeface="Arial" panose="020B0604020202020204" pitchFamily="34" charset="0"/>
            </a:endParaRPr>
          </a:p>
          <a:p>
            <a:pPr marL="446088" indent="-446088" algn="just">
              <a:buFont typeface="Symbol" panose="05050102010706020507" pitchFamily="18" charset="2"/>
              <a:buChar char="-"/>
            </a:pPr>
            <a:r>
              <a:rPr lang="en-US" sz="1600" b="1" dirty="0" smtClean="0">
                <a:solidFill>
                  <a:schemeClr val="accent1">
                    <a:lumMod val="75000"/>
                  </a:schemeClr>
                </a:solidFill>
                <a:latin typeface="Arial" panose="020B0604020202020204" pitchFamily="34" charset="0"/>
                <a:cs typeface="Arial" panose="020B0604020202020204" pitchFamily="34" charset="0"/>
              </a:rPr>
              <a:t>Commission implementing decision (EU) 2019/903 of 29 May 2019 setting the Union-wide performance targets for the air traffic management network for the third reference period starting on 1 January 2020 and ending on 31 December 2024.</a:t>
            </a:r>
          </a:p>
          <a:p>
            <a:pPr marL="446088" indent="-446088" algn="just">
              <a:buFont typeface="Symbol" panose="05050102010706020507" pitchFamily="18" charset="2"/>
              <a:buChar char="-"/>
            </a:pPr>
            <a:endParaRPr lang="en-US" sz="1600" b="1" dirty="0" smtClean="0">
              <a:solidFill>
                <a:schemeClr val="tx2"/>
              </a:solidFill>
              <a:latin typeface="Arial" panose="020B0604020202020204" pitchFamily="34" charset="0"/>
              <a:cs typeface="Arial" panose="020B0604020202020204" pitchFamily="34" charset="0"/>
            </a:endParaRPr>
          </a:p>
          <a:p>
            <a:pPr marL="446088" indent="-446088">
              <a:buFont typeface="Symbol" panose="05050102010706020507" pitchFamily="18" charset="2"/>
              <a:buChar char="-"/>
            </a:pPr>
            <a:r>
              <a:rPr lang="en-US" sz="1600" b="1" dirty="0" smtClean="0">
                <a:solidFill>
                  <a:schemeClr val="accent1">
                    <a:lumMod val="75000"/>
                  </a:schemeClr>
                </a:solidFill>
                <a:latin typeface="Arial" panose="020B0604020202020204" pitchFamily="34" charset="0"/>
                <a:cs typeface="Arial" panose="020B0604020202020204" pitchFamily="34" charset="0"/>
              </a:rPr>
              <a:t>Reference values</a:t>
            </a:r>
            <a:r>
              <a:rPr lang="en-US" sz="1600" b="1" dirty="0">
                <a:solidFill>
                  <a:schemeClr val="accent1">
                    <a:lumMod val="75000"/>
                  </a:schemeClr>
                </a:solidFill>
                <a:latin typeface="Arial" panose="020B0604020202020204" pitchFamily="34" charset="0"/>
                <a:cs typeface="Arial" panose="020B0604020202020204" pitchFamily="34" charset="0"/>
              </a:rPr>
              <a:t>:</a:t>
            </a:r>
            <a:br>
              <a:rPr lang="en-US" sz="1600" b="1" dirty="0">
                <a:solidFill>
                  <a:schemeClr val="accent1">
                    <a:lumMod val="75000"/>
                  </a:schemeClr>
                </a:solidFill>
                <a:latin typeface="Arial" panose="020B0604020202020204" pitchFamily="34" charset="0"/>
                <a:cs typeface="Arial" panose="020B0604020202020204" pitchFamily="34" charset="0"/>
              </a:rPr>
            </a:br>
            <a:r>
              <a:rPr lang="en-US" sz="1600" b="1" dirty="0">
                <a:solidFill>
                  <a:schemeClr val="accent1">
                    <a:lumMod val="75000"/>
                  </a:schemeClr>
                </a:solidFill>
                <a:latin typeface="Arial" panose="020B0604020202020204" pitchFamily="34" charset="0"/>
                <a:cs typeface="Arial" panose="020B0604020202020204" pitchFamily="34" charset="0"/>
              </a:rPr>
              <a:t>Local environment reference values for RP3 published by the Network Manager on 5 July </a:t>
            </a:r>
            <a:r>
              <a:rPr lang="en-US" sz="1600" b="1" dirty="0" smtClean="0">
                <a:solidFill>
                  <a:schemeClr val="accent1">
                    <a:lumMod val="75000"/>
                  </a:schemeClr>
                </a:solidFill>
                <a:latin typeface="Arial" panose="020B0604020202020204" pitchFamily="34" charset="0"/>
                <a:cs typeface="Arial" panose="020B0604020202020204" pitchFamily="34" charset="0"/>
              </a:rPr>
              <a:t>2019</a:t>
            </a:r>
          </a:p>
          <a:p>
            <a:pPr marL="285750" indent="-285750" algn="just">
              <a:buFont typeface="Symbol" panose="05050102010706020507" pitchFamily="18" charset="2"/>
              <a:buChar char="-"/>
            </a:pPr>
            <a:endParaRPr lang="fr-FR" sz="1600" b="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9803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6"/>
          </p:nvPr>
        </p:nvSpPr>
        <p:spPr>
          <a:xfrm>
            <a:off x="335360" y="908720"/>
            <a:ext cx="10894483" cy="273597"/>
          </a:xfrm>
        </p:spPr>
        <p:txBody>
          <a:bodyPr/>
          <a:lstStyle/>
          <a:p>
            <a:r>
              <a:rPr lang="de-DE" sz="2800" dirty="0" smtClean="0"/>
              <a:t>Stakeholder </a:t>
            </a:r>
            <a:r>
              <a:rPr lang="de-DE" sz="2800" dirty="0" err="1" smtClean="0"/>
              <a:t>consultation</a:t>
            </a:r>
            <a:r>
              <a:rPr lang="de-DE" sz="2800" dirty="0" smtClean="0"/>
              <a:t> </a:t>
            </a:r>
            <a:r>
              <a:rPr lang="de-DE" sz="2800" dirty="0" err="1" smtClean="0"/>
              <a:t>meeting</a:t>
            </a:r>
            <a:r>
              <a:rPr lang="de-DE" sz="2800" dirty="0" smtClean="0"/>
              <a:t> on </a:t>
            </a:r>
          </a:p>
          <a:p>
            <a:r>
              <a:rPr lang="de-DE" sz="2800" dirty="0" smtClean="0"/>
              <a:t>FABEC RP3 </a:t>
            </a:r>
            <a:r>
              <a:rPr lang="de-DE" sz="2800" dirty="0" err="1" smtClean="0"/>
              <a:t>performance</a:t>
            </a:r>
            <a:r>
              <a:rPr lang="de-DE" sz="2800" dirty="0" smtClean="0"/>
              <a:t> plan</a:t>
            </a:r>
          </a:p>
          <a:p>
            <a:endParaRPr lang="de-DE" sz="2400" dirty="0" smtClean="0"/>
          </a:p>
          <a:p>
            <a:r>
              <a:rPr lang="de-DE" sz="2400" dirty="0" smtClean="0"/>
              <a:t>Pierre Jaeger</a:t>
            </a:r>
          </a:p>
          <a:p>
            <a:r>
              <a:rPr lang="de-DE" sz="2400" dirty="0" smtClean="0"/>
              <a:t>DGCA Luxembourg</a:t>
            </a:r>
          </a:p>
          <a:p>
            <a:endParaRPr lang="de-DE" sz="2800" dirty="0"/>
          </a:p>
          <a:p>
            <a:r>
              <a:rPr lang="de-DE" sz="4000" dirty="0" smtClean="0"/>
              <a:t>Welcome</a:t>
            </a:r>
          </a:p>
          <a:p>
            <a:endParaRPr lang="de-DE" sz="2800" dirty="0" smtClean="0"/>
          </a:p>
          <a:p>
            <a:r>
              <a:rPr lang="de-DE" sz="2000" b="0" dirty="0" smtClean="0"/>
              <a:t>Luxembourg, 5 September 2019</a:t>
            </a:r>
          </a:p>
          <a:p>
            <a:endParaRPr lang="de-DE" dirty="0" smtClean="0"/>
          </a:p>
        </p:txBody>
      </p:sp>
    </p:spTree>
    <p:extLst>
      <p:ext uri="{BB962C8B-B14F-4D97-AF65-F5344CB8AC3E}">
        <p14:creationId xmlns:p14="http://schemas.microsoft.com/office/powerpoint/2010/main" val="20492085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055441" y="241484"/>
            <a:ext cx="8873648" cy="523220"/>
          </a:xfrm>
          <a:prstGeom prst="rect">
            <a:avLst/>
          </a:prstGeom>
          <a:noFill/>
        </p:spPr>
        <p:txBody>
          <a:bodyPr wrap="square" rtlCol="0">
            <a:spAutoFit/>
          </a:bodyPr>
          <a:lstStyle/>
          <a:p>
            <a:r>
              <a:rPr lang="fr-FR" sz="2800" b="1" dirty="0">
                <a:solidFill>
                  <a:schemeClr val="accent1">
                    <a:lumMod val="75000"/>
                  </a:schemeClr>
                </a:solidFill>
                <a:latin typeface="Arial" panose="020B0604020202020204" pitchFamily="34" charset="0"/>
                <a:cs typeface="Arial" panose="020B0604020202020204" pitchFamily="34" charset="0"/>
              </a:rPr>
              <a:t>EC </a:t>
            </a:r>
            <a:r>
              <a:rPr lang="en-US" sz="2800" b="1" dirty="0">
                <a:solidFill>
                  <a:schemeClr val="accent1">
                    <a:lumMod val="75000"/>
                  </a:schemeClr>
                </a:solidFill>
                <a:latin typeface="Arial" panose="020B0604020202020204" pitchFamily="34" charset="0"/>
                <a:cs typeface="Arial" panose="020B0604020202020204" pitchFamily="34" charset="0"/>
              </a:rPr>
              <a:t>statement</a:t>
            </a:r>
            <a:r>
              <a:rPr lang="fr-FR" sz="2800" b="1" dirty="0">
                <a:solidFill>
                  <a:schemeClr val="accent1">
                    <a:lumMod val="75000"/>
                  </a:schemeClr>
                </a:solidFill>
                <a:latin typeface="Arial" panose="020B0604020202020204" pitchFamily="34" charset="0"/>
                <a:cs typeface="Arial" panose="020B0604020202020204" pitchFamily="34" charset="0"/>
              </a:rPr>
              <a:t> on performance plans </a:t>
            </a:r>
            <a:r>
              <a:rPr lang="en-US" sz="2800" b="1" dirty="0">
                <a:solidFill>
                  <a:schemeClr val="accent1">
                    <a:lumMod val="75000"/>
                  </a:schemeClr>
                </a:solidFill>
                <a:latin typeface="Arial" panose="020B0604020202020204" pitchFamily="34" charset="0"/>
                <a:cs typeface="Arial" panose="020B0604020202020204" pitchFamily="34" charset="0"/>
              </a:rPr>
              <a:t>assessment</a:t>
            </a:r>
          </a:p>
        </p:txBody>
      </p:sp>
      <p:sp>
        <p:nvSpPr>
          <p:cNvPr id="2" name="Rectangle 1"/>
          <p:cNvSpPr/>
          <p:nvPr/>
        </p:nvSpPr>
        <p:spPr>
          <a:xfrm>
            <a:off x="1055440" y="4365104"/>
            <a:ext cx="9865096" cy="1815882"/>
          </a:xfrm>
          <a:prstGeom prst="rect">
            <a:avLst/>
          </a:prstGeom>
        </p:spPr>
        <p:txBody>
          <a:bodyPr wrap="square">
            <a:spAutoFit/>
          </a:bodyPr>
          <a:lstStyle/>
          <a:p>
            <a:pPr algn="just"/>
            <a:r>
              <a:rPr lang="en-GB" sz="1600" b="1" i="1" dirty="0">
                <a:solidFill>
                  <a:schemeClr val="accent1">
                    <a:lumMod val="75000"/>
                  </a:schemeClr>
                </a:solidFill>
                <a:latin typeface="Arial" panose="020B0604020202020204" pitchFamily="34" charset="0"/>
                <a:cs typeface="Arial" panose="020B0604020202020204" pitchFamily="34" charset="0"/>
              </a:rPr>
              <a:t>SSC 71 EC Statement:</a:t>
            </a:r>
          </a:p>
          <a:p>
            <a:pPr algn="just"/>
            <a:endParaRPr lang="en-GB" sz="1600" b="1" i="1" dirty="0">
              <a:solidFill>
                <a:schemeClr val="accent1">
                  <a:lumMod val="75000"/>
                </a:schemeClr>
              </a:solidFill>
              <a:latin typeface="Arial" panose="020B0604020202020204" pitchFamily="34" charset="0"/>
              <a:cs typeface="Arial" panose="020B0604020202020204" pitchFamily="34" charset="0"/>
            </a:endParaRPr>
          </a:p>
          <a:p>
            <a:pPr algn="just"/>
            <a:r>
              <a:rPr lang="en-GB" sz="1600" dirty="0">
                <a:solidFill>
                  <a:schemeClr val="accent1">
                    <a:lumMod val="75000"/>
                  </a:schemeClr>
                </a:solidFill>
                <a:latin typeface="Arial" panose="020B0604020202020204" pitchFamily="34" charset="0"/>
                <a:cs typeface="Arial" panose="020B0604020202020204" pitchFamily="34" charset="0"/>
              </a:rPr>
              <a:t>“The Commission will </a:t>
            </a:r>
            <a:r>
              <a:rPr lang="en-GB" sz="1600" b="1" dirty="0">
                <a:solidFill>
                  <a:schemeClr val="accent1">
                    <a:lumMod val="75000"/>
                  </a:schemeClr>
                </a:solidFill>
                <a:latin typeface="Arial" panose="020B0604020202020204" pitchFamily="34" charset="0"/>
                <a:cs typeface="Arial" panose="020B0604020202020204" pitchFamily="34" charset="0"/>
              </a:rPr>
              <a:t>take local circumstances into account when assessing the consistency of proposed national or FAB targets with the Union-wide targets</a:t>
            </a:r>
            <a:r>
              <a:rPr lang="en-GB" sz="1600" dirty="0">
                <a:solidFill>
                  <a:schemeClr val="accent1">
                    <a:lumMod val="75000"/>
                  </a:schemeClr>
                </a:solidFill>
                <a:latin typeface="Arial" panose="020B0604020202020204" pitchFamily="34" charset="0"/>
                <a:cs typeface="Arial" panose="020B0604020202020204" pitchFamily="34" charset="0"/>
              </a:rPr>
              <a:t>. Such local circumstances may lead to setting capacity targets in some areas which differ from the reference values calculated by the Network Manager, </a:t>
            </a:r>
            <a:r>
              <a:rPr lang="en-GB" sz="1600" b="1" dirty="0">
                <a:solidFill>
                  <a:schemeClr val="accent1">
                    <a:lumMod val="75000"/>
                  </a:schemeClr>
                </a:solidFill>
                <a:latin typeface="Arial" panose="020B0604020202020204" pitchFamily="34" charset="0"/>
                <a:cs typeface="Arial" panose="020B0604020202020204" pitchFamily="34" charset="0"/>
              </a:rPr>
              <a:t>provided that there is a clear indication that the capacity situation in those areas will improve </a:t>
            </a:r>
            <a:r>
              <a:rPr lang="en-GB" sz="1600" dirty="0">
                <a:solidFill>
                  <a:schemeClr val="accent1">
                    <a:lumMod val="75000"/>
                  </a:schemeClr>
                </a:solidFill>
                <a:latin typeface="Arial" panose="020B0604020202020204" pitchFamily="34" charset="0"/>
                <a:cs typeface="Arial" panose="020B0604020202020204" pitchFamily="34" charset="0"/>
              </a:rPr>
              <a:t>to accommodate the capacity demand at local and network levels.”</a:t>
            </a:r>
            <a:endParaRPr lang="fr-FR" sz="1600" dirty="0">
              <a:solidFill>
                <a:schemeClr val="accent1">
                  <a:lumMod val="75000"/>
                </a:schemeClr>
              </a:solidFill>
              <a:latin typeface="Arial" panose="020B0604020202020204" pitchFamily="34" charset="0"/>
              <a:cs typeface="Arial" panose="020B0604020202020204" pitchFamily="34" charset="0"/>
            </a:endParaRPr>
          </a:p>
        </p:txBody>
      </p:sp>
      <p:sp>
        <p:nvSpPr>
          <p:cNvPr id="5" name="Rectangle 4"/>
          <p:cNvSpPr/>
          <p:nvPr/>
        </p:nvSpPr>
        <p:spPr>
          <a:xfrm>
            <a:off x="1055440" y="2708920"/>
            <a:ext cx="9865096" cy="1323439"/>
          </a:xfrm>
          <a:prstGeom prst="rect">
            <a:avLst/>
          </a:prstGeom>
        </p:spPr>
        <p:txBody>
          <a:bodyPr wrap="square">
            <a:spAutoFit/>
          </a:bodyPr>
          <a:lstStyle/>
          <a:p>
            <a:pPr algn="just"/>
            <a:r>
              <a:rPr lang="en-US" sz="1600" dirty="0">
                <a:solidFill>
                  <a:schemeClr val="accent1">
                    <a:lumMod val="75000"/>
                  </a:schemeClr>
                </a:solidFill>
                <a:latin typeface="Arial" panose="020B0604020202020204" pitchFamily="34" charset="0"/>
                <a:cs typeface="Arial" panose="020B0604020202020204" pitchFamily="34" charset="0"/>
              </a:rPr>
              <a:t>Annex IV, 1.2 Criteria for environment assessment: “Consistency of national performance targets or FAB performance targets with Union-wide performance targets for each calendar year of the reference period, by </a:t>
            </a:r>
            <a:r>
              <a:rPr lang="en-US" sz="1600" b="1" dirty="0">
                <a:solidFill>
                  <a:schemeClr val="accent1">
                    <a:lumMod val="75000"/>
                  </a:schemeClr>
                </a:solidFill>
                <a:latin typeface="Arial" panose="020B0604020202020204" pitchFamily="34" charset="0"/>
                <a:cs typeface="Arial" panose="020B0604020202020204" pitchFamily="34" charset="0"/>
              </a:rPr>
              <a:t>comparing the national performance targets or FAB performance targets with </a:t>
            </a:r>
            <a:r>
              <a:rPr lang="en-US" sz="1600" b="1" i="1" dirty="0" err="1">
                <a:solidFill>
                  <a:schemeClr val="accent1">
                    <a:lumMod val="75000"/>
                  </a:schemeClr>
                </a:solidFill>
                <a:latin typeface="Arial" panose="020B0604020202020204" pitchFamily="34" charset="0"/>
                <a:cs typeface="Arial" panose="020B0604020202020204" pitchFamily="34" charset="0"/>
              </a:rPr>
              <a:t>en</a:t>
            </a:r>
            <a:r>
              <a:rPr lang="en-US" sz="1600" b="1" i="1" dirty="0">
                <a:solidFill>
                  <a:schemeClr val="accent1">
                    <a:lumMod val="75000"/>
                  </a:schemeClr>
                </a:solidFill>
                <a:latin typeface="Arial" panose="020B0604020202020204" pitchFamily="34" charset="0"/>
                <a:cs typeface="Arial" panose="020B0604020202020204" pitchFamily="34" charset="0"/>
              </a:rPr>
              <a:t> route </a:t>
            </a:r>
            <a:r>
              <a:rPr lang="en-US" sz="1600" b="1" dirty="0">
                <a:solidFill>
                  <a:schemeClr val="accent1">
                    <a:lumMod val="75000"/>
                  </a:schemeClr>
                </a:solidFill>
                <a:latin typeface="Arial" panose="020B0604020202020204" pitchFamily="34" charset="0"/>
                <a:cs typeface="Arial" panose="020B0604020202020204" pitchFamily="34" charset="0"/>
              </a:rPr>
              <a:t>horizontal flight efficiency reference values set out in latest version of the European Route </a:t>
            </a:r>
          </a:p>
          <a:p>
            <a:pPr algn="just"/>
            <a:r>
              <a:rPr lang="en-US" sz="1600" b="1" dirty="0">
                <a:solidFill>
                  <a:schemeClr val="accent1">
                    <a:lumMod val="75000"/>
                  </a:schemeClr>
                </a:solidFill>
                <a:latin typeface="Arial" panose="020B0604020202020204" pitchFamily="34" charset="0"/>
                <a:cs typeface="Arial" panose="020B0604020202020204" pitchFamily="34" charset="0"/>
              </a:rPr>
              <a:t>Network Improvement Plan </a:t>
            </a:r>
            <a:r>
              <a:rPr lang="en-US" sz="1600" dirty="0">
                <a:solidFill>
                  <a:schemeClr val="accent1">
                    <a:lumMod val="75000"/>
                  </a:schemeClr>
                </a:solidFill>
                <a:latin typeface="Arial" panose="020B0604020202020204" pitchFamily="34" charset="0"/>
                <a:cs typeface="Arial" panose="020B0604020202020204" pitchFamily="34" charset="0"/>
              </a:rPr>
              <a:t>available at the time of adoption of the Union-wide performance targets.</a:t>
            </a:r>
            <a:r>
              <a:rPr lang="en-US" sz="1600" b="1" dirty="0">
                <a:solidFill>
                  <a:schemeClr val="accent1">
                    <a:lumMod val="75000"/>
                  </a:schemeClr>
                </a:solidFill>
                <a:latin typeface="Arial" panose="020B0604020202020204" pitchFamily="34" charset="0"/>
                <a:cs typeface="Arial" panose="020B0604020202020204" pitchFamily="34" charset="0"/>
              </a:rPr>
              <a:t> </a:t>
            </a:r>
            <a:r>
              <a:rPr lang="en-US" sz="1600" dirty="0">
                <a:solidFill>
                  <a:schemeClr val="accent1">
                    <a:lumMod val="75000"/>
                  </a:schemeClr>
                </a:solidFill>
                <a:latin typeface="Arial" panose="020B0604020202020204" pitchFamily="34" charset="0"/>
                <a:cs typeface="Arial" panose="020B0604020202020204" pitchFamily="34" charset="0"/>
              </a:rPr>
              <a:t>“</a:t>
            </a:r>
            <a:endParaRPr lang="fr-FR" sz="1600" dirty="0">
              <a:solidFill>
                <a:schemeClr val="accent1">
                  <a:lumMod val="75000"/>
                </a:schemeClr>
              </a:solidFill>
              <a:latin typeface="Arial" panose="020B0604020202020204" pitchFamily="34" charset="0"/>
              <a:cs typeface="Arial" panose="020B0604020202020204" pitchFamily="34" charset="0"/>
            </a:endParaRPr>
          </a:p>
        </p:txBody>
      </p:sp>
      <p:sp>
        <p:nvSpPr>
          <p:cNvPr id="6" name="Rectangle 5"/>
          <p:cNvSpPr/>
          <p:nvPr/>
        </p:nvSpPr>
        <p:spPr>
          <a:xfrm>
            <a:off x="1055440" y="980728"/>
            <a:ext cx="9865096" cy="1569660"/>
          </a:xfrm>
          <a:prstGeom prst="rect">
            <a:avLst/>
          </a:prstGeom>
        </p:spPr>
        <p:txBody>
          <a:bodyPr wrap="square">
            <a:spAutoFit/>
          </a:bodyPr>
          <a:lstStyle/>
          <a:p>
            <a:pPr algn="just"/>
            <a:r>
              <a:rPr lang="en-US" sz="1600" b="1" i="1" dirty="0">
                <a:solidFill>
                  <a:schemeClr val="accent1">
                    <a:lumMod val="75000"/>
                  </a:schemeClr>
                </a:solidFill>
                <a:latin typeface="Arial" panose="020B0604020202020204" pitchFamily="34" charset="0"/>
                <a:cs typeface="Arial" panose="020B0604020202020204" pitchFamily="34" charset="0"/>
              </a:rPr>
              <a:t>(EU) 2019/317:</a:t>
            </a:r>
          </a:p>
          <a:p>
            <a:pPr algn="just"/>
            <a:endParaRPr lang="en-US" sz="1600" dirty="0">
              <a:solidFill>
                <a:schemeClr val="accent1">
                  <a:lumMod val="75000"/>
                </a:schemeClr>
              </a:solidFill>
              <a:latin typeface="Arial" panose="020B0604020202020204" pitchFamily="34" charset="0"/>
              <a:cs typeface="Arial" panose="020B0604020202020204" pitchFamily="34" charset="0"/>
            </a:endParaRPr>
          </a:p>
          <a:p>
            <a:pPr algn="just"/>
            <a:r>
              <a:rPr lang="en-US" sz="1600" dirty="0">
                <a:solidFill>
                  <a:schemeClr val="accent1">
                    <a:lumMod val="75000"/>
                  </a:schemeClr>
                </a:solidFill>
                <a:latin typeface="Arial" panose="020B0604020202020204" pitchFamily="34" charset="0"/>
                <a:cs typeface="Arial" panose="020B0604020202020204" pitchFamily="34" charset="0"/>
              </a:rPr>
              <a:t>Article 14.1: “ </a:t>
            </a:r>
            <a:r>
              <a:rPr lang="en-US" sz="1600" b="1" dirty="0">
                <a:solidFill>
                  <a:schemeClr val="accent1">
                    <a:lumMod val="75000"/>
                  </a:schemeClr>
                </a:solidFill>
                <a:latin typeface="Arial" panose="020B0604020202020204" pitchFamily="34" charset="0"/>
                <a:cs typeface="Arial" panose="020B0604020202020204" pitchFamily="34" charset="0"/>
              </a:rPr>
              <a:t>The Commission shall assess the consistency of the national performance targets or FAB performance targets </a:t>
            </a:r>
            <a:r>
              <a:rPr lang="en-US" sz="1600" dirty="0">
                <a:solidFill>
                  <a:schemeClr val="accent1">
                    <a:lumMod val="75000"/>
                  </a:schemeClr>
                </a:solidFill>
                <a:latin typeface="Arial" panose="020B0604020202020204" pitchFamily="34" charset="0"/>
                <a:cs typeface="Arial" panose="020B0604020202020204" pitchFamily="34" charset="0"/>
              </a:rPr>
              <a:t>contained in the draft performance plans with the Union-wide performance targets on the basis of the criteria laid down in point 1 of Annex IV, and </a:t>
            </a:r>
            <a:r>
              <a:rPr lang="en-US" sz="1600" b="1" dirty="0">
                <a:solidFill>
                  <a:schemeClr val="accent1">
                    <a:lumMod val="75000"/>
                  </a:schemeClr>
                </a:solidFill>
                <a:latin typeface="Arial" panose="020B0604020202020204" pitchFamily="34" charset="0"/>
                <a:cs typeface="Arial" panose="020B0604020202020204" pitchFamily="34" charset="0"/>
              </a:rPr>
              <a:t>taking into account local circumstances.</a:t>
            </a:r>
            <a:r>
              <a:rPr lang="en-US" sz="1600" dirty="0">
                <a:solidFill>
                  <a:schemeClr val="accent1">
                    <a:lumMod val="75000"/>
                  </a:schemeClr>
                </a:solidFill>
                <a:latin typeface="Arial" panose="020B0604020202020204" pitchFamily="34" charset="0"/>
                <a:cs typeface="Arial" panose="020B0604020202020204" pitchFamily="34" charset="0"/>
              </a:rPr>
              <a:t> </a:t>
            </a:r>
            <a:endParaRPr lang="fr-FR" sz="16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3355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055440" y="241484"/>
            <a:ext cx="7476375" cy="523220"/>
          </a:xfrm>
          <a:prstGeom prst="rect">
            <a:avLst/>
          </a:prstGeom>
          <a:noFill/>
        </p:spPr>
        <p:txBody>
          <a:bodyPr wrap="square" rtlCol="0">
            <a:spAutoFit/>
          </a:bodyPr>
          <a:lstStyle/>
          <a:p>
            <a:r>
              <a:rPr lang="fr-FR" sz="2800" b="1" dirty="0">
                <a:solidFill>
                  <a:schemeClr val="accent1">
                    <a:lumMod val="75000"/>
                  </a:schemeClr>
                </a:solidFill>
                <a:latin typeface="Arial" panose="020B0604020202020204" pitchFamily="34" charset="0"/>
                <a:cs typeface="Arial" panose="020B0604020202020204" pitchFamily="34" charset="0"/>
              </a:rPr>
              <a:t>FABEC RP2 </a:t>
            </a:r>
            <a:r>
              <a:rPr lang="en-US" sz="2800" b="1" dirty="0">
                <a:solidFill>
                  <a:schemeClr val="accent1">
                    <a:lumMod val="75000"/>
                  </a:schemeClr>
                </a:solidFill>
                <a:latin typeface="Arial" panose="020B0604020202020204" pitchFamily="34" charset="0"/>
                <a:cs typeface="Arial" panose="020B0604020202020204" pitchFamily="34" charset="0"/>
              </a:rPr>
              <a:t>Achievements</a:t>
            </a:r>
          </a:p>
        </p:txBody>
      </p:sp>
      <p:sp>
        <p:nvSpPr>
          <p:cNvPr id="3" name="Ellipse 2"/>
          <p:cNvSpPr/>
          <p:nvPr/>
        </p:nvSpPr>
        <p:spPr>
          <a:xfrm>
            <a:off x="8040216" y="662943"/>
            <a:ext cx="1979712" cy="677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RV RP3</a:t>
            </a:r>
            <a:r>
              <a:rPr lang="de-DE" dirty="0" smtClean="0"/>
              <a:t/>
            </a:r>
            <a:br>
              <a:rPr lang="de-DE" dirty="0" smtClean="0"/>
            </a:br>
            <a:r>
              <a:rPr lang="de-DE" dirty="0" smtClean="0"/>
              <a:t>2,9 – 2,75%</a:t>
            </a:r>
            <a:endParaRPr lang="de-D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424" y="1340769"/>
            <a:ext cx="10225135" cy="4883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80761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55440" y="332656"/>
            <a:ext cx="9254945" cy="523220"/>
          </a:xfrm>
          <a:prstGeom prst="rect">
            <a:avLst/>
          </a:prstGeom>
        </p:spPr>
        <p:txBody>
          <a:bodyPr wrap="square">
            <a:spAutoFit/>
          </a:bodyPr>
          <a:lstStyle/>
          <a:p>
            <a:r>
              <a:rPr lang="en-US" sz="2800" b="1" dirty="0">
                <a:solidFill>
                  <a:schemeClr val="accent1">
                    <a:lumMod val="75000"/>
                  </a:schemeClr>
                </a:solidFill>
                <a:latin typeface="Arial" panose="020B0604020202020204" pitchFamily="34" charset="0"/>
                <a:cs typeface="Arial" panose="020B0604020202020204" pitchFamily="34" charset="0"/>
              </a:rPr>
              <a:t>Interdependencies</a:t>
            </a:r>
            <a:r>
              <a:rPr lang="fr-FR" sz="2800" b="1" dirty="0">
                <a:solidFill>
                  <a:schemeClr val="accent1">
                    <a:lumMod val="75000"/>
                  </a:schemeClr>
                </a:solidFill>
                <a:latin typeface="Arial" panose="020B0604020202020204" pitchFamily="34" charset="0"/>
                <a:cs typeface="Arial" panose="020B0604020202020204" pitchFamily="34" charset="0"/>
              </a:rPr>
              <a:t> Traffic ./. </a:t>
            </a:r>
            <a:r>
              <a:rPr lang="fr-FR" sz="2800" b="1" dirty="0" err="1">
                <a:solidFill>
                  <a:schemeClr val="accent1">
                    <a:lumMod val="75000"/>
                  </a:schemeClr>
                </a:solidFill>
                <a:latin typeface="Arial" panose="020B0604020202020204" pitchFamily="34" charset="0"/>
                <a:cs typeface="Arial" panose="020B0604020202020204" pitchFamily="34" charset="0"/>
              </a:rPr>
              <a:t>Delays</a:t>
            </a:r>
            <a:endParaRPr lang="fr-FR" b="1" dirty="0">
              <a:solidFill>
                <a:schemeClr val="accent1">
                  <a:lumMod val="75000"/>
                </a:schemeClr>
              </a:solidFill>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440" y="861612"/>
            <a:ext cx="9038922" cy="3243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440" y="4104877"/>
            <a:ext cx="9145016" cy="2594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31787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76908" y="404664"/>
            <a:ext cx="4838184" cy="523220"/>
          </a:xfrm>
          <a:prstGeom prst="rect">
            <a:avLst/>
          </a:prstGeom>
        </p:spPr>
        <p:txBody>
          <a:bodyPr wrap="none">
            <a:spAutoFit/>
          </a:bodyPr>
          <a:lstStyle/>
          <a:p>
            <a:pPr algn="ctr"/>
            <a:r>
              <a:rPr lang="fr-FR" sz="2800" b="1" dirty="0">
                <a:solidFill>
                  <a:schemeClr val="accent1">
                    <a:lumMod val="75000"/>
                  </a:schemeClr>
                </a:solidFill>
                <a:latin typeface="Arial" panose="020B0604020202020204" pitchFamily="34" charset="0"/>
                <a:cs typeface="Arial" panose="020B0604020202020204" pitchFamily="34" charset="0"/>
              </a:rPr>
              <a:t>Impact </a:t>
            </a:r>
            <a:r>
              <a:rPr lang="fr-FR" sz="2800" b="1" dirty="0" err="1">
                <a:solidFill>
                  <a:schemeClr val="accent1">
                    <a:lumMod val="75000"/>
                  </a:schemeClr>
                </a:solidFill>
                <a:latin typeface="Arial" panose="020B0604020202020204" pitchFamily="34" charset="0"/>
                <a:cs typeface="Arial" panose="020B0604020202020204" pitchFamily="34" charset="0"/>
              </a:rPr>
              <a:t>eNM</a:t>
            </a:r>
            <a:r>
              <a:rPr lang="fr-FR" sz="2800" b="1" dirty="0">
                <a:solidFill>
                  <a:schemeClr val="accent1">
                    <a:lumMod val="75000"/>
                  </a:schemeClr>
                </a:solidFill>
                <a:latin typeface="Arial" panose="020B0604020202020204" pitchFamily="34" charset="0"/>
                <a:cs typeface="Arial" panose="020B0604020202020204" pitchFamily="34" charset="0"/>
              </a:rPr>
              <a:t> </a:t>
            </a:r>
            <a:r>
              <a:rPr lang="fr-FR" sz="2800" b="1" dirty="0" err="1">
                <a:solidFill>
                  <a:schemeClr val="accent1">
                    <a:lumMod val="75000"/>
                  </a:schemeClr>
                </a:solidFill>
                <a:latin typeface="Arial" panose="020B0604020202020204" pitchFamily="34" charset="0"/>
                <a:cs typeface="Arial" panose="020B0604020202020204" pitchFamily="34" charset="0"/>
              </a:rPr>
              <a:t>summer</a:t>
            </a:r>
            <a:r>
              <a:rPr lang="fr-FR" sz="2800" b="1" dirty="0">
                <a:solidFill>
                  <a:schemeClr val="accent1">
                    <a:lumMod val="75000"/>
                  </a:schemeClr>
                </a:solidFill>
                <a:latin typeface="Arial" panose="020B0604020202020204" pitchFamily="34" charset="0"/>
                <a:cs typeface="Arial" panose="020B0604020202020204" pitchFamily="34" charset="0"/>
              </a:rPr>
              <a:t> plans </a:t>
            </a:r>
            <a:endParaRPr lang="fr-FR" b="1" dirty="0">
              <a:solidFill>
                <a:schemeClr val="accent1">
                  <a:lumMod val="75000"/>
                </a:schemeClr>
              </a:solidFill>
              <a:latin typeface="Arial" panose="020B0604020202020204" pitchFamily="34" charset="0"/>
              <a:cs typeface="Arial" panose="020B0604020202020204" pitchFamily="34" charset="0"/>
            </a:endParaRPr>
          </a:p>
        </p:txBody>
      </p:sp>
      <p:pic>
        <p:nvPicPr>
          <p:cNvPr id="5" name="Image 4"/>
          <p:cNvPicPr/>
          <p:nvPr/>
        </p:nvPicPr>
        <p:blipFill rotWithShape="1">
          <a:blip r:embed="rId3"/>
          <a:srcRect t="2704" b="2704"/>
          <a:stretch/>
        </p:blipFill>
        <p:spPr>
          <a:xfrm>
            <a:off x="2279576" y="1020892"/>
            <a:ext cx="7488832" cy="4176464"/>
          </a:xfrm>
          <a:prstGeom prst="rect">
            <a:avLst/>
          </a:prstGeom>
        </p:spPr>
      </p:pic>
      <p:sp>
        <p:nvSpPr>
          <p:cNvPr id="2" name="Rechteck 1"/>
          <p:cNvSpPr/>
          <p:nvPr/>
        </p:nvSpPr>
        <p:spPr>
          <a:xfrm>
            <a:off x="1487488" y="5445224"/>
            <a:ext cx="10153128" cy="1477328"/>
          </a:xfrm>
          <a:prstGeom prst="rect">
            <a:avLst/>
          </a:prstGeom>
        </p:spPr>
        <p:txBody>
          <a:bodyPr wrap="square" numCol="2">
            <a:spAutoFit/>
          </a:bodyPr>
          <a:lstStyle/>
          <a:p>
            <a:pPr marL="285750" indent="-285750">
              <a:buFont typeface="Symbol" panose="05050102010706020507" pitchFamily="18" charset="2"/>
              <a:buChar char="-"/>
            </a:pPr>
            <a:r>
              <a:rPr lang="en-US" dirty="0">
                <a:solidFill>
                  <a:schemeClr val="tx2"/>
                </a:solidFill>
                <a:latin typeface="Arial" panose="020B0604020202020204" pitchFamily="34" charset="0"/>
                <a:cs typeface="Arial" panose="020B0604020202020204" pitchFamily="34" charset="0"/>
              </a:rPr>
              <a:t>2200 sectors </a:t>
            </a:r>
            <a:r>
              <a:rPr lang="en-US" dirty="0" smtClean="0">
                <a:solidFill>
                  <a:schemeClr val="tx2"/>
                </a:solidFill>
                <a:latin typeface="Arial" panose="020B0604020202020204" pitchFamily="34" charset="0"/>
                <a:cs typeface="Arial" panose="020B0604020202020204" pitchFamily="34" charset="0"/>
              </a:rPr>
              <a:t>assessed</a:t>
            </a:r>
            <a:endParaRPr lang="en-US" dirty="0">
              <a:solidFill>
                <a:schemeClr val="tx2"/>
              </a:solidFill>
              <a:latin typeface="Arial" panose="020B0604020202020204" pitchFamily="34" charset="0"/>
              <a:cs typeface="Arial" panose="020B0604020202020204" pitchFamily="34" charset="0"/>
            </a:endParaRPr>
          </a:p>
          <a:p>
            <a:pPr marL="285750" indent="-285750">
              <a:buFont typeface="Symbol" panose="05050102010706020507" pitchFamily="18" charset="2"/>
              <a:buChar char="-"/>
            </a:pPr>
            <a:r>
              <a:rPr lang="en-US" dirty="0" smtClean="0">
                <a:solidFill>
                  <a:schemeClr val="tx2"/>
                </a:solidFill>
                <a:latin typeface="Arial" panose="020B0604020202020204" pitchFamily="34" charset="0"/>
                <a:cs typeface="Arial" panose="020B0604020202020204" pitchFamily="34" charset="0"/>
              </a:rPr>
              <a:t>Any </a:t>
            </a:r>
            <a:r>
              <a:rPr lang="en-US" dirty="0">
                <a:solidFill>
                  <a:schemeClr val="tx2"/>
                </a:solidFill>
                <a:latin typeface="Arial" panose="020B0604020202020204" pitchFamily="34" charset="0"/>
                <a:cs typeface="Arial" panose="020B0604020202020204" pitchFamily="34" charset="0"/>
              </a:rPr>
              <a:t>capacity available </a:t>
            </a:r>
            <a:r>
              <a:rPr lang="en-US" dirty="0" smtClean="0">
                <a:solidFill>
                  <a:schemeClr val="tx2"/>
                </a:solidFill>
                <a:latin typeface="Arial" panose="020B0604020202020204" pitchFamily="34" charset="0"/>
                <a:cs typeface="Arial" panose="020B0604020202020204" pitchFamily="34" charset="0"/>
              </a:rPr>
              <a:t>exploited</a:t>
            </a:r>
          </a:p>
          <a:p>
            <a:pPr marL="285750" indent="-285750">
              <a:buFont typeface="Symbol" panose="05050102010706020507" pitchFamily="18" charset="2"/>
              <a:buChar char="-"/>
            </a:pPr>
            <a:endParaRPr lang="en-US" dirty="0" smtClean="0">
              <a:solidFill>
                <a:schemeClr val="tx2"/>
              </a:solidFill>
              <a:latin typeface="Arial" panose="020B0604020202020204" pitchFamily="34" charset="0"/>
              <a:cs typeface="Arial" panose="020B0604020202020204" pitchFamily="34" charset="0"/>
            </a:endParaRPr>
          </a:p>
          <a:p>
            <a:pPr marL="285750" indent="-285750">
              <a:buFont typeface="Symbol" panose="05050102010706020507" pitchFamily="18" charset="2"/>
              <a:buChar char="-"/>
            </a:pPr>
            <a:endParaRPr lang="en-US" dirty="0">
              <a:solidFill>
                <a:schemeClr val="tx2"/>
              </a:solidFill>
              <a:latin typeface="Arial" panose="020B0604020202020204" pitchFamily="34" charset="0"/>
              <a:cs typeface="Arial" panose="020B0604020202020204" pitchFamily="34" charset="0"/>
            </a:endParaRPr>
          </a:p>
          <a:p>
            <a:pPr marL="285750" indent="-285750">
              <a:buFont typeface="Symbol" panose="05050102010706020507" pitchFamily="18" charset="2"/>
              <a:buChar char="-"/>
            </a:pPr>
            <a:endParaRPr lang="en-US" dirty="0" smtClean="0">
              <a:solidFill>
                <a:schemeClr val="tx2"/>
              </a:solidFill>
              <a:latin typeface="Arial" panose="020B0604020202020204" pitchFamily="34" charset="0"/>
              <a:cs typeface="Arial" panose="020B0604020202020204" pitchFamily="34" charset="0"/>
            </a:endParaRPr>
          </a:p>
          <a:p>
            <a:pPr marL="285750" indent="-285750">
              <a:buFont typeface="Symbol" panose="05050102010706020507" pitchFamily="18" charset="2"/>
              <a:buChar char="-"/>
            </a:pPr>
            <a:r>
              <a:rPr lang="en-US" dirty="0" smtClean="0">
                <a:solidFill>
                  <a:schemeClr val="tx2"/>
                </a:solidFill>
                <a:latin typeface="Arial" panose="020B0604020202020204" pitchFamily="34" charset="0"/>
                <a:cs typeface="Arial" panose="020B0604020202020204" pitchFamily="34" charset="0"/>
              </a:rPr>
              <a:t>19 </a:t>
            </a:r>
            <a:r>
              <a:rPr lang="en-US" dirty="0">
                <a:solidFill>
                  <a:schemeClr val="tx2"/>
                </a:solidFill>
                <a:latin typeface="Arial" panose="020B0604020202020204" pitchFamily="34" charset="0"/>
                <a:cs typeface="Arial" panose="020B0604020202020204" pitchFamily="34" charset="0"/>
              </a:rPr>
              <a:t>million minutes of delay </a:t>
            </a:r>
            <a:r>
              <a:rPr lang="en-US" dirty="0" smtClean="0">
                <a:solidFill>
                  <a:schemeClr val="tx2"/>
                </a:solidFill>
                <a:latin typeface="Arial" panose="020B0604020202020204" pitchFamily="34" charset="0"/>
                <a:cs typeface="Arial" panose="020B0604020202020204" pitchFamily="34" charset="0"/>
              </a:rPr>
              <a:t>mitigated</a:t>
            </a:r>
          </a:p>
          <a:p>
            <a:pPr marL="285750" indent="-285750">
              <a:buFont typeface="Symbol" panose="05050102010706020507" pitchFamily="18" charset="2"/>
              <a:buChar char="-"/>
            </a:pPr>
            <a:r>
              <a:rPr lang="en-US" dirty="0" smtClean="0">
                <a:solidFill>
                  <a:schemeClr val="tx2"/>
                </a:solidFill>
                <a:latin typeface="Arial" panose="020B0604020202020204" pitchFamily="34" charset="0"/>
                <a:cs typeface="Arial" panose="020B0604020202020204" pitchFamily="34" charset="0"/>
              </a:rPr>
              <a:t>Limiting </a:t>
            </a:r>
            <a:r>
              <a:rPr lang="en-US" dirty="0">
                <a:solidFill>
                  <a:schemeClr val="tx2"/>
                </a:solidFill>
                <a:latin typeface="Arial" panose="020B0604020202020204" pitchFamily="34" charset="0"/>
                <a:cs typeface="Arial" panose="020B0604020202020204" pitchFamily="34" charset="0"/>
              </a:rPr>
              <a:t>as much as possible environmental impact</a:t>
            </a:r>
          </a:p>
        </p:txBody>
      </p:sp>
      <p:sp>
        <p:nvSpPr>
          <p:cNvPr id="7" name="Textfeld 6"/>
          <p:cNvSpPr txBox="1"/>
          <p:nvPr/>
        </p:nvSpPr>
        <p:spPr>
          <a:xfrm>
            <a:off x="2495600" y="1772816"/>
            <a:ext cx="1584176" cy="369332"/>
          </a:xfrm>
          <a:prstGeom prst="rect">
            <a:avLst/>
          </a:prstGeom>
          <a:solidFill>
            <a:schemeClr val="bg1"/>
          </a:solidFill>
        </p:spPr>
        <p:txBody>
          <a:bodyPr wrap="square" rtlCol="0">
            <a:spAutoFit/>
          </a:bodyPr>
          <a:lstStyle/>
          <a:p>
            <a:r>
              <a:rPr lang="de-DE" dirty="0" smtClean="0">
                <a:solidFill>
                  <a:srgbClr val="FF0000"/>
                </a:solidFill>
                <a:latin typeface="+mj-lt"/>
              </a:rPr>
              <a:t>Flow w/o </a:t>
            </a:r>
            <a:r>
              <a:rPr lang="de-DE" dirty="0" err="1" smtClean="0">
                <a:solidFill>
                  <a:srgbClr val="FF0000"/>
                </a:solidFill>
                <a:latin typeface="+mj-lt"/>
              </a:rPr>
              <a:t>eNM</a:t>
            </a:r>
            <a:endParaRPr lang="de-DE" dirty="0">
              <a:solidFill>
                <a:srgbClr val="FF0000"/>
              </a:solidFill>
              <a:latin typeface="+mj-lt"/>
            </a:endParaRPr>
          </a:p>
        </p:txBody>
      </p:sp>
      <p:cxnSp>
        <p:nvCxnSpPr>
          <p:cNvPr id="9" name="Gerade Verbindung mit Pfeil 8"/>
          <p:cNvCxnSpPr/>
          <p:nvPr/>
        </p:nvCxnSpPr>
        <p:spPr>
          <a:xfrm flipH="1">
            <a:off x="2567608" y="2142148"/>
            <a:ext cx="1378606" cy="0"/>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99385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65417" y="476671"/>
            <a:ext cx="8018542" cy="523220"/>
          </a:xfrm>
          <a:prstGeom prst="rect">
            <a:avLst/>
          </a:prstGeom>
        </p:spPr>
        <p:txBody>
          <a:bodyPr wrap="none">
            <a:spAutoFit/>
          </a:bodyPr>
          <a:lstStyle/>
          <a:p>
            <a:pPr algn="ctr"/>
            <a:r>
              <a:rPr lang="en-US" sz="2800" b="1" dirty="0">
                <a:solidFill>
                  <a:schemeClr val="accent1">
                    <a:lumMod val="75000"/>
                  </a:schemeClr>
                </a:solidFill>
                <a:latin typeface="Arial" panose="020B0604020202020204" pitchFamily="34" charset="0"/>
                <a:cs typeface="Arial" panose="020B0604020202020204" pitchFamily="34" charset="0"/>
              </a:rPr>
              <a:t>Uncontrollable</a:t>
            </a:r>
            <a:r>
              <a:rPr lang="fr-FR" sz="2800" b="1" dirty="0">
                <a:solidFill>
                  <a:schemeClr val="accent1">
                    <a:lumMod val="75000"/>
                  </a:schemeClr>
                </a:solidFill>
                <a:latin typeface="Arial" panose="020B0604020202020204" pitchFamily="34" charset="0"/>
                <a:cs typeface="Arial" panose="020B0604020202020204" pitchFamily="34" charset="0"/>
              </a:rPr>
              <a:t> </a:t>
            </a:r>
            <a:r>
              <a:rPr lang="fr-FR" sz="2800" b="1" dirty="0" err="1">
                <a:solidFill>
                  <a:schemeClr val="accent1">
                    <a:lumMod val="75000"/>
                  </a:schemeClr>
                </a:solidFill>
                <a:latin typeface="Arial" panose="020B0604020202020204" pitchFamily="34" charset="0"/>
                <a:cs typeface="Arial" panose="020B0604020202020204" pitchFamily="34" charset="0"/>
              </a:rPr>
              <a:t>factors</a:t>
            </a:r>
            <a:r>
              <a:rPr lang="fr-FR" sz="2800" b="1" dirty="0">
                <a:solidFill>
                  <a:schemeClr val="accent1">
                    <a:lumMod val="75000"/>
                  </a:schemeClr>
                </a:solidFill>
                <a:latin typeface="Arial" panose="020B0604020202020204" pitchFamily="34" charset="0"/>
                <a:cs typeface="Arial" panose="020B0604020202020204" pitchFamily="34" charset="0"/>
              </a:rPr>
              <a:t> and </a:t>
            </a:r>
            <a:r>
              <a:rPr lang="en-US" sz="2800" b="1" dirty="0">
                <a:solidFill>
                  <a:schemeClr val="accent1">
                    <a:lumMod val="75000"/>
                  </a:schemeClr>
                </a:solidFill>
                <a:latin typeface="Arial" panose="020B0604020202020204" pitchFamily="34" charset="0"/>
                <a:cs typeface="Arial" panose="020B0604020202020204" pitchFamily="34" charset="0"/>
              </a:rPr>
              <a:t>interdependencies</a:t>
            </a:r>
          </a:p>
        </p:txBody>
      </p:sp>
      <p:graphicFrame>
        <p:nvGraphicFramePr>
          <p:cNvPr id="2" name="Diagramm 1"/>
          <p:cNvGraphicFramePr/>
          <p:nvPr>
            <p:extLst/>
          </p:nvPr>
        </p:nvGraphicFramePr>
        <p:xfrm>
          <a:off x="2250250" y="1268761"/>
          <a:ext cx="7848872" cy="52565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58856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5400" y="44624"/>
            <a:ext cx="4959547" cy="523220"/>
          </a:xfrm>
          <a:prstGeom prst="rect">
            <a:avLst/>
          </a:prstGeom>
        </p:spPr>
        <p:txBody>
          <a:bodyPr wrap="square">
            <a:spAutoFit/>
          </a:bodyPr>
          <a:lstStyle/>
          <a:p>
            <a:pPr algn="ctr"/>
            <a:r>
              <a:rPr lang="fr-FR" sz="2800" b="1" dirty="0">
                <a:solidFill>
                  <a:schemeClr val="accent1">
                    <a:lumMod val="75000"/>
                  </a:schemeClr>
                </a:solidFill>
                <a:latin typeface="Arial" panose="020B0604020202020204" pitchFamily="34" charset="0"/>
                <a:cs typeface="Arial" panose="020B0604020202020204" pitchFamily="34" charset="0"/>
              </a:rPr>
              <a:t>FABEC Main </a:t>
            </a:r>
            <a:r>
              <a:rPr lang="fr-FR" sz="2800" b="1" dirty="0" err="1" smtClean="0">
                <a:solidFill>
                  <a:schemeClr val="accent1">
                    <a:lumMod val="75000"/>
                  </a:schemeClr>
                </a:solidFill>
                <a:latin typeface="Arial" panose="020B0604020202020204" pitchFamily="34" charset="0"/>
                <a:cs typeface="Arial" panose="020B0604020202020204" pitchFamily="34" charset="0"/>
              </a:rPr>
              <a:t>Measures</a:t>
            </a:r>
            <a:endParaRPr lang="fr-FR" b="1" dirty="0">
              <a:solidFill>
                <a:schemeClr val="accent1">
                  <a:lumMod val="75000"/>
                </a:schemeClr>
              </a:solidFill>
              <a:latin typeface="Arial" panose="020B0604020202020204" pitchFamily="34" charset="0"/>
              <a:cs typeface="Arial" panose="020B0604020202020204" pitchFamily="34" charset="0"/>
            </a:endParaRPr>
          </a:p>
        </p:txBody>
      </p:sp>
      <p:sp>
        <p:nvSpPr>
          <p:cNvPr id="6" name="Rectangle 5"/>
          <p:cNvSpPr/>
          <p:nvPr/>
        </p:nvSpPr>
        <p:spPr>
          <a:xfrm>
            <a:off x="6260186" y="256582"/>
            <a:ext cx="3681201" cy="400110"/>
          </a:xfrm>
          <a:prstGeom prst="rect">
            <a:avLst/>
          </a:prstGeom>
        </p:spPr>
        <p:txBody>
          <a:bodyPr wrap="none">
            <a:spAutoFit/>
          </a:bodyPr>
          <a:lstStyle/>
          <a:p>
            <a:pPr algn="ctr"/>
            <a:r>
              <a:rPr lang="fr-FR" sz="2000" b="1" dirty="0">
                <a:solidFill>
                  <a:schemeClr val="accent1">
                    <a:lumMod val="75000"/>
                  </a:schemeClr>
                </a:solidFill>
                <a:latin typeface="Arial" panose="020B0604020202020204" pitchFamily="34" charset="0"/>
                <a:cs typeface="Arial" panose="020B0604020202020204" pitchFamily="34" charset="0"/>
              </a:rPr>
              <a:t>FABEC FRA </a:t>
            </a:r>
            <a:r>
              <a:rPr lang="en-US" sz="2000" b="1" dirty="0">
                <a:solidFill>
                  <a:schemeClr val="accent1">
                    <a:lumMod val="75000"/>
                  </a:schemeClr>
                </a:solidFill>
                <a:latin typeface="Arial" panose="020B0604020202020204" pitchFamily="34" charset="0"/>
                <a:cs typeface="Arial" panose="020B0604020202020204" pitchFamily="34" charset="0"/>
              </a:rPr>
              <a:t>implementation </a:t>
            </a:r>
            <a:endParaRPr lang="en-US" sz="1400" b="1" dirty="0">
              <a:solidFill>
                <a:schemeClr val="accent1">
                  <a:lumMod val="75000"/>
                </a:schemeClr>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2" y="620688"/>
            <a:ext cx="4468003"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2004" y="3645024"/>
            <a:ext cx="4632014" cy="3224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9395467" y="3140968"/>
            <a:ext cx="1311578" cy="400110"/>
          </a:xfrm>
          <a:prstGeom prst="rect">
            <a:avLst/>
          </a:prstGeom>
        </p:spPr>
        <p:txBody>
          <a:bodyPr wrap="none">
            <a:spAutoFit/>
          </a:bodyPr>
          <a:lstStyle/>
          <a:p>
            <a:pPr algn="ctr"/>
            <a:r>
              <a:rPr lang="fr-FR" sz="2000" b="1" dirty="0">
                <a:solidFill>
                  <a:schemeClr val="accent1">
                    <a:lumMod val="75000"/>
                  </a:schemeClr>
                </a:solidFill>
                <a:latin typeface="Arial" panose="020B0604020202020204" pitchFamily="34" charset="0"/>
                <a:cs typeface="Arial" panose="020B0604020202020204" pitchFamily="34" charset="0"/>
              </a:rPr>
              <a:t>End 2024</a:t>
            </a:r>
            <a:endParaRPr lang="fr-FR" sz="1400" b="1" dirty="0">
              <a:solidFill>
                <a:schemeClr val="accent1">
                  <a:lumMod val="75000"/>
                </a:schemeClr>
              </a:solidFill>
              <a:latin typeface="Arial" panose="020B0604020202020204" pitchFamily="34" charset="0"/>
              <a:cs typeface="Arial" panose="020B0604020202020204" pitchFamily="34" charset="0"/>
            </a:endParaRPr>
          </a:p>
        </p:txBody>
      </p:sp>
      <p:sp>
        <p:nvSpPr>
          <p:cNvPr id="9" name="Rectangle 8"/>
          <p:cNvSpPr/>
          <p:nvPr/>
        </p:nvSpPr>
        <p:spPr>
          <a:xfrm>
            <a:off x="6022670" y="908720"/>
            <a:ext cx="1311578" cy="400110"/>
          </a:xfrm>
          <a:prstGeom prst="rect">
            <a:avLst/>
          </a:prstGeom>
        </p:spPr>
        <p:txBody>
          <a:bodyPr wrap="none">
            <a:spAutoFit/>
          </a:bodyPr>
          <a:lstStyle/>
          <a:p>
            <a:pPr algn="ctr"/>
            <a:r>
              <a:rPr lang="fr-FR" sz="2000" b="1" dirty="0">
                <a:solidFill>
                  <a:schemeClr val="accent1">
                    <a:lumMod val="75000"/>
                  </a:schemeClr>
                </a:solidFill>
                <a:latin typeface="Arial" panose="020B0604020202020204" pitchFamily="34" charset="0"/>
                <a:cs typeface="Arial" panose="020B0604020202020204" pitchFamily="34" charset="0"/>
              </a:rPr>
              <a:t>End 2019</a:t>
            </a:r>
            <a:endParaRPr lang="fr-FR" sz="1400" b="1" dirty="0">
              <a:solidFill>
                <a:schemeClr val="accent1">
                  <a:lumMod val="75000"/>
                </a:schemeClr>
              </a:solidFill>
              <a:latin typeface="Arial" panose="020B0604020202020204" pitchFamily="34" charset="0"/>
              <a:cs typeface="Arial" panose="020B0604020202020204" pitchFamily="34" charset="0"/>
            </a:endParaRPr>
          </a:p>
        </p:txBody>
      </p:sp>
      <p:sp>
        <p:nvSpPr>
          <p:cNvPr id="2" name="Flèche courbée vers la droite 1"/>
          <p:cNvSpPr/>
          <p:nvPr/>
        </p:nvSpPr>
        <p:spPr>
          <a:xfrm rot="7503095" flipV="1">
            <a:off x="8673333" y="53744"/>
            <a:ext cx="747737" cy="3518878"/>
          </a:xfrm>
          <a:prstGeom prst="curvedRightArrow">
            <a:avLst>
              <a:gd name="adj1" fmla="val 25000"/>
              <a:gd name="adj2" fmla="val 50000"/>
              <a:gd name="adj3" fmla="val 233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9418" y="4149080"/>
            <a:ext cx="4091987" cy="873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hteck 2"/>
          <p:cNvSpPr/>
          <p:nvPr/>
        </p:nvSpPr>
        <p:spPr>
          <a:xfrm>
            <a:off x="1662964" y="6237313"/>
            <a:ext cx="4178441" cy="461665"/>
          </a:xfrm>
          <a:prstGeom prst="rect">
            <a:avLst/>
          </a:prstGeom>
        </p:spPr>
        <p:txBody>
          <a:bodyPr wrap="square">
            <a:spAutoFit/>
          </a:bodyPr>
          <a:lstStyle/>
          <a:p>
            <a:r>
              <a:rPr lang="de-DE" sz="1200" dirty="0">
                <a:hlinkClick r:id="rId6"/>
              </a:rPr>
              <a:t>https://www.eurocontrol.int/sites/default/files/2019-07/ernip-part-2-arn-version-2019-2024.pdf</a:t>
            </a:r>
            <a:endParaRPr lang="de-DE" sz="1200" dirty="0"/>
          </a:p>
        </p:txBody>
      </p:sp>
    </p:spTree>
    <p:extLst>
      <p:ext uri="{BB962C8B-B14F-4D97-AF65-F5344CB8AC3E}">
        <p14:creationId xmlns:p14="http://schemas.microsoft.com/office/powerpoint/2010/main" val="27702211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03512" y="476672"/>
            <a:ext cx="7771090" cy="954107"/>
          </a:xfrm>
          <a:prstGeom prst="rect">
            <a:avLst/>
          </a:prstGeom>
        </p:spPr>
        <p:txBody>
          <a:bodyPr wrap="square" numCol="1">
            <a:spAutoFit/>
          </a:bodyPr>
          <a:lstStyle/>
          <a:p>
            <a:pPr algn="ctr"/>
            <a:r>
              <a:rPr lang="fr-FR" sz="2800" b="1" dirty="0">
                <a:solidFill>
                  <a:schemeClr val="accent1">
                    <a:lumMod val="75000"/>
                  </a:schemeClr>
                </a:solidFill>
                <a:latin typeface="Arial" panose="020B0604020202020204" pitchFamily="34" charset="0"/>
                <a:cs typeface="Arial" panose="020B0604020202020204" pitchFamily="34" charset="0"/>
              </a:rPr>
              <a:t>FABEC Main </a:t>
            </a:r>
            <a:r>
              <a:rPr lang="de-DE" sz="2800" b="1" dirty="0" err="1">
                <a:solidFill>
                  <a:schemeClr val="accent1">
                    <a:lumMod val="75000"/>
                  </a:schemeClr>
                </a:solidFill>
                <a:latin typeface="Arial" panose="020B0604020202020204" pitchFamily="34" charset="0"/>
                <a:cs typeface="Arial" panose="020B0604020202020204" pitchFamily="34" charset="0"/>
              </a:rPr>
              <a:t>measures</a:t>
            </a:r>
            <a:r>
              <a:rPr lang="de-DE" sz="2800" b="1" dirty="0">
                <a:solidFill>
                  <a:schemeClr val="accent1">
                    <a:lumMod val="75000"/>
                  </a:schemeClr>
                </a:solidFill>
                <a:latin typeface="Arial" panose="020B0604020202020204" pitchFamily="34" charset="0"/>
                <a:cs typeface="Arial" panose="020B0604020202020204" pitchFamily="34" charset="0"/>
              </a:rPr>
              <a:t/>
            </a:r>
            <a:br>
              <a:rPr lang="de-DE" sz="2800" b="1" dirty="0">
                <a:solidFill>
                  <a:schemeClr val="accent1">
                    <a:lumMod val="75000"/>
                  </a:schemeClr>
                </a:solidFill>
                <a:latin typeface="Arial" panose="020B0604020202020204" pitchFamily="34" charset="0"/>
                <a:cs typeface="Arial" panose="020B0604020202020204" pitchFamily="34" charset="0"/>
              </a:rPr>
            </a:br>
            <a:r>
              <a:rPr lang="de-DE" sz="2800" b="1" dirty="0" err="1">
                <a:solidFill>
                  <a:schemeClr val="accent1">
                    <a:lumMod val="75000"/>
                  </a:schemeClr>
                </a:solidFill>
                <a:latin typeface="Arial" panose="020B0604020202020204" pitchFamily="34" charset="0"/>
                <a:cs typeface="Arial" panose="020B0604020202020204" pitchFamily="34" charset="0"/>
              </a:rPr>
              <a:t>Introduction</a:t>
            </a:r>
            <a:r>
              <a:rPr lang="de-DE" sz="2800" b="1" dirty="0">
                <a:solidFill>
                  <a:schemeClr val="accent1">
                    <a:lumMod val="75000"/>
                  </a:schemeClr>
                </a:solidFill>
                <a:latin typeface="Arial" panose="020B0604020202020204" pitchFamily="34" charset="0"/>
                <a:cs typeface="Arial" panose="020B0604020202020204" pitchFamily="34" charset="0"/>
              </a:rPr>
              <a:t> </a:t>
            </a:r>
            <a:r>
              <a:rPr lang="de-DE" sz="2800" b="1" dirty="0" err="1">
                <a:solidFill>
                  <a:schemeClr val="accent1">
                    <a:lumMod val="75000"/>
                  </a:schemeClr>
                </a:solidFill>
                <a:latin typeface="Arial" panose="020B0604020202020204" pitchFamily="34" charset="0"/>
                <a:cs typeface="Arial" panose="020B0604020202020204" pitchFamily="34" charset="0"/>
              </a:rPr>
              <a:t>of</a:t>
            </a:r>
            <a:r>
              <a:rPr lang="de-DE" sz="2800" b="1" dirty="0">
                <a:solidFill>
                  <a:schemeClr val="accent1">
                    <a:lumMod val="75000"/>
                  </a:schemeClr>
                </a:solidFill>
                <a:latin typeface="Arial" panose="020B0604020202020204" pitchFamily="34" charset="0"/>
                <a:cs typeface="Arial" panose="020B0604020202020204" pitchFamily="34" charset="0"/>
              </a:rPr>
              <a:t> Free Route </a:t>
            </a:r>
            <a:r>
              <a:rPr lang="de-DE" sz="2800" b="1" dirty="0" err="1">
                <a:solidFill>
                  <a:schemeClr val="accent1">
                    <a:lumMod val="75000"/>
                  </a:schemeClr>
                </a:solidFill>
                <a:latin typeface="Arial" panose="020B0604020202020204" pitchFamily="34" charset="0"/>
                <a:cs typeface="Arial" panose="020B0604020202020204" pitchFamily="34" charset="0"/>
              </a:rPr>
              <a:t>Airspace</a:t>
            </a:r>
            <a:endParaRPr lang="de-DE" b="1" dirty="0">
              <a:solidFill>
                <a:schemeClr val="accent1">
                  <a:lumMod val="75000"/>
                </a:schemeClr>
              </a:solidFill>
              <a:latin typeface="Arial" panose="020B0604020202020204" pitchFamily="34" charset="0"/>
              <a:cs typeface="Arial" panose="020B0604020202020204" pitchFamily="34" charset="0"/>
            </a:endParaRPr>
          </a:p>
        </p:txBody>
      </p:sp>
      <p:graphicFrame>
        <p:nvGraphicFramePr>
          <p:cNvPr id="3" name="Diagramm 2"/>
          <p:cNvGraphicFramePr/>
          <p:nvPr>
            <p:extLst/>
          </p:nvPr>
        </p:nvGraphicFramePr>
        <p:xfrm>
          <a:off x="983432" y="1700808"/>
          <a:ext cx="10369152"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39617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51584" y="476673"/>
            <a:ext cx="6768751" cy="954107"/>
          </a:xfrm>
          <a:prstGeom prst="rect">
            <a:avLst/>
          </a:prstGeom>
        </p:spPr>
        <p:txBody>
          <a:bodyPr wrap="square" numCol="1">
            <a:spAutoFit/>
          </a:bodyPr>
          <a:lstStyle/>
          <a:p>
            <a:pPr algn="ctr"/>
            <a:r>
              <a:rPr lang="fr-FR" sz="2800" b="1" dirty="0">
                <a:solidFill>
                  <a:schemeClr val="accent1">
                    <a:lumMod val="75000"/>
                  </a:schemeClr>
                </a:solidFill>
                <a:latin typeface="Arial" panose="020B0604020202020204" pitchFamily="34" charset="0"/>
                <a:cs typeface="Arial" panose="020B0604020202020204" pitchFamily="34" charset="0"/>
              </a:rPr>
              <a:t>FABEC - </a:t>
            </a:r>
            <a:r>
              <a:rPr lang="fr-FR" sz="2800" b="1" dirty="0" err="1">
                <a:solidFill>
                  <a:schemeClr val="accent1">
                    <a:lumMod val="75000"/>
                  </a:schemeClr>
                </a:solidFill>
                <a:latin typeface="Arial" panose="020B0604020202020204" pitchFamily="34" charset="0"/>
                <a:cs typeface="Arial" panose="020B0604020202020204" pitchFamily="34" charset="0"/>
              </a:rPr>
              <a:t>Other</a:t>
            </a:r>
            <a:r>
              <a:rPr lang="fr-FR" sz="2800" b="1" dirty="0">
                <a:solidFill>
                  <a:schemeClr val="accent1">
                    <a:lumMod val="75000"/>
                  </a:schemeClr>
                </a:solidFill>
                <a:latin typeface="Arial" panose="020B0604020202020204" pitchFamily="34" charset="0"/>
                <a:cs typeface="Arial" panose="020B0604020202020204" pitchFamily="34" charset="0"/>
              </a:rPr>
              <a:t> main </a:t>
            </a:r>
            <a:r>
              <a:rPr lang="de-DE" sz="2800" b="1" dirty="0" err="1">
                <a:solidFill>
                  <a:schemeClr val="accent1">
                    <a:lumMod val="75000"/>
                  </a:schemeClr>
                </a:solidFill>
                <a:latin typeface="Arial" panose="020B0604020202020204" pitchFamily="34" charset="0"/>
                <a:cs typeface="Arial" panose="020B0604020202020204" pitchFamily="34" charset="0"/>
              </a:rPr>
              <a:t>measures</a:t>
            </a:r>
            <a:r>
              <a:rPr lang="de-DE" sz="2800" b="1" dirty="0">
                <a:solidFill>
                  <a:schemeClr val="accent1">
                    <a:lumMod val="75000"/>
                  </a:schemeClr>
                </a:solidFill>
                <a:latin typeface="Arial" panose="020B0604020202020204" pitchFamily="34" charset="0"/>
                <a:cs typeface="Arial" panose="020B0604020202020204" pitchFamily="34" charset="0"/>
              </a:rPr>
              <a:t/>
            </a:r>
            <a:br>
              <a:rPr lang="de-DE" sz="2800" b="1" dirty="0">
                <a:solidFill>
                  <a:schemeClr val="accent1">
                    <a:lumMod val="75000"/>
                  </a:schemeClr>
                </a:solidFill>
                <a:latin typeface="Arial" panose="020B0604020202020204" pitchFamily="34" charset="0"/>
                <a:cs typeface="Arial" panose="020B0604020202020204" pitchFamily="34" charset="0"/>
              </a:rPr>
            </a:br>
            <a:r>
              <a:rPr lang="de-DE" sz="2800" b="1" dirty="0">
                <a:solidFill>
                  <a:schemeClr val="accent1">
                    <a:lumMod val="75000"/>
                  </a:schemeClr>
                </a:solidFill>
                <a:latin typeface="Arial" panose="020B0604020202020204" pitchFamily="34" charset="0"/>
                <a:cs typeface="Arial" panose="020B0604020202020204" pitchFamily="34" charset="0"/>
              </a:rPr>
              <a:t>FABEC/NM ADCG</a:t>
            </a:r>
            <a:r>
              <a:rPr lang="de-DE" sz="2800" dirty="0">
                <a:solidFill>
                  <a:schemeClr val="accent1">
                    <a:lumMod val="75000"/>
                  </a:schemeClr>
                </a:solidFill>
                <a:latin typeface="Arial" panose="020B0604020202020204" pitchFamily="34" charset="0"/>
                <a:cs typeface="Arial" panose="020B0604020202020204" pitchFamily="34" charset="0"/>
              </a:rPr>
              <a:t>*</a:t>
            </a:r>
            <a:endParaRPr lang="de-DE" b="1" dirty="0">
              <a:solidFill>
                <a:schemeClr val="accent1">
                  <a:lumMod val="75000"/>
                </a:schemeClr>
              </a:solidFill>
              <a:latin typeface="Arial" panose="020B0604020202020204" pitchFamily="34" charset="0"/>
              <a:cs typeface="Arial" panose="020B0604020202020204" pitchFamily="34" charset="0"/>
            </a:endParaRPr>
          </a:p>
        </p:txBody>
      </p:sp>
      <p:sp>
        <p:nvSpPr>
          <p:cNvPr id="3" name="Textfeld 2"/>
          <p:cNvSpPr txBox="1"/>
          <p:nvPr/>
        </p:nvSpPr>
        <p:spPr>
          <a:xfrm>
            <a:off x="2351584" y="6023467"/>
            <a:ext cx="7416824" cy="276999"/>
          </a:xfrm>
          <a:prstGeom prst="rect">
            <a:avLst/>
          </a:prstGeom>
          <a:noFill/>
        </p:spPr>
        <p:txBody>
          <a:bodyPr wrap="square" rtlCol="0">
            <a:spAutoFit/>
          </a:bodyPr>
          <a:lstStyle/>
          <a:p>
            <a:r>
              <a:rPr lang="de-DE" sz="1200" dirty="0"/>
              <a:t>* FABEC – NM </a:t>
            </a:r>
            <a:r>
              <a:rPr lang="de-DE" sz="1200" dirty="0" err="1"/>
              <a:t>Airspace</a:t>
            </a:r>
            <a:r>
              <a:rPr lang="de-DE" sz="1200" dirty="0"/>
              <a:t> Design Co-ordination Group</a:t>
            </a:r>
          </a:p>
        </p:txBody>
      </p:sp>
      <p:sp>
        <p:nvSpPr>
          <p:cNvPr id="5" name="Textfeld 4"/>
          <p:cNvSpPr txBox="1"/>
          <p:nvPr/>
        </p:nvSpPr>
        <p:spPr>
          <a:xfrm>
            <a:off x="983432" y="1529683"/>
            <a:ext cx="9721080" cy="923330"/>
          </a:xfrm>
          <a:prstGeom prst="rect">
            <a:avLst/>
          </a:prstGeom>
          <a:noFill/>
        </p:spPr>
        <p:txBody>
          <a:bodyPr wrap="square" rtlCol="0">
            <a:spAutoFit/>
          </a:bodyPr>
          <a:lstStyle/>
          <a:p>
            <a:pPr marL="285750" indent="-285750">
              <a:buFont typeface="Symbol" panose="05050102010706020507" pitchFamily="18" charset="2"/>
              <a:buChar char="-"/>
            </a:pPr>
            <a:r>
              <a:rPr lang="de-DE" b="1" dirty="0" smtClean="0">
                <a:solidFill>
                  <a:schemeClr val="tx2"/>
                </a:solidFill>
                <a:latin typeface="Arial" panose="020B0604020202020204" pitchFamily="34" charset="0"/>
                <a:cs typeface="Arial" panose="020B0604020202020204" pitchFamily="34" charset="0"/>
              </a:rPr>
              <a:t>FABEC-initiative </a:t>
            </a:r>
            <a:r>
              <a:rPr lang="de-DE" b="1" dirty="0" err="1" smtClean="0">
                <a:solidFill>
                  <a:schemeClr val="tx2"/>
                </a:solidFill>
                <a:latin typeface="Arial" panose="020B0604020202020204" pitchFamily="34" charset="0"/>
                <a:cs typeface="Arial" panose="020B0604020202020204" pitchFamily="34" charset="0"/>
              </a:rPr>
              <a:t>to</a:t>
            </a:r>
            <a:r>
              <a:rPr lang="de-DE" b="1" dirty="0" smtClean="0">
                <a:solidFill>
                  <a:schemeClr val="tx2"/>
                </a:solidFill>
                <a:latin typeface="Arial" panose="020B0604020202020204" pitchFamily="34" charset="0"/>
                <a:cs typeface="Arial" panose="020B0604020202020204" pitchFamily="34" charset="0"/>
              </a:rPr>
              <a:t> </a:t>
            </a:r>
            <a:r>
              <a:rPr lang="de-DE" b="1" dirty="0" err="1" smtClean="0">
                <a:solidFill>
                  <a:schemeClr val="tx2"/>
                </a:solidFill>
                <a:latin typeface="Arial" panose="020B0604020202020204" pitchFamily="34" charset="0"/>
                <a:cs typeface="Arial" panose="020B0604020202020204" pitchFamily="34" charset="0"/>
              </a:rPr>
              <a:t>improve</a:t>
            </a:r>
            <a:r>
              <a:rPr lang="de-DE" b="1" dirty="0" smtClean="0">
                <a:solidFill>
                  <a:schemeClr val="tx2"/>
                </a:solidFill>
                <a:latin typeface="Arial" panose="020B0604020202020204" pitchFamily="34" charset="0"/>
                <a:cs typeface="Arial" panose="020B0604020202020204" pitchFamily="34" charset="0"/>
              </a:rPr>
              <a:t> </a:t>
            </a:r>
            <a:r>
              <a:rPr lang="de-DE" b="1" dirty="0" err="1" smtClean="0">
                <a:solidFill>
                  <a:schemeClr val="tx2"/>
                </a:solidFill>
                <a:latin typeface="Arial" panose="020B0604020202020204" pitchFamily="34" charset="0"/>
                <a:cs typeface="Arial" panose="020B0604020202020204" pitchFamily="34" charset="0"/>
              </a:rPr>
              <a:t>airspace</a:t>
            </a:r>
            <a:r>
              <a:rPr lang="de-DE" b="1" dirty="0" smtClean="0">
                <a:solidFill>
                  <a:schemeClr val="tx2"/>
                </a:solidFill>
                <a:latin typeface="Arial" panose="020B0604020202020204" pitchFamily="34" charset="0"/>
                <a:cs typeface="Arial" panose="020B0604020202020204" pitchFamily="34" charset="0"/>
              </a:rPr>
              <a:t> </a:t>
            </a:r>
            <a:r>
              <a:rPr lang="de-DE" b="1" dirty="0" err="1" smtClean="0">
                <a:solidFill>
                  <a:schemeClr val="tx2"/>
                </a:solidFill>
                <a:latin typeface="Arial" panose="020B0604020202020204" pitchFamily="34" charset="0"/>
                <a:cs typeface="Arial" panose="020B0604020202020204" pitchFamily="34" charset="0"/>
              </a:rPr>
              <a:t>structure</a:t>
            </a:r>
            <a:r>
              <a:rPr lang="de-DE" b="1" dirty="0" smtClean="0">
                <a:solidFill>
                  <a:schemeClr val="tx2"/>
                </a:solidFill>
                <a:latin typeface="Arial" panose="020B0604020202020204" pitchFamily="34" charset="0"/>
                <a:cs typeface="Arial" panose="020B0604020202020204" pitchFamily="34" charset="0"/>
              </a:rPr>
              <a:t> </a:t>
            </a:r>
            <a:r>
              <a:rPr lang="de-DE" b="1" dirty="0" err="1" smtClean="0">
                <a:solidFill>
                  <a:schemeClr val="tx2"/>
                </a:solidFill>
                <a:latin typeface="Arial" panose="020B0604020202020204" pitchFamily="34" charset="0"/>
                <a:cs typeface="Arial" panose="020B0604020202020204" pitchFamily="34" charset="0"/>
              </a:rPr>
              <a:t>over</a:t>
            </a:r>
            <a:r>
              <a:rPr lang="de-DE" b="1" dirty="0" smtClean="0">
                <a:solidFill>
                  <a:schemeClr val="tx2"/>
                </a:solidFill>
                <a:latin typeface="Arial" panose="020B0604020202020204" pitchFamily="34" charset="0"/>
                <a:cs typeface="Arial" panose="020B0604020202020204" pitchFamily="34" charset="0"/>
              </a:rPr>
              <a:t> RP3 </a:t>
            </a:r>
            <a:r>
              <a:rPr lang="de-DE" b="1" dirty="0" err="1" smtClean="0">
                <a:solidFill>
                  <a:schemeClr val="tx2"/>
                </a:solidFill>
                <a:latin typeface="Arial" panose="020B0604020202020204" pitchFamily="34" charset="0"/>
                <a:cs typeface="Arial" panose="020B0604020202020204" pitchFamily="34" charset="0"/>
              </a:rPr>
              <a:t>and</a:t>
            </a:r>
            <a:r>
              <a:rPr lang="de-DE" b="1" dirty="0" smtClean="0">
                <a:solidFill>
                  <a:schemeClr val="tx2"/>
                </a:solidFill>
                <a:latin typeface="Arial" panose="020B0604020202020204" pitchFamily="34" charset="0"/>
                <a:cs typeface="Arial" panose="020B0604020202020204" pitchFamily="34" charset="0"/>
              </a:rPr>
              <a:t> </a:t>
            </a:r>
            <a:r>
              <a:rPr lang="de-DE" b="1" dirty="0" err="1" smtClean="0">
                <a:solidFill>
                  <a:schemeClr val="tx2"/>
                </a:solidFill>
                <a:latin typeface="Arial" panose="020B0604020202020204" pitchFamily="34" charset="0"/>
                <a:cs typeface="Arial" panose="020B0604020202020204" pitchFamily="34" charset="0"/>
              </a:rPr>
              <a:t>beyond</a:t>
            </a:r>
            <a:endParaRPr lang="de-DE" b="1" dirty="0" smtClean="0">
              <a:solidFill>
                <a:schemeClr val="tx2"/>
              </a:solidFill>
              <a:latin typeface="Arial" panose="020B0604020202020204" pitchFamily="34" charset="0"/>
              <a:cs typeface="Arial" panose="020B0604020202020204" pitchFamily="34" charset="0"/>
            </a:endParaRPr>
          </a:p>
          <a:p>
            <a:pPr marL="285750" indent="-285750">
              <a:buFont typeface="Symbol" panose="05050102010706020507" pitchFamily="18" charset="2"/>
              <a:buChar char="-"/>
            </a:pPr>
            <a:r>
              <a:rPr lang="de-DE" b="1" dirty="0" smtClean="0">
                <a:solidFill>
                  <a:schemeClr val="tx2"/>
                </a:solidFill>
                <a:latin typeface="Arial" panose="020B0604020202020204" pitchFamily="34" charset="0"/>
                <a:cs typeface="Arial" panose="020B0604020202020204" pitchFamily="34" charset="0"/>
              </a:rPr>
              <a:t>Analysis </a:t>
            </a:r>
            <a:r>
              <a:rPr lang="de-DE" b="1" dirty="0" err="1" smtClean="0">
                <a:solidFill>
                  <a:schemeClr val="tx2"/>
                </a:solidFill>
                <a:latin typeface="Arial" panose="020B0604020202020204" pitchFamily="34" charset="0"/>
                <a:cs typeface="Arial" panose="020B0604020202020204" pitchFamily="34" charset="0"/>
              </a:rPr>
              <a:t>of</a:t>
            </a:r>
            <a:r>
              <a:rPr lang="de-DE" b="1" dirty="0" smtClean="0">
                <a:solidFill>
                  <a:schemeClr val="tx2"/>
                </a:solidFill>
                <a:latin typeface="Arial" panose="020B0604020202020204" pitchFamily="34" charset="0"/>
                <a:cs typeface="Arial" panose="020B0604020202020204" pitchFamily="34" charset="0"/>
              </a:rPr>
              <a:t> </a:t>
            </a:r>
            <a:r>
              <a:rPr lang="de-DE" b="1" dirty="0" err="1" smtClean="0">
                <a:solidFill>
                  <a:schemeClr val="tx2"/>
                </a:solidFill>
                <a:latin typeface="Arial" panose="020B0604020202020204" pitchFamily="34" charset="0"/>
                <a:cs typeface="Arial" panose="020B0604020202020204" pitchFamily="34" charset="0"/>
              </a:rPr>
              <a:t>bottlenecks</a:t>
            </a:r>
            <a:endParaRPr lang="de-DE" b="1" dirty="0" smtClean="0">
              <a:solidFill>
                <a:schemeClr val="tx2"/>
              </a:solidFill>
              <a:latin typeface="Arial" panose="020B0604020202020204" pitchFamily="34" charset="0"/>
              <a:cs typeface="Arial" panose="020B0604020202020204" pitchFamily="34" charset="0"/>
            </a:endParaRPr>
          </a:p>
          <a:p>
            <a:pPr marL="285750" indent="-285750">
              <a:buFont typeface="Symbol" panose="05050102010706020507" pitchFamily="18" charset="2"/>
              <a:buChar char="-"/>
            </a:pPr>
            <a:r>
              <a:rPr lang="de-DE" b="1" dirty="0" err="1" smtClean="0">
                <a:solidFill>
                  <a:schemeClr val="tx2"/>
                </a:solidFill>
                <a:latin typeface="Arial" panose="020B0604020202020204" pitchFamily="34" charset="0"/>
                <a:cs typeface="Arial" panose="020B0604020202020204" pitchFamily="34" charset="0"/>
              </a:rPr>
              <a:t>Planning</a:t>
            </a:r>
            <a:r>
              <a:rPr lang="de-DE" b="1" dirty="0" smtClean="0">
                <a:solidFill>
                  <a:schemeClr val="tx2"/>
                </a:solidFill>
                <a:latin typeface="Arial" panose="020B0604020202020204" pitchFamily="34" charset="0"/>
                <a:cs typeface="Arial" panose="020B0604020202020204" pitchFamily="34" charset="0"/>
              </a:rPr>
              <a:t> </a:t>
            </a:r>
            <a:r>
              <a:rPr lang="de-DE" b="1" dirty="0" err="1" smtClean="0">
                <a:solidFill>
                  <a:schemeClr val="tx2"/>
                </a:solidFill>
                <a:latin typeface="Arial" panose="020B0604020202020204" pitchFamily="34" charset="0"/>
                <a:cs typeface="Arial" panose="020B0604020202020204" pitchFamily="34" charset="0"/>
              </a:rPr>
              <a:t>towards</a:t>
            </a:r>
            <a:r>
              <a:rPr lang="de-DE" b="1" dirty="0" smtClean="0">
                <a:solidFill>
                  <a:schemeClr val="tx2"/>
                </a:solidFill>
                <a:latin typeface="Arial" panose="020B0604020202020204" pitchFamily="34" charset="0"/>
                <a:cs typeface="Arial" panose="020B0604020202020204" pitchFamily="34" charset="0"/>
              </a:rPr>
              <a:t> a FABEC Free Route </a:t>
            </a:r>
            <a:r>
              <a:rPr lang="de-DE" b="1" dirty="0" err="1" smtClean="0">
                <a:solidFill>
                  <a:schemeClr val="tx2"/>
                </a:solidFill>
                <a:latin typeface="Arial" panose="020B0604020202020204" pitchFamily="34" charset="0"/>
                <a:cs typeface="Arial" panose="020B0604020202020204" pitchFamily="34" charset="0"/>
              </a:rPr>
              <a:t>Airspace</a:t>
            </a:r>
            <a:endParaRPr lang="de-DE" b="1" dirty="0" smtClean="0">
              <a:solidFill>
                <a:schemeClr val="tx2"/>
              </a:solidFill>
              <a:latin typeface="Arial" panose="020B0604020202020204" pitchFamily="34" charset="0"/>
              <a:cs typeface="Arial" panose="020B0604020202020204" pitchFamily="34" charset="0"/>
            </a:endParaRPr>
          </a:p>
        </p:txBody>
      </p:sp>
      <p:graphicFrame>
        <p:nvGraphicFramePr>
          <p:cNvPr id="11" name="Diagramm 10"/>
          <p:cNvGraphicFramePr/>
          <p:nvPr>
            <p:extLst/>
          </p:nvPr>
        </p:nvGraphicFramePr>
        <p:xfrm>
          <a:off x="839416" y="2420888"/>
          <a:ext cx="10297143" cy="36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28949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95600" y="188640"/>
            <a:ext cx="6226923" cy="954107"/>
          </a:xfrm>
          <a:prstGeom prst="rect">
            <a:avLst/>
          </a:prstGeom>
        </p:spPr>
        <p:txBody>
          <a:bodyPr wrap="square" numCol="1">
            <a:spAutoFit/>
          </a:bodyPr>
          <a:lstStyle/>
          <a:p>
            <a:pPr algn="ctr"/>
            <a:r>
              <a:rPr lang="fr-FR" sz="2800" b="1" dirty="0">
                <a:solidFill>
                  <a:schemeClr val="accent1">
                    <a:lumMod val="75000"/>
                  </a:schemeClr>
                </a:solidFill>
                <a:latin typeface="Arial" panose="020B0604020202020204" pitchFamily="34" charset="0"/>
                <a:cs typeface="Arial" panose="020B0604020202020204" pitchFamily="34" charset="0"/>
              </a:rPr>
              <a:t>FABEC - </a:t>
            </a:r>
            <a:r>
              <a:rPr lang="fr-FR" sz="2800" b="1" dirty="0" err="1">
                <a:solidFill>
                  <a:schemeClr val="accent1">
                    <a:lumMod val="75000"/>
                  </a:schemeClr>
                </a:solidFill>
                <a:latin typeface="Arial" panose="020B0604020202020204" pitchFamily="34" charset="0"/>
                <a:cs typeface="Arial" panose="020B0604020202020204" pitchFamily="34" charset="0"/>
              </a:rPr>
              <a:t>Other</a:t>
            </a:r>
            <a:r>
              <a:rPr lang="fr-FR" sz="2800" b="1" dirty="0">
                <a:solidFill>
                  <a:schemeClr val="accent1">
                    <a:lumMod val="75000"/>
                  </a:schemeClr>
                </a:solidFill>
                <a:latin typeface="Arial" panose="020B0604020202020204" pitchFamily="34" charset="0"/>
                <a:cs typeface="Arial" panose="020B0604020202020204" pitchFamily="34" charset="0"/>
              </a:rPr>
              <a:t> main </a:t>
            </a:r>
            <a:r>
              <a:rPr lang="de-DE" sz="2800" b="1" dirty="0" err="1">
                <a:solidFill>
                  <a:schemeClr val="accent1">
                    <a:lumMod val="75000"/>
                  </a:schemeClr>
                </a:solidFill>
                <a:latin typeface="Arial" panose="020B0604020202020204" pitchFamily="34" charset="0"/>
                <a:cs typeface="Arial" panose="020B0604020202020204" pitchFamily="34" charset="0"/>
              </a:rPr>
              <a:t>measures</a:t>
            </a:r>
            <a:r>
              <a:rPr lang="de-DE" sz="2800" b="1" dirty="0">
                <a:solidFill>
                  <a:schemeClr val="accent1">
                    <a:lumMod val="75000"/>
                  </a:schemeClr>
                </a:solidFill>
                <a:latin typeface="Arial" panose="020B0604020202020204" pitchFamily="34" charset="0"/>
                <a:cs typeface="Arial" panose="020B0604020202020204" pitchFamily="34" charset="0"/>
              </a:rPr>
              <a:t/>
            </a:r>
            <a:br>
              <a:rPr lang="de-DE" sz="2800" b="1" dirty="0">
                <a:solidFill>
                  <a:schemeClr val="accent1">
                    <a:lumMod val="75000"/>
                  </a:schemeClr>
                </a:solidFill>
                <a:latin typeface="Arial" panose="020B0604020202020204" pitchFamily="34" charset="0"/>
                <a:cs typeface="Arial" panose="020B0604020202020204" pitchFamily="34" charset="0"/>
              </a:rPr>
            </a:br>
            <a:r>
              <a:rPr lang="de-DE" sz="2800" b="1" dirty="0">
                <a:solidFill>
                  <a:schemeClr val="accent1">
                    <a:lumMod val="75000"/>
                  </a:schemeClr>
                </a:solidFill>
                <a:latin typeface="Arial" panose="020B0604020202020204" pitchFamily="34" charset="0"/>
                <a:cs typeface="Arial" panose="020B0604020202020204" pitchFamily="34" charset="0"/>
              </a:rPr>
              <a:t>ERNIP Part 2</a:t>
            </a:r>
            <a:endParaRPr lang="de-DE" b="1" dirty="0">
              <a:solidFill>
                <a:schemeClr val="accent1">
                  <a:lumMod val="75000"/>
                </a:schemeClr>
              </a:solidFill>
              <a:latin typeface="Arial" panose="020B0604020202020204" pitchFamily="34" charset="0"/>
              <a:cs typeface="Arial" panose="020B0604020202020204" pitchFamily="34" charset="0"/>
            </a:endParaRPr>
          </a:p>
        </p:txBody>
      </p:sp>
      <p:sp>
        <p:nvSpPr>
          <p:cNvPr id="2" name="Textfeld 1"/>
          <p:cNvSpPr txBox="1"/>
          <p:nvPr/>
        </p:nvSpPr>
        <p:spPr>
          <a:xfrm>
            <a:off x="6023992" y="1268760"/>
            <a:ext cx="4824535" cy="3416320"/>
          </a:xfrm>
          <a:prstGeom prst="rect">
            <a:avLst/>
          </a:prstGeom>
          <a:noFill/>
        </p:spPr>
        <p:txBody>
          <a:bodyPr wrap="square" numCol="1" rtlCol="0">
            <a:spAutoFit/>
          </a:bodyPr>
          <a:lstStyle/>
          <a:p>
            <a:r>
              <a:rPr lang="de-DE" b="1" dirty="0" smtClean="0">
                <a:solidFill>
                  <a:schemeClr val="tx2"/>
                </a:solidFill>
                <a:latin typeface="Arial" panose="020B0604020202020204" pitchFamily="34" charset="0"/>
                <a:cs typeface="Arial" panose="020B0604020202020204" pitchFamily="34" charset="0"/>
              </a:rPr>
              <a:t>Summer 2021</a:t>
            </a:r>
          </a:p>
          <a:p>
            <a:endParaRPr lang="de-DE" dirty="0">
              <a:solidFill>
                <a:schemeClr val="tx2"/>
              </a:solidFill>
              <a:latin typeface="Arial" panose="020B0604020202020204" pitchFamily="34" charset="0"/>
              <a:cs typeface="Arial" panose="020B0604020202020204" pitchFamily="34" charset="0"/>
            </a:endParaRPr>
          </a:p>
          <a:p>
            <a:r>
              <a:rPr lang="de-DE" b="1" dirty="0" smtClean="0">
                <a:solidFill>
                  <a:schemeClr val="tx2"/>
                </a:solidFill>
                <a:latin typeface="Arial" panose="020B0604020202020204" pitchFamily="34" charset="0"/>
                <a:cs typeface="Arial" panose="020B0604020202020204" pitchFamily="34" charset="0"/>
              </a:rPr>
              <a:t>France</a:t>
            </a:r>
            <a:r>
              <a:rPr lang="de-DE" dirty="0" smtClean="0">
                <a:solidFill>
                  <a:schemeClr val="tx2"/>
                </a:solidFill>
                <a:latin typeface="Arial" panose="020B0604020202020204" pitchFamily="34" charset="0"/>
                <a:cs typeface="Arial" panose="020B0604020202020204" pitchFamily="34" charset="0"/>
              </a:rPr>
              <a:t>: </a:t>
            </a:r>
          </a:p>
          <a:p>
            <a:pPr marL="285750" indent="-285750">
              <a:buFont typeface="Symbol" panose="05050102010706020507" pitchFamily="18" charset="2"/>
              <a:buChar char="-"/>
            </a:pPr>
            <a:r>
              <a:rPr lang="de-DE" dirty="0" err="1" smtClean="0">
                <a:solidFill>
                  <a:schemeClr val="tx2"/>
                </a:solidFill>
                <a:latin typeface="Arial" panose="020B0604020202020204" pitchFamily="34" charset="0"/>
                <a:cs typeface="Arial" panose="020B0604020202020204" pitchFamily="34" charset="0"/>
              </a:rPr>
              <a:t>Airspace</a:t>
            </a:r>
            <a:r>
              <a:rPr lang="de-DE" dirty="0" smtClean="0">
                <a:solidFill>
                  <a:schemeClr val="tx2"/>
                </a:solidFill>
                <a:latin typeface="Arial" panose="020B0604020202020204" pitchFamily="34" charset="0"/>
                <a:cs typeface="Arial" panose="020B0604020202020204" pitchFamily="34" charset="0"/>
              </a:rPr>
              <a:t> </a:t>
            </a:r>
            <a:r>
              <a:rPr lang="de-DE" dirty="0" err="1">
                <a:solidFill>
                  <a:schemeClr val="tx2"/>
                </a:solidFill>
                <a:latin typeface="Arial" panose="020B0604020202020204" pitchFamily="34" charset="0"/>
                <a:cs typeface="Arial" panose="020B0604020202020204" pitchFamily="34" charset="0"/>
              </a:rPr>
              <a:t>Structure</a:t>
            </a:r>
            <a:r>
              <a:rPr lang="de-DE" dirty="0">
                <a:solidFill>
                  <a:schemeClr val="tx2"/>
                </a:solidFill>
                <a:latin typeface="Arial" panose="020B0604020202020204" pitchFamily="34" charset="0"/>
                <a:cs typeface="Arial" panose="020B0604020202020204" pitchFamily="34" charset="0"/>
              </a:rPr>
              <a:t> </a:t>
            </a:r>
            <a:r>
              <a:rPr lang="de-DE" dirty="0" err="1">
                <a:solidFill>
                  <a:schemeClr val="tx2"/>
                </a:solidFill>
                <a:latin typeface="Arial" panose="020B0604020202020204" pitchFamily="34" charset="0"/>
                <a:cs typeface="Arial" panose="020B0604020202020204" pitchFamily="34" charset="0"/>
              </a:rPr>
              <a:t>Improvement</a:t>
            </a:r>
            <a:r>
              <a:rPr lang="de-DE" dirty="0">
                <a:solidFill>
                  <a:schemeClr val="tx2"/>
                </a:solidFill>
                <a:latin typeface="Arial" panose="020B0604020202020204" pitchFamily="34" charset="0"/>
                <a:cs typeface="Arial" panose="020B0604020202020204" pitchFamily="34" charset="0"/>
              </a:rPr>
              <a:t> Reims </a:t>
            </a:r>
            <a:r>
              <a:rPr lang="de-DE" dirty="0" smtClean="0">
                <a:solidFill>
                  <a:schemeClr val="tx2"/>
                </a:solidFill>
                <a:latin typeface="Arial" panose="020B0604020202020204" pitchFamily="34" charset="0"/>
                <a:cs typeface="Arial" panose="020B0604020202020204" pitchFamily="34" charset="0"/>
              </a:rPr>
              <a:t>ACC</a:t>
            </a:r>
          </a:p>
          <a:p>
            <a:pPr marL="285750" indent="-285750">
              <a:buFont typeface="Symbol" panose="05050102010706020507" pitchFamily="18" charset="2"/>
              <a:buChar char="-"/>
            </a:pPr>
            <a:r>
              <a:rPr lang="fr-FR" dirty="0" err="1">
                <a:solidFill>
                  <a:schemeClr val="tx2"/>
                </a:solidFill>
                <a:latin typeface="Arial" panose="020B0604020202020204" pitchFamily="34" charset="0"/>
                <a:cs typeface="Arial" panose="020B0604020202020204" pitchFamily="34" charset="0"/>
              </a:rPr>
              <a:t>Airspace</a:t>
            </a:r>
            <a:r>
              <a:rPr lang="fr-FR" dirty="0">
                <a:solidFill>
                  <a:schemeClr val="tx2"/>
                </a:solidFill>
                <a:latin typeface="Arial" panose="020B0604020202020204" pitchFamily="34" charset="0"/>
                <a:cs typeface="Arial" panose="020B0604020202020204" pitchFamily="34" charset="0"/>
              </a:rPr>
              <a:t> Structure </a:t>
            </a:r>
            <a:r>
              <a:rPr lang="fr-FR" dirty="0" err="1">
                <a:solidFill>
                  <a:schemeClr val="tx2"/>
                </a:solidFill>
                <a:latin typeface="Arial" panose="020B0604020202020204" pitchFamily="34" charset="0"/>
                <a:cs typeface="Arial" panose="020B0604020202020204" pitchFamily="34" charset="0"/>
              </a:rPr>
              <a:t>Improvement</a:t>
            </a:r>
            <a:r>
              <a:rPr lang="fr-FR" dirty="0">
                <a:solidFill>
                  <a:schemeClr val="tx2"/>
                </a:solidFill>
                <a:latin typeface="Arial" panose="020B0604020202020204" pitchFamily="34" charset="0"/>
                <a:cs typeface="Arial" panose="020B0604020202020204" pitchFamily="34" charset="0"/>
              </a:rPr>
              <a:t> Bordeaux </a:t>
            </a:r>
            <a:r>
              <a:rPr lang="fr-FR" dirty="0" smtClean="0">
                <a:solidFill>
                  <a:schemeClr val="tx2"/>
                </a:solidFill>
                <a:latin typeface="Arial" panose="020B0604020202020204" pitchFamily="34" charset="0"/>
                <a:cs typeface="Arial" panose="020B0604020202020204" pitchFamily="34" charset="0"/>
              </a:rPr>
              <a:t>ACC</a:t>
            </a:r>
          </a:p>
          <a:p>
            <a:pPr marL="285750" indent="-285750">
              <a:buFont typeface="Symbol" panose="05050102010706020507" pitchFamily="18" charset="2"/>
              <a:buChar char="-"/>
            </a:pPr>
            <a:r>
              <a:rPr lang="de-DE" dirty="0" smtClean="0">
                <a:solidFill>
                  <a:schemeClr val="tx2"/>
                </a:solidFill>
                <a:latin typeface="Arial" panose="020B0604020202020204" pitchFamily="34" charset="0"/>
                <a:cs typeface="Arial" panose="020B0604020202020204" pitchFamily="34" charset="0"/>
              </a:rPr>
              <a:t>ELIXIR Phase 2.</a:t>
            </a:r>
          </a:p>
          <a:p>
            <a:endParaRPr lang="de-DE" dirty="0">
              <a:solidFill>
                <a:schemeClr val="tx2"/>
              </a:solidFill>
              <a:latin typeface="Arial" panose="020B0604020202020204" pitchFamily="34" charset="0"/>
              <a:cs typeface="Arial" panose="020B0604020202020204" pitchFamily="34" charset="0"/>
            </a:endParaRPr>
          </a:p>
          <a:p>
            <a:r>
              <a:rPr lang="de-DE" b="1" dirty="0" smtClean="0">
                <a:solidFill>
                  <a:schemeClr val="tx2"/>
                </a:solidFill>
                <a:latin typeface="Arial" panose="020B0604020202020204" pitchFamily="34" charset="0"/>
                <a:cs typeface="Arial" panose="020B0604020202020204" pitchFamily="34" charset="0"/>
              </a:rPr>
              <a:t>Germany</a:t>
            </a:r>
            <a:r>
              <a:rPr lang="de-DE" dirty="0" smtClean="0">
                <a:solidFill>
                  <a:schemeClr val="tx2"/>
                </a:solidFill>
                <a:latin typeface="Arial" panose="020B0604020202020204" pitchFamily="34" charset="0"/>
                <a:cs typeface="Arial" panose="020B0604020202020204" pitchFamily="34" charset="0"/>
              </a:rPr>
              <a:t>:</a:t>
            </a:r>
          </a:p>
          <a:p>
            <a:pPr marL="285750" indent="-285750">
              <a:buFont typeface="Symbol" panose="05050102010706020507" pitchFamily="18" charset="2"/>
              <a:buChar char="-"/>
            </a:pPr>
            <a:r>
              <a:rPr lang="de-DE" dirty="0" smtClean="0">
                <a:solidFill>
                  <a:schemeClr val="tx2"/>
                </a:solidFill>
                <a:latin typeface="Arial" panose="020B0604020202020204" pitchFamily="34" charset="0"/>
                <a:cs typeface="Arial" panose="020B0604020202020204" pitchFamily="34" charset="0"/>
              </a:rPr>
              <a:t>Berlin </a:t>
            </a:r>
            <a:r>
              <a:rPr lang="de-DE" dirty="0">
                <a:solidFill>
                  <a:schemeClr val="tx2"/>
                </a:solidFill>
                <a:latin typeface="Arial" panose="020B0604020202020204" pitchFamily="34" charset="0"/>
                <a:cs typeface="Arial" panose="020B0604020202020204" pitchFamily="34" charset="0"/>
              </a:rPr>
              <a:t>Brandenburg International (BER) </a:t>
            </a:r>
            <a:r>
              <a:rPr lang="de-DE" dirty="0" err="1" smtClean="0">
                <a:solidFill>
                  <a:schemeClr val="tx2"/>
                </a:solidFill>
                <a:latin typeface="Arial" panose="020B0604020202020204" pitchFamily="34" charset="0"/>
                <a:cs typeface="Arial" panose="020B0604020202020204" pitchFamily="34" charset="0"/>
              </a:rPr>
              <a:t>airport</a:t>
            </a:r>
            <a:endParaRPr lang="en-US" dirty="0">
              <a:solidFill>
                <a:schemeClr val="tx2"/>
              </a:solidFill>
              <a:latin typeface="Arial" panose="020B0604020202020204" pitchFamily="34" charset="0"/>
              <a:cs typeface="Arial" panose="020B0604020202020204" pitchFamily="34" charset="0"/>
            </a:endParaRPr>
          </a:p>
        </p:txBody>
      </p:sp>
      <p:sp>
        <p:nvSpPr>
          <p:cNvPr id="7" name="Textfeld 6"/>
          <p:cNvSpPr txBox="1"/>
          <p:nvPr/>
        </p:nvSpPr>
        <p:spPr>
          <a:xfrm>
            <a:off x="623392" y="1268760"/>
            <a:ext cx="5472608" cy="5078313"/>
          </a:xfrm>
          <a:prstGeom prst="rect">
            <a:avLst/>
          </a:prstGeom>
          <a:noFill/>
        </p:spPr>
        <p:txBody>
          <a:bodyPr wrap="square" numCol="1" rtlCol="0">
            <a:spAutoFit/>
          </a:bodyPr>
          <a:lstStyle/>
          <a:p>
            <a:r>
              <a:rPr lang="de-DE" b="1" dirty="0" smtClean="0">
                <a:solidFill>
                  <a:schemeClr val="tx2"/>
                </a:solidFill>
                <a:latin typeface="Arial" panose="020B0604020202020204" pitchFamily="34" charset="0"/>
                <a:cs typeface="Arial" panose="020B0604020202020204" pitchFamily="34" charset="0"/>
              </a:rPr>
              <a:t>Summer 2020</a:t>
            </a:r>
          </a:p>
          <a:p>
            <a:endParaRPr lang="de-DE" dirty="0">
              <a:solidFill>
                <a:schemeClr val="tx2"/>
              </a:solidFill>
              <a:latin typeface="Arial" panose="020B0604020202020204" pitchFamily="34" charset="0"/>
              <a:cs typeface="Arial" panose="020B0604020202020204" pitchFamily="34" charset="0"/>
            </a:endParaRPr>
          </a:p>
          <a:p>
            <a:r>
              <a:rPr lang="de-DE" b="1" dirty="0" smtClean="0">
                <a:solidFill>
                  <a:schemeClr val="tx2"/>
                </a:solidFill>
                <a:latin typeface="Arial" panose="020B0604020202020204" pitchFamily="34" charset="0"/>
                <a:cs typeface="Arial" panose="020B0604020202020204" pitchFamily="34" charset="0"/>
              </a:rPr>
              <a:t>France</a:t>
            </a:r>
            <a:r>
              <a:rPr lang="de-DE" dirty="0" smtClean="0">
                <a:solidFill>
                  <a:schemeClr val="tx2"/>
                </a:solidFill>
                <a:latin typeface="Arial" panose="020B0604020202020204" pitchFamily="34" charset="0"/>
                <a:cs typeface="Arial" panose="020B0604020202020204" pitchFamily="34" charset="0"/>
              </a:rPr>
              <a:t>: </a:t>
            </a:r>
          </a:p>
          <a:p>
            <a:pPr marL="285750" indent="-285750">
              <a:buFont typeface="Symbol" panose="05050102010706020507" pitchFamily="18" charset="2"/>
              <a:buChar char="-"/>
            </a:pPr>
            <a:r>
              <a:rPr lang="de-DE" dirty="0" smtClean="0">
                <a:solidFill>
                  <a:schemeClr val="tx2"/>
                </a:solidFill>
                <a:latin typeface="Arial" panose="020B0604020202020204" pitchFamily="34" charset="0"/>
                <a:cs typeface="Arial" panose="020B0604020202020204" pitchFamily="34" charset="0"/>
              </a:rPr>
              <a:t>Paris ACC </a:t>
            </a:r>
            <a:r>
              <a:rPr lang="de-DE" dirty="0" err="1" smtClean="0">
                <a:solidFill>
                  <a:schemeClr val="tx2"/>
                </a:solidFill>
                <a:latin typeface="Arial" panose="020B0604020202020204" pitchFamily="34" charset="0"/>
                <a:cs typeface="Arial" panose="020B0604020202020204" pitchFamily="34" charset="0"/>
              </a:rPr>
              <a:t>re-org</a:t>
            </a:r>
            <a:r>
              <a:rPr lang="de-DE" dirty="0" smtClean="0">
                <a:solidFill>
                  <a:schemeClr val="tx2"/>
                </a:solidFill>
                <a:latin typeface="Arial" panose="020B0604020202020204" pitchFamily="34" charset="0"/>
                <a:cs typeface="Arial" panose="020B0604020202020204" pitchFamily="34" charset="0"/>
              </a:rPr>
              <a:t> West Phase 2</a:t>
            </a:r>
          </a:p>
          <a:p>
            <a:pPr marL="285750" indent="-285750">
              <a:buFont typeface="Symbol" panose="05050102010706020507" pitchFamily="18" charset="2"/>
              <a:buChar char="-"/>
            </a:pPr>
            <a:r>
              <a:rPr lang="en-US" dirty="0" smtClean="0">
                <a:solidFill>
                  <a:schemeClr val="tx2"/>
                </a:solidFill>
                <a:latin typeface="Arial" panose="020B0604020202020204" pitchFamily="34" charset="0"/>
                <a:cs typeface="Arial" panose="020B0604020202020204" pitchFamily="34" charset="0"/>
              </a:rPr>
              <a:t>Paris ACC re-org South Phase 2</a:t>
            </a:r>
          </a:p>
          <a:p>
            <a:pPr marL="285750" indent="-285750">
              <a:buFont typeface="Symbol" panose="05050102010706020507" pitchFamily="18" charset="2"/>
              <a:buChar char="-"/>
            </a:pPr>
            <a:r>
              <a:rPr lang="de-DE" dirty="0" smtClean="0">
                <a:solidFill>
                  <a:schemeClr val="tx2"/>
                </a:solidFill>
                <a:latin typeface="Arial" panose="020B0604020202020204" pitchFamily="34" charset="0"/>
                <a:cs typeface="Arial" panose="020B0604020202020204" pitchFamily="34" charset="0"/>
              </a:rPr>
              <a:t>Reims ACC/ Brest ACC </a:t>
            </a:r>
            <a:r>
              <a:rPr lang="de-DE" dirty="0" err="1" smtClean="0">
                <a:solidFill>
                  <a:schemeClr val="tx2"/>
                </a:solidFill>
                <a:latin typeface="Arial" panose="020B0604020202020204" pitchFamily="34" charset="0"/>
                <a:cs typeface="Arial" panose="020B0604020202020204" pitchFamily="34" charset="0"/>
              </a:rPr>
              <a:t>re-sectorisation</a:t>
            </a:r>
            <a:endParaRPr lang="de-DE" dirty="0" smtClean="0">
              <a:solidFill>
                <a:schemeClr val="tx2"/>
              </a:solidFill>
              <a:latin typeface="Arial" panose="020B0604020202020204" pitchFamily="34" charset="0"/>
              <a:cs typeface="Arial" panose="020B0604020202020204" pitchFamily="34" charset="0"/>
            </a:endParaRPr>
          </a:p>
          <a:p>
            <a:pPr marL="285750" indent="-285750">
              <a:buFont typeface="Symbol" panose="05050102010706020507" pitchFamily="18" charset="2"/>
              <a:buChar char="-"/>
            </a:pPr>
            <a:r>
              <a:rPr lang="fr-FR" dirty="0" err="1" smtClean="0">
                <a:solidFill>
                  <a:schemeClr val="tx2"/>
                </a:solidFill>
                <a:latin typeface="Arial" panose="020B0604020202020204" pitchFamily="34" charset="0"/>
                <a:cs typeface="Arial" panose="020B0604020202020204" pitchFamily="34" charset="0"/>
              </a:rPr>
              <a:t>Airspace</a:t>
            </a:r>
            <a:r>
              <a:rPr lang="fr-FR" dirty="0" smtClean="0">
                <a:solidFill>
                  <a:schemeClr val="tx2"/>
                </a:solidFill>
                <a:latin typeface="Arial" panose="020B0604020202020204" pitchFamily="34" charset="0"/>
                <a:cs typeface="Arial" panose="020B0604020202020204" pitchFamily="34" charset="0"/>
              </a:rPr>
              <a:t> Structure </a:t>
            </a:r>
            <a:r>
              <a:rPr lang="fr-FR" dirty="0" err="1" smtClean="0">
                <a:solidFill>
                  <a:schemeClr val="tx2"/>
                </a:solidFill>
                <a:latin typeface="Arial" panose="020B0604020202020204" pitchFamily="34" charset="0"/>
                <a:cs typeface="Arial" panose="020B0604020202020204" pitchFamily="34" charset="0"/>
              </a:rPr>
              <a:t>Improvement</a:t>
            </a:r>
            <a:r>
              <a:rPr lang="fr-FR" dirty="0" smtClean="0">
                <a:solidFill>
                  <a:schemeClr val="tx2"/>
                </a:solidFill>
                <a:latin typeface="Arial" panose="020B0604020202020204" pitchFamily="34" charset="0"/>
                <a:cs typeface="Arial" panose="020B0604020202020204" pitchFamily="34" charset="0"/>
              </a:rPr>
              <a:t> Marseille ACC</a:t>
            </a:r>
          </a:p>
          <a:p>
            <a:pPr marL="285750" indent="-285750">
              <a:buFont typeface="Symbol" panose="05050102010706020507" pitchFamily="18" charset="2"/>
              <a:buChar char="-"/>
            </a:pPr>
            <a:r>
              <a:rPr lang="de-DE" dirty="0" smtClean="0">
                <a:solidFill>
                  <a:schemeClr val="tx2"/>
                </a:solidFill>
                <a:latin typeface="Arial" panose="020B0604020202020204" pitchFamily="34" charset="0"/>
                <a:cs typeface="Arial" panose="020B0604020202020204" pitchFamily="34" charset="0"/>
              </a:rPr>
              <a:t>DFL change Marseille ACC</a:t>
            </a:r>
          </a:p>
          <a:p>
            <a:endParaRPr lang="de-DE" dirty="0" smtClean="0">
              <a:solidFill>
                <a:schemeClr val="tx2"/>
              </a:solidFill>
              <a:latin typeface="Arial" panose="020B0604020202020204" pitchFamily="34" charset="0"/>
              <a:cs typeface="Arial" panose="020B0604020202020204" pitchFamily="34" charset="0"/>
            </a:endParaRPr>
          </a:p>
          <a:p>
            <a:r>
              <a:rPr lang="de-DE" b="1" dirty="0" smtClean="0">
                <a:solidFill>
                  <a:schemeClr val="tx2"/>
                </a:solidFill>
                <a:latin typeface="Arial" panose="020B0604020202020204" pitchFamily="34" charset="0"/>
                <a:cs typeface="Arial" panose="020B0604020202020204" pitchFamily="34" charset="0"/>
              </a:rPr>
              <a:t>Germany</a:t>
            </a:r>
            <a:r>
              <a:rPr lang="de-DE" dirty="0" smtClean="0">
                <a:solidFill>
                  <a:schemeClr val="tx2"/>
                </a:solidFill>
                <a:latin typeface="Arial" panose="020B0604020202020204" pitchFamily="34" charset="0"/>
                <a:cs typeface="Arial" panose="020B0604020202020204" pitchFamily="34" charset="0"/>
              </a:rPr>
              <a:t>:</a:t>
            </a:r>
          </a:p>
          <a:p>
            <a:pPr marL="285750" indent="-285750">
              <a:buFont typeface="Symbol" panose="05050102010706020507" pitchFamily="18" charset="2"/>
              <a:buChar char="-"/>
            </a:pPr>
            <a:r>
              <a:rPr lang="de-DE" dirty="0" smtClean="0">
                <a:solidFill>
                  <a:schemeClr val="tx2"/>
                </a:solidFill>
                <a:latin typeface="Arial" panose="020B0604020202020204" pitchFamily="34" charset="0"/>
                <a:cs typeface="Arial" panose="020B0604020202020204" pitchFamily="34" charset="0"/>
              </a:rPr>
              <a:t>Single CDR </a:t>
            </a:r>
            <a:r>
              <a:rPr lang="de-DE" dirty="0" err="1" smtClean="0">
                <a:solidFill>
                  <a:schemeClr val="tx2"/>
                </a:solidFill>
                <a:latin typeface="Arial" panose="020B0604020202020204" pitchFamily="34" charset="0"/>
                <a:cs typeface="Arial" panose="020B0604020202020204" pitchFamily="34" charset="0"/>
              </a:rPr>
              <a:t>category</a:t>
            </a:r>
            <a:r>
              <a:rPr lang="de-DE" dirty="0" smtClean="0">
                <a:solidFill>
                  <a:schemeClr val="tx2"/>
                </a:solidFill>
                <a:latin typeface="Arial" panose="020B0604020202020204" pitchFamily="34" charset="0"/>
                <a:cs typeface="Arial" panose="020B0604020202020204" pitchFamily="34" charset="0"/>
              </a:rPr>
              <a:t> (SCC)</a:t>
            </a:r>
          </a:p>
          <a:p>
            <a:pPr marL="285750" indent="-285750">
              <a:buFont typeface="Symbol" panose="05050102010706020507" pitchFamily="18" charset="2"/>
              <a:buChar char="-"/>
            </a:pPr>
            <a:r>
              <a:rPr lang="de-DE" dirty="0" smtClean="0">
                <a:solidFill>
                  <a:schemeClr val="tx2"/>
                </a:solidFill>
                <a:latin typeface="Arial" panose="020B0604020202020204" pitchFamily="34" charset="0"/>
                <a:cs typeface="Arial" panose="020B0604020202020204" pitchFamily="34" charset="0"/>
              </a:rPr>
              <a:t>DFL355 MUAC </a:t>
            </a:r>
            <a:r>
              <a:rPr lang="de-DE" dirty="0" err="1" smtClean="0">
                <a:solidFill>
                  <a:schemeClr val="tx2"/>
                </a:solidFill>
                <a:latin typeface="Arial" panose="020B0604020202020204" pitchFamily="34" charset="0"/>
                <a:cs typeface="Arial" panose="020B0604020202020204" pitchFamily="34" charset="0"/>
              </a:rPr>
              <a:t>BruSG</a:t>
            </a:r>
            <a:r>
              <a:rPr lang="de-DE" dirty="0" smtClean="0">
                <a:solidFill>
                  <a:schemeClr val="tx2"/>
                </a:solidFill>
                <a:latin typeface="Arial" panose="020B0604020202020204" pitchFamily="34" charset="0"/>
                <a:cs typeface="Arial" panose="020B0604020202020204" pitchFamily="34" charset="0"/>
              </a:rPr>
              <a:t> East.</a:t>
            </a:r>
          </a:p>
          <a:p>
            <a:endParaRPr lang="de-DE" dirty="0" smtClean="0">
              <a:solidFill>
                <a:schemeClr val="tx2"/>
              </a:solidFill>
              <a:latin typeface="Arial" panose="020B0604020202020204" pitchFamily="34" charset="0"/>
              <a:cs typeface="Arial" panose="020B0604020202020204" pitchFamily="34" charset="0"/>
            </a:endParaRPr>
          </a:p>
          <a:p>
            <a:r>
              <a:rPr lang="de-DE" b="1" dirty="0" err="1" smtClean="0">
                <a:solidFill>
                  <a:schemeClr val="tx2"/>
                </a:solidFill>
                <a:latin typeface="Arial" panose="020B0604020202020204" pitchFamily="34" charset="0"/>
                <a:cs typeface="Arial" panose="020B0604020202020204" pitchFamily="34" charset="0"/>
              </a:rPr>
              <a:t>Netherlands</a:t>
            </a:r>
            <a:endParaRPr lang="de-DE" b="1" dirty="0" smtClean="0">
              <a:solidFill>
                <a:schemeClr val="tx2"/>
              </a:solidFill>
              <a:latin typeface="Arial" panose="020B0604020202020204" pitchFamily="34" charset="0"/>
              <a:cs typeface="Arial" panose="020B0604020202020204" pitchFamily="34" charset="0"/>
            </a:endParaRPr>
          </a:p>
          <a:p>
            <a:pPr marL="285750" indent="-285750">
              <a:buFont typeface="Symbol" panose="05050102010706020507" pitchFamily="18" charset="2"/>
              <a:buChar char="-"/>
            </a:pPr>
            <a:r>
              <a:rPr lang="de-DE" dirty="0" err="1" smtClean="0">
                <a:solidFill>
                  <a:schemeClr val="tx2"/>
                </a:solidFill>
                <a:latin typeface="Arial" panose="020B0604020202020204" pitchFamily="34" charset="0"/>
                <a:cs typeface="Arial" panose="020B0604020202020204" pitchFamily="34" charset="0"/>
              </a:rPr>
              <a:t>Sector</a:t>
            </a:r>
            <a:r>
              <a:rPr lang="de-DE" dirty="0" smtClean="0">
                <a:solidFill>
                  <a:schemeClr val="tx2"/>
                </a:solidFill>
                <a:latin typeface="Arial" panose="020B0604020202020204" pitchFamily="34" charset="0"/>
                <a:cs typeface="Arial" panose="020B0604020202020204" pitchFamily="34" charset="0"/>
              </a:rPr>
              <a:t> 3 </a:t>
            </a:r>
            <a:r>
              <a:rPr lang="de-DE" dirty="0" err="1" smtClean="0">
                <a:solidFill>
                  <a:schemeClr val="tx2"/>
                </a:solidFill>
                <a:latin typeface="Arial" panose="020B0604020202020204" pitchFamily="34" charset="0"/>
                <a:cs typeface="Arial" panose="020B0604020202020204" pitchFamily="34" charset="0"/>
              </a:rPr>
              <a:t>re</a:t>
            </a:r>
            <a:r>
              <a:rPr lang="de-DE" dirty="0" smtClean="0">
                <a:solidFill>
                  <a:schemeClr val="tx2"/>
                </a:solidFill>
                <a:latin typeface="Arial" panose="020B0604020202020204" pitchFamily="34" charset="0"/>
                <a:cs typeface="Arial" panose="020B0604020202020204" pitchFamily="34" charset="0"/>
              </a:rPr>
              <a:t>-design Amsterdam FIR</a:t>
            </a:r>
          </a:p>
          <a:p>
            <a:endParaRPr lang="de-DE" dirty="0" smtClean="0">
              <a:solidFill>
                <a:schemeClr val="tx2"/>
              </a:solidFill>
              <a:latin typeface="Arial" panose="020B0604020202020204" pitchFamily="34" charset="0"/>
              <a:cs typeface="Arial" panose="020B0604020202020204" pitchFamily="34" charset="0"/>
            </a:endParaRPr>
          </a:p>
          <a:p>
            <a:r>
              <a:rPr lang="en-US" b="1" dirty="0" smtClean="0">
                <a:solidFill>
                  <a:schemeClr val="tx2"/>
                </a:solidFill>
                <a:latin typeface="Arial" panose="020B0604020202020204" pitchFamily="34" charset="0"/>
                <a:cs typeface="Arial" panose="020B0604020202020204" pitchFamily="34" charset="0"/>
              </a:rPr>
              <a:t>Switzerland</a:t>
            </a:r>
          </a:p>
          <a:p>
            <a:pPr marL="285750" indent="-285750">
              <a:buFont typeface="Symbol" panose="05050102010706020507" pitchFamily="18" charset="2"/>
              <a:buChar char="-"/>
            </a:pPr>
            <a:r>
              <a:rPr lang="en-US" dirty="0" smtClean="0">
                <a:solidFill>
                  <a:schemeClr val="tx2"/>
                </a:solidFill>
                <a:latin typeface="Arial" panose="020B0604020202020204" pitchFamily="34" charset="0"/>
                <a:cs typeface="Arial" panose="020B0604020202020204" pitchFamily="34" charset="0"/>
              </a:rPr>
              <a:t>Single CDR category (SCC).</a:t>
            </a:r>
            <a:endParaRPr lang="en-US"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96280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23592" y="476673"/>
            <a:ext cx="5961657" cy="954107"/>
          </a:xfrm>
          <a:prstGeom prst="rect">
            <a:avLst/>
          </a:prstGeom>
        </p:spPr>
        <p:txBody>
          <a:bodyPr wrap="square" numCol="1">
            <a:spAutoFit/>
          </a:bodyPr>
          <a:lstStyle/>
          <a:p>
            <a:pPr algn="ctr"/>
            <a:r>
              <a:rPr lang="fr-FR" sz="2800" b="1" dirty="0">
                <a:solidFill>
                  <a:schemeClr val="accent1">
                    <a:lumMod val="75000"/>
                  </a:schemeClr>
                </a:solidFill>
                <a:latin typeface="Arial" panose="020B0604020202020204" pitchFamily="34" charset="0"/>
                <a:cs typeface="Arial" panose="020B0604020202020204" pitchFamily="34" charset="0"/>
              </a:rPr>
              <a:t>FABEC - </a:t>
            </a:r>
            <a:r>
              <a:rPr lang="fr-FR" sz="2800" b="1" dirty="0" err="1">
                <a:solidFill>
                  <a:schemeClr val="accent1">
                    <a:lumMod val="75000"/>
                  </a:schemeClr>
                </a:solidFill>
                <a:latin typeface="Arial" panose="020B0604020202020204" pitchFamily="34" charset="0"/>
                <a:cs typeface="Arial" panose="020B0604020202020204" pitchFamily="34" charset="0"/>
              </a:rPr>
              <a:t>Other</a:t>
            </a:r>
            <a:r>
              <a:rPr lang="fr-FR" sz="2800" b="1" dirty="0">
                <a:solidFill>
                  <a:schemeClr val="accent1">
                    <a:lumMod val="75000"/>
                  </a:schemeClr>
                </a:solidFill>
                <a:latin typeface="Arial" panose="020B0604020202020204" pitchFamily="34" charset="0"/>
                <a:cs typeface="Arial" panose="020B0604020202020204" pitchFamily="34" charset="0"/>
              </a:rPr>
              <a:t> main </a:t>
            </a:r>
            <a:r>
              <a:rPr lang="de-DE" sz="2800" b="1" dirty="0" err="1">
                <a:solidFill>
                  <a:schemeClr val="accent1">
                    <a:lumMod val="75000"/>
                  </a:schemeClr>
                </a:solidFill>
                <a:latin typeface="Arial" panose="020B0604020202020204" pitchFamily="34" charset="0"/>
                <a:cs typeface="Arial" panose="020B0604020202020204" pitchFamily="34" charset="0"/>
              </a:rPr>
              <a:t>measures</a:t>
            </a:r>
            <a:r>
              <a:rPr lang="de-DE" sz="2800" b="1" dirty="0">
                <a:solidFill>
                  <a:schemeClr val="accent1">
                    <a:lumMod val="75000"/>
                  </a:schemeClr>
                </a:solidFill>
                <a:latin typeface="Arial" panose="020B0604020202020204" pitchFamily="34" charset="0"/>
                <a:cs typeface="Arial" panose="020B0604020202020204" pitchFamily="34" charset="0"/>
              </a:rPr>
              <a:t/>
            </a:r>
            <a:br>
              <a:rPr lang="de-DE" sz="2800" b="1" dirty="0">
                <a:solidFill>
                  <a:schemeClr val="accent1">
                    <a:lumMod val="75000"/>
                  </a:schemeClr>
                </a:solidFill>
                <a:latin typeface="Arial" panose="020B0604020202020204" pitchFamily="34" charset="0"/>
                <a:cs typeface="Arial" panose="020B0604020202020204" pitchFamily="34" charset="0"/>
              </a:rPr>
            </a:br>
            <a:r>
              <a:rPr lang="de-DE" sz="2800" b="1" dirty="0">
                <a:solidFill>
                  <a:schemeClr val="accent1">
                    <a:lumMod val="75000"/>
                  </a:schemeClr>
                </a:solidFill>
                <a:latin typeface="Arial" panose="020B0604020202020204" pitchFamily="34" charset="0"/>
                <a:cs typeface="Arial" panose="020B0604020202020204" pitchFamily="34" charset="0"/>
              </a:rPr>
              <a:t>ERNIP Part 2</a:t>
            </a:r>
          </a:p>
        </p:txBody>
      </p:sp>
      <p:sp>
        <p:nvSpPr>
          <p:cNvPr id="6" name="Textfeld 5"/>
          <p:cNvSpPr txBox="1"/>
          <p:nvPr/>
        </p:nvSpPr>
        <p:spPr>
          <a:xfrm>
            <a:off x="5519936" y="1927860"/>
            <a:ext cx="5688632" cy="4093428"/>
          </a:xfrm>
          <a:prstGeom prst="rect">
            <a:avLst/>
          </a:prstGeom>
          <a:noFill/>
        </p:spPr>
        <p:txBody>
          <a:bodyPr wrap="square" rtlCol="0">
            <a:spAutoFit/>
          </a:bodyPr>
          <a:lstStyle/>
          <a:p>
            <a:r>
              <a:rPr lang="de-DE" sz="2000" b="1" dirty="0" smtClean="0">
                <a:solidFill>
                  <a:schemeClr val="accent1">
                    <a:lumMod val="75000"/>
                  </a:schemeClr>
                </a:solidFill>
                <a:latin typeface="Arial" panose="020B0604020202020204" pitchFamily="34" charset="0"/>
                <a:cs typeface="Arial" panose="020B0604020202020204" pitchFamily="34" charset="0"/>
              </a:rPr>
              <a:t>End 2024</a:t>
            </a:r>
          </a:p>
          <a:p>
            <a:endParaRPr lang="de-DE" sz="2000" dirty="0">
              <a:solidFill>
                <a:schemeClr val="accent1">
                  <a:lumMod val="75000"/>
                </a:schemeClr>
              </a:solidFill>
              <a:latin typeface="Arial" panose="020B0604020202020204" pitchFamily="34" charset="0"/>
              <a:cs typeface="Arial" panose="020B0604020202020204" pitchFamily="34" charset="0"/>
            </a:endParaRPr>
          </a:p>
          <a:p>
            <a:r>
              <a:rPr lang="de-DE" sz="2000" b="1" dirty="0" err="1" smtClean="0">
                <a:solidFill>
                  <a:schemeClr val="accent1">
                    <a:lumMod val="75000"/>
                  </a:schemeClr>
                </a:solidFill>
                <a:latin typeface="Arial" panose="020B0604020202020204" pitchFamily="34" charset="0"/>
                <a:cs typeface="Arial" panose="020B0604020202020204" pitchFamily="34" charset="0"/>
              </a:rPr>
              <a:t>Belgium</a:t>
            </a:r>
            <a:endParaRPr lang="en-US" sz="2000" b="1" dirty="0">
              <a:solidFill>
                <a:schemeClr val="accent1">
                  <a:lumMod val="75000"/>
                </a:schemeClr>
              </a:solidFill>
              <a:latin typeface="Arial" panose="020B0604020202020204" pitchFamily="34" charset="0"/>
              <a:cs typeface="Arial" panose="020B0604020202020204" pitchFamily="34" charset="0"/>
            </a:endParaRPr>
          </a:p>
          <a:p>
            <a:pPr marL="342900" indent="-342900">
              <a:buFont typeface="Symbol" panose="05050102010706020507" pitchFamily="18" charset="2"/>
              <a:buChar char="-"/>
            </a:pPr>
            <a:r>
              <a:rPr lang="en-US" sz="2000" dirty="0" smtClean="0">
                <a:solidFill>
                  <a:schemeClr val="accent1">
                    <a:lumMod val="75000"/>
                  </a:schemeClr>
                </a:solidFill>
                <a:latin typeface="Arial" panose="020B0604020202020204" pitchFamily="34" charset="0"/>
                <a:cs typeface="Arial" panose="020B0604020202020204" pitchFamily="34" charset="0"/>
              </a:rPr>
              <a:t>New </a:t>
            </a:r>
            <a:r>
              <a:rPr lang="en-US" sz="2000" dirty="0">
                <a:solidFill>
                  <a:schemeClr val="accent1">
                    <a:lumMod val="75000"/>
                  </a:schemeClr>
                </a:solidFill>
                <a:latin typeface="Arial" panose="020B0604020202020204" pitchFamily="34" charset="0"/>
                <a:cs typeface="Arial" panose="020B0604020202020204" pitchFamily="34" charset="0"/>
              </a:rPr>
              <a:t>common ATM system in Belgian airspace</a:t>
            </a:r>
            <a:r>
              <a:rPr lang="en-US" sz="2000" dirty="0" smtClean="0">
                <a:solidFill>
                  <a:schemeClr val="accent1">
                    <a:lumMod val="75000"/>
                  </a:schemeClr>
                </a:solidFill>
                <a:latin typeface="Arial" panose="020B0604020202020204" pitchFamily="34" charset="0"/>
                <a:cs typeface="Arial" panose="020B0604020202020204" pitchFamily="34" charset="0"/>
              </a:rPr>
              <a:t>.</a:t>
            </a:r>
          </a:p>
          <a:p>
            <a:endParaRPr lang="de-DE" sz="2000" dirty="0">
              <a:solidFill>
                <a:schemeClr val="accent1">
                  <a:lumMod val="75000"/>
                </a:schemeClr>
              </a:solidFill>
              <a:latin typeface="Arial" panose="020B0604020202020204" pitchFamily="34" charset="0"/>
              <a:cs typeface="Arial" panose="020B0604020202020204" pitchFamily="34" charset="0"/>
            </a:endParaRPr>
          </a:p>
          <a:p>
            <a:r>
              <a:rPr lang="de-DE" sz="2000" b="1" dirty="0" smtClean="0">
                <a:solidFill>
                  <a:schemeClr val="accent1">
                    <a:lumMod val="75000"/>
                  </a:schemeClr>
                </a:solidFill>
                <a:latin typeface="Arial" panose="020B0604020202020204" pitchFamily="34" charset="0"/>
                <a:cs typeface="Arial" panose="020B0604020202020204" pitchFamily="34" charset="0"/>
              </a:rPr>
              <a:t>Germany:</a:t>
            </a:r>
          </a:p>
          <a:p>
            <a:pPr marL="342900" indent="-342900">
              <a:buFont typeface="Symbol" panose="05050102010706020507" pitchFamily="18" charset="2"/>
              <a:buChar char="-"/>
            </a:pPr>
            <a:r>
              <a:rPr lang="en-US" sz="2000" dirty="0" err="1" smtClean="0">
                <a:solidFill>
                  <a:schemeClr val="accent1">
                    <a:lumMod val="75000"/>
                  </a:schemeClr>
                </a:solidFill>
                <a:latin typeface="Arial" panose="020B0604020202020204" pitchFamily="34" charset="0"/>
                <a:cs typeface="Arial" panose="020B0604020202020204" pitchFamily="34" charset="0"/>
              </a:rPr>
              <a:t>Langen</a:t>
            </a:r>
            <a:r>
              <a:rPr lang="en-US" sz="2000" dirty="0" smtClean="0">
                <a:solidFill>
                  <a:schemeClr val="accent1">
                    <a:lumMod val="75000"/>
                  </a:schemeClr>
                </a:solidFill>
                <a:latin typeface="Arial" panose="020B0604020202020204" pitchFamily="34" charset="0"/>
                <a:cs typeface="Arial" panose="020B0604020202020204" pitchFamily="34" charset="0"/>
              </a:rPr>
              <a:t> </a:t>
            </a:r>
            <a:r>
              <a:rPr lang="en-US" sz="2000" dirty="0">
                <a:solidFill>
                  <a:schemeClr val="accent1">
                    <a:lumMod val="75000"/>
                  </a:schemeClr>
                </a:solidFill>
                <a:latin typeface="Arial" panose="020B0604020202020204" pitchFamily="34" charset="0"/>
                <a:cs typeface="Arial" panose="020B0604020202020204" pitchFamily="34" charset="0"/>
              </a:rPr>
              <a:t>2.0 Step </a:t>
            </a:r>
            <a:r>
              <a:rPr lang="en-US" sz="2000" dirty="0" smtClean="0">
                <a:solidFill>
                  <a:schemeClr val="accent1">
                    <a:lumMod val="75000"/>
                  </a:schemeClr>
                </a:solidFill>
                <a:latin typeface="Arial" panose="020B0604020202020204" pitchFamily="34" charset="0"/>
                <a:cs typeface="Arial" panose="020B0604020202020204" pitchFamily="34" charset="0"/>
              </a:rPr>
              <a:t>-UBENO </a:t>
            </a:r>
            <a:r>
              <a:rPr lang="en-US" sz="2000" dirty="0">
                <a:solidFill>
                  <a:schemeClr val="accent1">
                    <a:lumMod val="75000"/>
                  </a:schemeClr>
                </a:solidFill>
                <a:latin typeface="Arial" panose="020B0604020202020204" pitchFamily="34" charset="0"/>
                <a:cs typeface="Arial" panose="020B0604020202020204" pitchFamily="34" charset="0"/>
              </a:rPr>
              <a:t>Inbound;</a:t>
            </a:r>
          </a:p>
          <a:p>
            <a:pPr marL="342900" indent="-342900">
              <a:buFont typeface="Symbol" panose="05050102010706020507" pitchFamily="18" charset="2"/>
              <a:buChar char="-"/>
            </a:pPr>
            <a:r>
              <a:rPr lang="en-US" sz="2000" dirty="0" smtClean="0">
                <a:solidFill>
                  <a:schemeClr val="accent1">
                    <a:lumMod val="75000"/>
                  </a:schemeClr>
                </a:solidFill>
                <a:latin typeface="Arial" panose="020B0604020202020204" pitchFamily="34" charset="0"/>
                <a:cs typeface="Arial" panose="020B0604020202020204" pitchFamily="34" charset="0"/>
              </a:rPr>
              <a:t>Langen </a:t>
            </a:r>
            <a:r>
              <a:rPr lang="en-US" sz="2000" dirty="0">
                <a:solidFill>
                  <a:schemeClr val="accent1">
                    <a:lumMod val="75000"/>
                  </a:schemeClr>
                </a:solidFill>
                <a:latin typeface="Arial" panose="020B0604020202020204" pitchFamily="34" charset="0"/>
                <a:cs typeface="Arial" panose="020B0604020202020204" pitchFamily="34" charset="0"/>
              </a:rPr>
              <a:t>2.0 Step </a:t>
            </a:r>
            <a:r>
              <a:rPr lang="en-US" sz="2000" dirty="0" smtClean="0">
                <a:solidFill>
                  <a:schemeClr val="accent1">
                    <a:lumMod val="75000"/>
                  </a:schemeClr>
                </a:solidFill>
                <a:latin typeface="Arial" panose="020B0604020202020204" pitchFamily="34" charset="0"/>
                <a:cs typeface="Arial" panose="020B0604020202020204" pitchFamily="34" charset="0"/>
              </a:rPr>
              <a:t>-BAM </a:t>
            </a:r>
            <a:r>
              <a:rPr lang="en-US" sz="2000" dirty="0">
                <a:solidFill>
                  <a:schemeClr val="accent1">
                    <a:lumMod val="75000"/>
                  </a:schemeClr>
                </a:solidFill>
                <a:latin typeface="Arial" panose="020B0604020202020204" pitchFamily="34" charset="0"/>
                <a:cs typeface="Arial" panose="020B0604020202020204" pitchFamily="34" charset="0"/>
              </a:rPr>
              <a:t>Opt;</a:t>
            </a:r>
          </a:p>
          <a:p>
            <a:pPr marL="342900" indent="-342900">
              <a:buFont typeface="Symbol" panose="05050102010706020507" pitchFamily="18" charset="2"/>
              <a:buChar char="-"/>
            </a:pPr>
            <a:r>
              <a:rPr lang="en-US" sz="2000" dirty="0" smtClean="0">
                <a:solidFill>
                  <a:schemeClr val="accent1">
                    <a:lumMod val="75000"/>
                  </a:schemeClr>
                </a:solidFill>
                <a:latin typeface="Arial" panose="020B0604020202020204" pitchFamily="34" charset="0"/>
                <a:cs typeface="Arial" panose="020B0604020202020204" pitchFamily="34" charset="0"/>
              </a:rPr>
              <a:t>Langen </a:t>
            </a:r>
            <a:r>
              <a:rPr lang="en-US" sz="2000" dirty="0">
                <a:solidFill>
                  <a:schemeClr val="accent1">
                    <a:lumMod val="75000"/>
                  </a:schemeClr>
                </a:solidFill>
                <a:latin typeface="Arial" panose="020B0604020202020204" pitchFamily="34" charset="0"/>
                <a:cs typeface="Arial" panose="020B0604020202020204" pitchFamily="34" charset="0"/>
              </a:rPr>
              <a:t>2.0 Step </a:t>
            </a:r>
            <a:r>
              <a:rPr lang="en-US" sz="2000" dirty="0" smtClean="0">
                <a:solidFill>
                  <a:schemeClr val="accent1">
                    <a:lumMod val="75000"/>
                  </a:schemeClr>
                </a:solidFill>
                <a:latin typeface="Arial" panose="020B0604020202020204" pitchFamily="34" charset="0"/>
                <a:cs typeface="Arial" panose="020B0604020202020204" pitchFamily="34" charset="0"/>
              </a:rPr>
              <a:t>-Pre-sorting </a:t>
            </a:r>
            <a:r>
              <a:rPr lang="en-US" sz="2000" dirty="0">
                <a:solidFill>
                  <a:schemeClr val="accent1">
                    <a:lumMod val="75000"/>
                  </a:schemeClr>
                </a:solidFill>
                <a:latin typeface="Arial" panose="020B0604020202020204" pitchFamily="34" charset="0"/>
                <a:cs typeface="Arial" panose="020B0604020202020204" pitchFamily="34" charset="0"/>
              </a:rPr>
              <a:t>from the East</a:t>
            </a:r>
          </a:p>
          <a:p>
            <a:endParaRPr lang="de-DE" sz="2000" dirty="0">
              <a:solidFill>
                <a:schemeClr val="accent1">
                  <a:lumMod val="75000"/>
                </a:schemeClr>
              </a:solidFill>
              <a:latin typeface="Arial" panose="020B0604020202020204" pitchFamily="34" charset="0"/>
              <a:cs typeface="Arial" panose="020B0604020202020204" pitchFamily="34" charset="0"/>
            </a:endParaRPr>
          </a:p>
          <a:p>
            <a:endParaRPr lang="de-DE" sz="2000" dirty="0">
              <a:solidFill>
                <a:schemeClr val="accent1">
                  <a:lumMod val="75000"/>
                </a:schemeClr>
              </a:solidFill>
              <a:latin typeface="Arial" panose="020B0604020202020204" pitchFamily="34" charset="0"/>
              <a:cs typeface="Arial" panose="020B0604020202020204" pitchFamily="34" charset="0"/>
            </a:endParaRPr>
          </a:p>
          <a:p>
            <a:endParaRPr lang="fr-FR" sz="2000" dirty="0">
              <a:solidFill>
                <a:schemeClr val="accent1">
                  <a:lumMod val="75000"/>
                </a:schemeClr>
              </a:solidFill>
              <a:latin typeface="Arial" panose="020B0604020202020204" pitchFamily="34" charset="0"/>
              <a:cs typeface="Arial" panose="020B0604020202020204" pitchFamily="34" charset="0"/>
            </a:endParaRPr>
          </a:p>
        </p:txBody>
      </p:sp>
      <p:sp>
        <p:nvSpPr>
          <p:cNvPr id="7" name="Textfeld 6"/>
          <p:cNvSpPr txBox="1"/>
          <p:nvPr/>
        </p:nvSpPr>
        <p:spPr>
          <a:xfrm>
            <a:off x="839416" y="1927860"/>
            <a:ext cx="5287338" cy="2554545"/>
          </a:xfrm>
          <a:prstGeom prst="rect">
            <a:avLst/>
          </a:prstGeom>
          <a:noFill/>
        </p:spPr>
        <p:txBody>
          <a:bodyPr wrap="square" rtlCol="0">
            <a:spAutoFit/>
          </a:bodyPr>
          <a:lstStyle/>
          <a:p>
            <a:r>
              <a:rPr lang="de-DE" sz="2000" b="1" dirty="0" smtClean="0">
                <a:solidFill>
                  <a:schemeClr val="accent1">
                    <a:lumMod val="75000"/>
                  </a:schemeClr>
                </a:solidFill>
                <a:latin typeface="Arial" panose="020B0604020202020204" pitchFamily="34" charset="0"/>
                <a:cs typeface="Arial" panose="020B0604020202020204" pitchFamily="34" charset="0"/>
              </a:rPr>
              <a:t>Summer 2023</a:t>
            </a:r>
          </a:p>
          <a:p>
            <a:endParaRPr lang="de-DE" sz="2000" dirty="0">
              <a:solidFill>
                <a:schemeClr val="accent1">
                  <a:lumMod val="75000"/>
                </a:schemeClr>
              </a:solidFill>
              <a:latin typeface="Arial" panose="020B0604020202020204" pitchFamily="34" charset="0"/>
              <a:cs typeface="Arial" panose="020B0604020202020204" pitchFamily="34" charset="0"/>
            </a:endParaRPr>
          </a:p>
          <a:p>
            <a:r>
              <a:rPr lang="de-DE" sz="2000" b="1" dirty="0" smtClean="0">
                <a:solidFill>
                  <a:schemeClr val="accent1">
                    <a:lumMod val="75000"/>
                  </a:schemeClr>
                </a:solidFill>
                <a:latin typeface="Arial" panose="020B0604020202020204" pitchFamily="34" charset="0"/>
                <a:cs typeface="Arial" panose="020B0604020202020204" pitchFamily="34" charset="0"/>
              </a:rPr>
              <a:t>France: </a:t>
            </a:r>
          </a:p>
          <a:p>
            <a:pPr marL="342900" indent="-342900">
              <a:buFont typeface="Symbol" panose="05050102010706020507" pitchFamily="18" charset="2"/>
              <a:buChar char="-"/>
            </a:pPr>
            <a:r>
              <a:rPr lang="en-US" sz="2000" dirty="0" smtClean="0">
                <a:solidFill>
                  <a:schemeClr val="accent1">
                    <a:lumMod val="75000"/>
                  </a:schemeClr>
                </a:solidFill>
                <a:latin typeface="Arial" panose="020B0604020202020204" pitchFamily="34" charset="0"/>
                <a:cs typeface="Arial" panose="020B0604020202020204" pitchFamily="34" charset="0"/>
              </a:rPr>
              <a:t>Paris </a:t>
            </a:r>
            <a:r>
              <a:rPr lang="en-US" sz="2000" dirty="0">
                <a:solidFill>
                  <a:schemeClr val="accent1">
                    <a:lumMod val="75000"/>
                  </a:schemeClr>
                </a:solidFill>
                <a:latin typeface="Arial" panose="020B0604020202020204" pitchFamily="34" charset="0"/>
                <a:cs typeface="Arial" panose="020B0604020202020204" pitchFamily="34" charset="0"/>
              </a:rPr>
              <a:t>ACC </a:t>
            </a:r>
            <a:r>
              <a:rPr lang="en-US" sz="2000" dirty="0" smtClean="0">
                <a:solidFill>
                  <a:schemeClr val="accent1">
                    <a:lumMod val="75000"/>
                  </a:schemeClr>
                </a:solidFill>
                <a:latin typeface="Arial" panose="020B0604020202020204" pitchFamily="34" charset="0"/>
                <a:cs typeface="Arial" panose="020B0604020202020204" pitchFamily="34" charset="0"/>
              </a:rPr>
              <a:t>re-</a:t>
            </a:r>
            <a:r>
              <a:rPr lang="en-US" sz="2000" dirty="0" err="1" smtClean="0">
                <a:solidFill>
                  <a:schemeClr val="accent1">
                    <a:lumMod val="75000"/>
                  </a:schemeClr>
                </a:solidFill>
                <a:latin typeface="Arial" panose="020B0604020202020204" pitchFamily="34" charset="0"/>
                <a:cs typeface="Arial" panose="020B0604020202020204" pitchFamily="34" charset="0"/>
              </a:rPr>
              <a:t>organisation</a:t>
            </a:r>
            <a:r>
              <a:rPr lang="en-US" sz="2000" dirty="0" smtClean="0">
                <a:solidFill>
                  <a:schemeClr val="accent1">
                    <a:lumMod val="75000"/>
                  </a:schemeClr>
                </a:solidFill>
                <a:latin typeface="Arial" panose="020B0604020202020204" pitchFamily="34" charset="0"/>
                <a:cs typeface="Arial" panose="020B0604020202020204" pitchFamily="34" charset="0"/>
              </a:rPr>
              <a:t> - Phase </a:t>
            </a:r>
            <a:r>
              <a:rPr lang="en-US" sz="2000" dirty="0">
                <a:solidFill>
                  <a:schemeClr val="accent1">
                    <a:lumMod val="75000"/>
                  </a:schemeClr>
                </a:solidFill>
                <a:latin typeface="Arial" panose="020B0604020202020204" pitchFamily="34" charset="0"/>
                <a:cs typeface="Arial" panose="020B0604020202020204" pitchFamily="34" charset="0"/>
              </a:rPr>
              <a:t>3</a:t>
            </a:r>
          </a:p>
          <a:p>
            <a:endParaRPr lang="de-DE" sz="2000" dirty="0">
              <a:solidFill>
                <a:schemeClr val="accent1">
                  <a:lumMod val="75000"/>
                </a:schemeClr>
              </a:solidFill>
              <a:latin typeface="Arial" panose="020B0604020202020204" pitchFamily="34" charset="0"/>
              <a:cs typeface="Arial" panose="020B0604020202020204" pitchFamily="34" charset="0"/>
            </a:endParaRPr>
          </a:p>
          <a:p>
            <a:r>
              <a:rPr lang="de-DE" sz="2000" b="1" dirty="0" smtClean="0">
                <a:solidFill>
                  <a:schemeClr val="accent1">
                    <a:lumMod val="75000"/>
                  </a:schemeClr>
                </a:solidFill>
                <a:latin typeface="Arial" panose="020B0604020202020204" pitchFamily="34" charset="0"/>
                <a:cs typeface="Arial" panose="020B0604020202020204" pitchFamily="34" charset="0"/>
              </a:rPr>
              <a:t>Germany</a:t>
            </a:r>
            <a:r>
              <a:rPr lang="de-DE" sz="2000" dirty="0" smtClean="0">
                <a:solidFill>
                  <a:schemeClr val="accent1">
                    <a:lumMod val="75000"/>
                  </a:schemeClr>
                </a:solidFill>
                <a:latin typeface="Arial" panose="020B0604020202020204" pitchFamily="34" charset="0"/>
                <a:cs typeface="Arial" panose="020B0604020202020204" pitchFamily="34" charset="0"/>
              </a:rPr>
              <a:t>:</a:t>
            </a:r>
          </a:p>
          <a:p>
            <a:pPr marL="342900" indent="-342900">
              <a:buFont typeface="Symbol" panose="05050102010706020507" pitchFamily="18" charset="2"/>
              <a:buChar char="-"/>
            </a:pPr>
            <a:r>
              <a:rPr lang="de-DE" sz="2000" dirty="0" smtClean="0">
                <a:solidFill>
                  <a:schemeClr val="accent1">
                    <a:lumMod val="75000"/>
                  </a:schemeClr>
                </a:solidFill>
                <a:latin typeface="Arial" panose="020B0604020202020204" pitchFamily="34" charset="0"/>
                <a:cs typeface="Arial" panose="020B0604020202020204" pitchFamily="34" charset="0"/>
              </a:rPr>
              <a:t>3rd RWY </a:t>
            </a:r>
            <a:r>
              <a:rPr lang="de-DE" sz="2000" dirty="0" err="1" smtClean="0">
                <a:solidFill>
                  <a:schemeClr val="accent1">
                    <a:lumMod val="75000"/>
                  </a:schemeClr>
                </a:solidFill>
                <a:latin typeface="Arial" panose="020B0604020202020204" pitchFamily="34" charset="0"/>
                <a:cs typeface="Arial" panose="020B0604020202020204" pitchFamily="34" charset="0"/>
              </a:rPr>
              <a:t>Munich</a:t>
            </a:r>
            <a:r>
              <a:rPr lang="de-DE" sz="2000" dirty="0" smtClean="0">
                <a:solidFill>
                  <a:schemeClr val="accent1">
                    <a:lumMod val="75000"/>
                  </a:schemeClr>
                </a:solidFill>
                <a:latin typeface="Arial" panose="020B0604020202020204" pitchFamily="34" charset="0"/>
                <a:cs typeface="Arial" panose="020B0604020202020204" pitchFamily="34" charset="0"/>
              </a:rPr>
              <a:t> </a:t>
            </a:r>
            <a:r>
              <a:rPr lang="de-DE" sz="2000" dirty="0" err="1" smtClean="0">
                <a:solidFill>
                  <a:schemeClr val="accent1">
                    <a:lumMod val="75000"/>
                  </a:schemeClr>
                </a:solidFill>
                <a:latin typeface="Arial" panose="020B0604020202020204" pitchFamily="34" charset="0"/>
                <a:cs typeface="Arial" panose="020B0604020202020204" pitchFamily="34" charset="0"/>
              </a:rPr>
              <a:t>airport</a:t>
            </a:r>
            <a:endParaRPr lang="de-DE" sz="2000" dirty="0">
              <a:solidFill>
                <a:schemeClr val="accent1">
                  <a:lumMod val="75000"/>
                </a:schemeClr>
              </a:solidFill>
              <a:latin typeface="Arial" panose="020B0604020202020204" pitchFamily="34" charset="0"/>
              <a:cs typeface="Arial" panose="020B0604020202020204" pitchFamily="34" charset="0"/>
            </a:endParaRPr>
          </a:p>
          <a:p>
            <a:pPr marL="342900" indent="-342900">
              <a:buFont typeface="Symbol" panose="05050102010706020507" pitchFamily="18" charset="2"/>
              <a:buChar char="-"/>
            </a:pPr>
            <a:r>
              <a:rPr lang="de-DE" sz="2000" dirty="0">
                <a:solidFill>
                  <a:schemeClr val="accent1">
                    <a:lumMod val="75000"/>
                  </a:schemeClr>
                </a:solidFill>
                <a:latin typeface="Arial" panose="020B0604020202020204" pitchFamily="34" charset="0"/>
                <a:cs typeface="Arial" panose="020B0604020202020204" pitchFamily="34" charset="0"/>
              </a:rPr>
              <a:t>Bodensee </a:t>
            </a:r>
            <a:r>
              <a:rPr lang="de-DE" sz="2000" dirty="0" err="1">
                <a:solidFill>
                  <a:schemeClr val="accent1">
                    <a:lumMod val="75000"/>
                  </a:schemeClr>
                </a:solidFill>
                <a:latin typeface="Arial" panose="020B0604020202020204" pitchFamily="34" charset="0"/>
                <a:cs typeface="Arial" panose="020B0604020202020204" pitchFamily="34" charset="0"/>
              </a:rPr>
              <a:t>sector</a:t>
            </a:r>
            <a:r>
              <a:rPr lang="de-DE" sz="2000" dirty="0">
                <a:solidFill>
                  <a:schemeClr val="accent1">
                    <a:lumMod val="75000"/>
                  </a:schemeClr>
                </a:solidFill>
                <a:latin typeface="Arial" panose="020B0604020202020204" pitchFamily="34" charset="0"/>
                <a:cs typeface="Arial" panose="020B0604020202020204" pitchFamily="34" charset="0"/>
              </a:rPr>
              <a:t> </a:t>
            </a:r>
            <a:r>
              <a:rPr lang="de-DE" sz="2000" dirty="0" err="1" smtClean="0">
                <a:solidFill>
                  <a:schemeClr val="accent1">
                    <a:lumMod val="75000"/>
                  </a:schemeClr>
                </a:solidFill>
                <a:latin typeface="Arial" panose="020B0604020202020204" pitchFamily="34" charset="0"/>
                <a:cs typeface="Arial" panose="020B0604020202020204" pitchFamily="34" charset="0"/>
              </a:rPr>
              <a:t>re</a:t>
            </a:r>
            <a:r>
              <a:rPr lang="de-DE" sz="2000" dirty="0" smtClean="0">
                <a:solidFill>
                  <a:schemeClr val="accent1">
                    <a:lumMod val="75000"/>
                  </a:schemeClr>
                </a:solidFill>
                <a:latin typeface="Arial" panose="020B0604020202020204" pitchFamily="34" charset="0"/>
                <a:cs typeface="Arial" panose="020B0604020202020204" pitchFamily="34" charset="0"/>
              </a:rPr>
              <a:t>-design.</a:t>
            </a:r>
            <a:endParaRPr lang="de-DE" sz="20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99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6"/>
          </p:nvPr>
        </p:nvSpPr>
        <p:spPr>
          <a:xfrm>
            <a:off x="335360" y="908720"/>
            <a:ext cx="10894483" cy="273597"/>
          </a:xfrm>
        </p:spPr>
        <p:txBody>
          <a:bodyPr/>
          <a:lstStyle/>
          <a:p>
            <a:r>
              <a:rPr lang="de-DE" sz="2800" dirty="0" smtClean="0"/>
              <a:t>Stakeholder </a:t>
            </a:r>
            <a:r>
              <a:rPr lang="de-DE" sz="2800" dirty="0" err="1" smtClean="0"/>
              <a:t>consultation</a:t>
            </a:r>
            <a:r>
              <a:rPr lang="de-DE" sz="2800" dirty="0" smtClean="0"/>
              <a:t> </a:t>
            </a:r>
            <a:r>
              <a:rPr lang="de-DE" sz="2800" dirty="0" err="1" smtClean="0"/>
              <a:t>meeting</a:t>
            </a:r>
            <a:r>
              <a:rPr lang="de-DE" sz="2800" dirty="0" smtClean="0"/>
              <a:t> on </a:t>
            </a:r>
          </a:p>
          <a:p>
            <a:r>
              <a:rPr lang="de-DE" sz="2800" dirty="0" smtClean="0"/>
              <a:t>FABEC RP3 </a:t>
            </a:r>
            <a:r>
              <a:rPr lang="de-DE" sz="2800" dirty="0" err="1" smtClean="0"/>
              <a:t>performance</a:t>
            </a:r>
            <a:r>
              <a:rPr lang="de-DE" sz="2800" dirty="0" smtClean="0"/>
              <a:t> plan</a:t>
            </a:r>
          </a:p>
          <a:p>
            <a:endParaRPr lang="de-DE" sz="2400" dirty="0" smtClean="0"/>
          </a:p>
          <a:p>
            <a:r>
              <a:rPr lang="de-DE" sz="2400" dirty="0" smtClean="0"/>
              <a:t>Ference van Ham, NL NSA</a:t>
            </a:r>
          </a:p>
          <a:p>
            <a:r>
              <a:rPr lang="de-DE" sz="2400" dirty="0" smtClean="0"/>
              <a:t>Chairman FABEC FPC</a:t>
            </a:r>
          </a:p>
          <a:p>
            <a:endParaRPr lang="de-DE" sz="2800" dirty="0"/>
          </a:p>
          <a:p>
            <a:r>
              <a:rPr lang="de-DE" sz="4000" dirty="0" smtClean="0"/>
              <a:t>Setting </a:t>
            </a:r>
            <a:r>
              <a:rPr lang="de-DE" sz="4000" dirty="0" err="1" smtClean="0"/>
              <a:t>the</a:t>
            </a:r>
            <a:r>
              <a:rPr lang="de-DE" sz="4000" dirty="0" smtClean="0"/>
              <a:t> Scene</a:t>
            </a:r>
          </a:p>
          <a:p>
            <a:endParaRPr lang="de-DE" sz="2800" dirty="0" smtClean="0"/>
          </a:p>
          <a:p>
            <a:r>
              <a:rPr lang="de-DE" sz="2000" b="0" dirty="0" smtClean="0"/>
              <a:t>Luxembourg, 5 September 2019</a:t>
            </a:r>
          </a:p>
          <a:p>
            <a:endParaRPr lang="de-DE" dirty="0" smtClean="0"/>
          </a:p>
        </p:txBody>
      </p:sp>
    </p:spTree>
    <p:extLst>
      <p:ext uri="{BB962C8B-B14F-4D97-AF65-F5344CB8AC3E}">
        <p14:creationId xmlns:p14="http://schemas.microsoft.com/office/powerpoint/2010/main" val="22294185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03512" y="535595"/>
            <a:ext cx="6828922" cy="584775"/>
          </a:xfrm>
          <a:prstGeom prst="rect">
            <a:avLst/>
          </a:prstGeom>
        </p:spPr>
        <p:txBody>
          <a:bodyPr wrap="none">
            <a:spAutoFit/>
          </a:bodyPr>
          <a:lstStyle/>
          <a:p>
            <a:pPr algn="ctr"/>
            <a:r>
              <a:rPr lang="fr-FR" sz="3200" b="1" dirty="0">
                <a:solidFill>
                  <a:schemeClr val="accent1">
                    <a:lumMod val="75000"/>
                  </a:schemeClr>
                </a:solidFill>
                <a:latin typeface="Arial" panose="020B0604020202020204" pitchFamily="34" charset="0"/>
                <a:cs typeface="Arial" panose="020B0604020202020204" pitchFamily="34" charset="0"/>
              </a:rPr>
              <a:t>FABEC FPC RP3 </a:t>
            </a:r>
            <a:r>
              <a:rPr lang="en-US" sz="3200" b="1" dirty="0">
                <a:solidFill>
                  <a:schemeClr val="accent1">
                    <a:lumMod val="75000"/>
                  </a:schemeClr>
                </a:solidFill>
                <a:latin typeface="Arial" panose="020B0604020202020204" pitchFamily="34" charset="0"/>
                <a:cs typeface="Arial" panose="020B0604020202020204" pitchFamily="34" charset="0"/>
              </a:rPr>
              <a:t>Targets</a:t>
            </a:r>
            <a:r>
              <a:rPr lang="fr-FR" sz="3200" b="1" dirty="0">
                <a:solidFill>
                  <a:schemeClr val="accent1">
                    <a:lumMod val="75000"/>
                  </a:schemeClr>
                </a:solidFill>
                <a:latin typeface="Arial" panose="020B0604020202020204" pitchFamily="34" charset="0"/>
                <a:cs typeface="Arial" panose="020B0604020202020204" pitchFamily="34" charset="0"/>
              </a:rPr>
              <a:t> </a:t>
            </a:r>
            <a:r>
              <a:rPr lang="fr-FR" sz="3200" b="1" dirty="0" err="1">
                <a:solidFill>
                  <a:schemeClr val="accent1">
                    <a:lumMod val="75000"/>
                  </a:schemeClr>
                </a:solidFill>
                <a:latin typeface="Arial" panose="020B0604020202020204" pitchFamily="34" charset="0"/>
                <a:cs typeface="Arial" panose="020B0604020202020204" pitchFamily="34" charset="0"/>
              </a:rPr>
              <a:t>proposal</a:t>
            </a:r>
            <a:endParaRPr lang="fr-FR" sz="2000" b="1" dirty="0">
              <a:solidFill>
                <a:schemeClr val="accent1">
                  <a:lumMod val="75000"/>
                </a:schemeClr>
              </a:solidFill>
              <a:latin typeface="Arial" panose="020B0604020202020204" pitchFamily="34" charset="0"/>
              <a:cs typeface="Arial" panose="020B0604020202020204" pitchFamily="34" charset="0"/>
            </a:endParaRPr>
          </a:p>
        </p:txBody>
      </p:sp>
      <p:graphicFrame>
        <p:nvGraphicFramePr>
          <p:cNvPr id="5" name="Tableau 4"/>
          <p:cNvGraphicFramePr>
            <a:graphicFrameLocks noGrp="1"/>
          </p:cNvGraphicFramePr>
          <p:nvPr>
            <p:extLst/>
          </p:nvPr>
        </p:nvGraphicFramePr>
        <p:xfrm>
          <a:off x="695401" y="1268760"/>
          <a:ext cx="10009110" cy="1457184"/>
        </p:xfrm>
        <a:graphic>
          <a:graphicData uri="http://schemas.openxmlformats.org/drawingml/2006/table">
            <a:tbl>
              <a:tblPr firstRow="1" firstCol="1" bandRow="1">
                <a:tableStyleId>{5C22544A-7EE6-4342-B048-85BDC9FD1C3A}</a:tableStyleId>
              </a:tblPr>
              <a:tblGrid>
                <a:gridCol w="1701549">
                  <a:extLst>
                    <a:ext uri="{9D8B030D-6E8A-4147-A177-3AD203B41FA5}">
                      <a16:colId xmlns:a16="http://schemas.microsoft.com/office/drawing/2014/main" val="20000"/>
                    </a:ext>
                  </a:extLst>
                </a:gridCol>
                <a:gridCol w="1634097">
                  <a:extLst>
                    <a:ext uri="{9D8B030D-6E8A-4147-A177-3AD203B41FA5}">
                      <a16:colId xmlns:a16="http://schemas.microsoft.com/office/drawing/2014/main" val="20001"/>
                    </a:ext>
                  </a:extLst>
                </a:gridCol>
                <a:gridCol w="1667823">
                  <a:extLst>
                    <a:ext uri="{9D8B030D-6E8A-4147-A177-3AD203B41FA5}">
                      <a16:colId xmlns:a16="http://schemas.microsoft.com/office/drawing/2014/main" val="20002"/>
                    </a:ext>
                  </a:extLst>
                </a:gridCol>
                <a:gridCol w="1667823">
                  <a:extLst>
                    <a:ext uri="{9D8B030D-6E8A-4147-A177-3AD203B41FA5}">
                      <a16:colId xmlns:a16="http://schemas.microsoft.com/office/drawing/2014/main" val="20003"/>
                    </a:ext>
                  </a:extLst>
                </a:gridCol>
                <a:gridCol w="1668909">
                  <a:extLst>
                    <a:ext uri="{9D8B030D-6E8A-4147-A177-3AD203B41FA5}">
                      <a16:colId xmlns:a16="http://schemas.microsoft.com/office/drawing/2014/main" val="20004"/>
                    </a:ext>
                  </a:extLst>
                </a:gridCol>
                <a:gridCol w="1668909">
                  <a:extLst>
                    <a:ext uri="{9D8B030D-6E8A-4147-A177-3AD203B41FA5}">
                      <a16:colId xmlns:a16="http://schemas.microsoft.com/office/drawing/2014/main" val="20005"/>
                    </a:ext>
                  </a:extLst>
                </a:gridCol>
              </a:tblGrid>
              <a:tr h="422197">
                <a:tc>
                  <a:txBody>
                    <a:bodyPr/>
                    <a:lstStyle/>
                    <a:p>
                      <a:pPr>
                        <a:lnSpc>
                          <a:spcPct val="115000"/>
                        </a:lnSpc>
                        <a:spcAft>
                          <a:spcPts val="0"/>
                        </a:spcAft>
                      </a:pPr>
                      <a:r>
                        <a:rPr lang="en-GB" sz="1600" b="0" dirty="0" smtClean="0">
                          <a:effectLst/>
                        </a:rPr>
                        <a:t>KEA</a:t>
                      </a:r>
                      <a:r>
                        <a:rPr lang="en-GB" sz="1600" b="0" baseline="0" dirty="0" smtClean="0">
                          <a:effectLst/>
                        </a:rPr>
                        <a:t> </a:t>
                      </a:r>
                      <a:r>
                        <a:rPr lang="en-GB" sz="1600" b="0" dirty="0" smtClean="0">
                          <a:effectLst/>
                        </a:rPr>
                        <a:t>%</a:t>
                      </a:r>
                      <a:endParaRPr lang="fr-FR" sz="16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600" b="0" dirty="0">
                          <a:effectLst/>
                        </a:rPr>
                        <a:t>2020</a:t>
                      </a:r>
                      <a:endParaRPr lang="fr-FR" sz="16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600" b="0" dirty="0">
                          <a:effectLst/>
                        </a:rPr>
                        <a:t>2021</a:t>
                      </a:r>
                      <a:endParaRPr lang="fr-FR" sz="16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600" b="0" dirty="0">
                          <a:effectLst/>
                        </a:rPr>
                        <a:t>2022</a:t>
                      </a:r>
                      <a:endParaRPr lang="fr-FR" sz="16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600" b="0">
                          <a:effectLst/>
                        </a:rPr>
                        <a:t>2023</a:t>
                      </a:r>
                      <a:endParaRPr lang="fr-FR" sz="1600" b="0">
                        <a:effectLst/>
                        <a:latin typeface="Calibri"/>
                        <a:ea typeface="Calibri"/>
                        <a:cs typeface="Times New Roman"/>
                      </a:endParaRPr>
                    </a:p>
                  </a:txBody>
                  <a:tcPr marL="68580" marR="68580" marT="0" marB="0"/>
                </a:tc>
                <a:tc>
                  <a:txBody>
                    <a:bodyPr/>
                    <a:lstStyle/>
                    <a:p>
                      <a:pPr>
                        <a:lnSpc>
                          <a:spcPct val="115000"/>
                        </a:lnSpc>
                        <a:spcAft>
                          <a:spcPts val="0"/>
                        </a:spcAft>
                      </a:pPr>
                      <a:r>
                        <a:rPr lang="en-GB" sz="1600" b="0" dirty="0">
                          <a:effectLst/>
                        </a:rPr>
                        <a:t>2024</a:t>
                      </a:r>
                      <a:endParaRPr lang="fr-FR" sz="1600" b="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60037">
                <a:tc>
                  <a:txBody>
                    <a:bodyPr/>
                    <a:lstStyle/>
                    <a:p>
                      <a:pPr>
                        <a:lnSpc>
                          <a:spcPct val="115000"/>
                        </a:lnSpc>
                        <a:spcAft>
                          <a:spcPts val="0"/>
                        </a:spcAft>
                      </a:pPr>
                      <a:r>
                        <a:rPr lang="en-GB" sz="1600" b="0" dirty="0">
                          <a:effectLst/>
                        </a:rPr>
                        <a:t>EU wide</a:t>
                      </a:r>
                      <a:endParaRPr lang="fr-FR" sz="16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600" b="0" dirty="0" smtClean="0">
                          <a:effectLst/>
                        </a:rPr>
                        <a:t>2.53</a:t>
                      </a:r>
                      <a:endParaRPr lang="fr-FR" sz="16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600" b="0" dirty="0" smtClean="0">
                          <a:effectLst/>
                        </a:rPr>
                        <a:t>2.47</a:t>
                      </a:r>
                      <a:endParaRPr lang="fr-FR" sz="16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600" b="0" dirty="0" smtClean="0">
                          <a:effectLst/>
                        </a:rPr>
                        <a:t>2.40</a:t>
                      </a:r>
                      <a:endParaRPr lang="fr-FR" sz="16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600" b="0" dirty="0" smtClean="0">
                          <a:effectLst/>
                        </a:rPr>
                        <a:t>2.40</a:t>
                      </a:r>
                      <a:endParaRPr lang="fr-FR" sz="16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600" b="0" dirty="0" smtClean="0">
                          <a:effectLst/>
                        </a:rPr>
                        <a:t>2.40</a:t>
                      </a:r>
                      <a:endParaRPr lang="fr-FR" sz="1600" b="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399216">
                <a:tc>
                  <a:txBody>
                    <a:bodyPr/>
                    <a:lstStyle/>
                    <a:p>
                      <a:pPr>
                        <a:lnSpc>
                          <a:spcPct val="115000"/>
                        </a:lnSpc>
                        <a:spcAft>
                          <a:spcPts val="0"/>
                        </a:spcAft>
                      </a:pPr>
                      <a:r>
                        <a:rPr lang="fr-FR" sz="1600" b="0" i="1" dirty="0" smtClean="0">
                          <a:effectLst/>
                          <a:latin typeface="Calibri"/>
                          <a:ea typeface="Calibri"/>
                          <a:cs typeface="Times New Roman"/>
                        </a:rPr>
                        <a:t>FABEC RV</a:t>
                      </a:r>
                      <a:endParaRPr lang="fr-FR" sz="1600" b="0" i="1" dirty="0">
                        <a:effectLst/>
                        <a:latin typeface="Calibri"/>
                        <a:ea typeface="Calibri"/>
                        <a:cs typeface="Times New Roman"/>
                      </a:endParaRPr>
                    </a:p>
                  </a:txBody>
                  <a:tcPr marL="68580" marR="68580" marT="0" marB="0"/>
                </a:tc>
                <a:tc>
                  <a:txBody>
                    <a:bodyPr/>
                    <a:lstStyle/>
                    <a:p>
                      <a:pPr>
                        <a:lnSpc>
                          <a:spcPct val="115000"/>
                        </a:lnSpc>
                        <a:spcAft>
                          <a:spcPts val="0"/>
                        </a:spcAft>
                      </a:pPr>
                      <a:r>
                        <a:rPr lang="fr-FR" sz="1600" b="0" i="1" dirty="0" smtClean="0">
                          <a:effectLst/>
                          <a:latin typeface="Calibri"/>
                          <a:ea typeface="Calibri"/>
                          <a:cs typeface="Times New Roman"/>
                        </a:rPr>
                        <a:t>2.90</a:t>
                      </a:r>
                      <a:endParaRPr lang="fr-FR" sz="1600" b="0" i="1" dirty="0">
                        <a:effectLst/>
                        <a:latin typeface="Calibri"/>
                        <a:ea typeface="Calibri"/>
                        <a:cs typeface="Times New Roman"/>
                      </a:endParaRPr>
                    </a:p>
                  </a:txBody>
                  <a:tcPr marL="68580" marR="68580" marT="0" marB="0"/>
                </a:tc>
                <a:tc>
                  <a:txBody>
                    <a:bodyPr/>
                    <a:lstStyle/>
                    <a:p>
                      <a:pPr>
                        <a:lnSpc>
                          <a:spcPct val="115000"/>
                        </a:lnSpc>
                        <a:spcAft>
                          <a:spcPts val="0"/>
                        </a:spcAft>
                      </a:pPr>
                      <a:r>
                        <a:rPr lang="fr-FR" sz="1600" b="0" i="1" dirty="0" smtClean="0">
                          <a:effectLst/>
                          <a:latin typeface="Calibri"/>
                          <a:ea typeface="Calibri"/>
                          <a:cs typeface="Times New Roman"/>
                        </a:rPr>
                        <a:t>2.83</a:t>
                      </a:r>
                      <a:endParaRPr lang="fr-FR" sz="1600" b="0" i="1" dirty="0">
                        <a:effectLst/>
                        <a:latin typeface="Calibri"/>
                        <a:ea typeface="Calibri"/>
                        <a:cs typeface="Times New Roman"/>
                      </a:endParaRPr>
                    </a:p>
                  </a:txBody>
                  <a:tcPr marL="68580" marR="68580" marT="0" marB="0"/>
                </a:tc>
                <a:tc>
                  <a:txBody>
                    <a:bodyPr/>
                    <a:lstStyle/>
                    <a:p>
                      <a:pPr>
                        <a:lnSpc>
                          <a:spcPct val="115000"/>
                        </a:lnSpc>
                        <a:spcAft>
                          <a:spcPts val="0"/>
                        </a:spcAft>
                      </a:pPr>
                      <a:r>
                        <a:rPr lang="fr-FR" sz="1600" b="0" i="1" dirty="0" smtClean="0">
                          <a:effectLst/>
                          <a:latin typeface="Calibri"/>
                          <a:ea typeface="Calibri"/>
                          <a:cs typeface="Times New Roman"/>
                        </a:rPr>
                        <a:t>2.75</a:t>
                      </a:r>
                      <a:endParaRPr lang="fr-FR" sz="1600" b="0" i="1" dirty="0">
                        <a:effectLst/>
                        <a:latin typeface="Calibri"/>
                        <a:ea typeface="Calibri"/>
                        <a:cs typeface="Times New Roman"/>
                      </a:endParaRPr>
                    </a:p>
                  </a:txBody>
                  <a:tcPr marL="68580" marR="68580" marT="0" marB="0"/>
                </a:tc>
                <a:tc>
                  <a:txBody>
                    <a:bodyPr/>
                    <a:lstStyle/>
                    <a:p>
                      <a:pPr>
                        <a:lnSpc>
                          <a:spcPct val="115000"/>
                        </a:lnSpc>
                        <a:spcAft>
                          <a:spcPts val="0"/>
                        </a:spcAft>
                      </a:pPr>
                      <a:r>
                        <a:rPr lang="fr-FR" sz="1600" b="0" i="1" dirty="0" smtClean="0">
                          <a:effectLst/>
                          <a:latin typeface="Calibri"/>
                          <a:ea typeface="Calibri"/>
                          <a:cs typeface="Times New Roman"/>
                        </a:rPr>
                        <a:t>2.75</a:t>
                      </a:r>
                      <a:endParaRPr lang="fr-FR" sz="1600" b="0" i="1" dirty="0">
                        <a:effectLst/>
                        <a:latin typeface="Calibri"/>
                        <a:ea typeface="Calibri"/>
                        <a:cs typeface="Times New Roman"/>
                      </a:endParaRPr>
                    </a:p>
                  </a:txBody>
                  <a:tcPr marL="68580" marR="68580" marT="0" marB="0"/>
                </a:tc>
                <a:tc>
                  <a:txBody>
                    <a:bodyPr/>
                    <a:lstStyle/>
                    <a:p>
                      <a:pPr>
                        <a:lnSpc>
                          <a:spcPct val="115000"/>
                        </a:lnSpc>
                        <a:spcAft>
                          <a:spcPts val="0"/>
                        </a:spcAft>
                      </a:pPr>
                      <a:r>
                        <a:rPr lang="fr-FR" sz="1600" b="0" i="1" dirty="0" smtClean="0">
                          <a:effectLst/>
                          <a:latin typeface="Calibri"/>
                          <a:ea typeface="Calibri"/>
                          <a:cs typeface="Times New Roman"/>
                        </a:rPr>
                        <a:t>2.75</a:t>
                      </a:r>
                      <a:endParaRPr lang="fr-FR" sz="1600" b="0" i="1"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355355">
                <a:tc>
                  <a:txBody>
                    <a:bodyPr/>
                    <a:lstStyle/>
                    <a:p>
                      <a:pPr>
                        <a:lnSpc>
                          <a:spcPct val="115000"/>
                        </a:lnSpc>
                        <a:spcAft>
                          <a:spcPts val="0"/>
                        </a:spcAft>
                      </a:pPr>
                      <a:r>
                        <a:rPr lang="fr-FR" sz="1800" b="1" dirty="0" smtClean="0">
                          <a:solidFill>
                            <a:srgbClr val="FFFF00"/>
                          </a:solidFill>
                          <a:effectLst/>
                          <a:latin typeface="Calibri"/>
                          <a:ea typeface="Calibri"/>
                          <a:cs typeface="Times New Roman"/>
                        </a:rPr>
                        <a:t>FPC </a:t>
                      </a:r>
                      <a:r>
                        <a:rPr lang="fr-FR" sz="1800" b="1" dirty="0" err="1" smtClean="0">
                          <a:solidFill>
                            <a:srgbClr val="FFFF00"/>
                          </a:solidFill>
                          <a:effectLst/>
                          <a:latin typeface="Calibri"/>
                          <a:ea typeface="Calibri"/>
                          <a:cs typeface="Times New Roman"/>
                        </a:rPr>
                        <a:t>targets</a:t>
                      </a:r>
                      <a:r>
                        <a:rPr lang="fr-FR" sz="1800" b="1" dirty="0" smtClean="0">
                          <a:solidFill>
                            <a:srgbClr val="FFFF00"/>
                          </a:solidFill>
                          <a:effectLst/>
                          <a:latin typeface="Calibri"/>
                          <a:ea typeface="Calibri"/>
                          <a:cs typeface="Times New Roman"/>
                        </a:rPr>
                        <a:t> </a:t>
                      </a:r>
                      <a:endParaRPr lang="fr-FR" sz="1800" b="1" dirty="0">
                        <a:solidFill>
                          <a:srgbClr val="FFFF00"/>
                        </a:solidFill>
                        <a:effectLst/>
                        <a:latin typeface="Calibri"/>
                        <a:ea typeface="Calibri"/>
                        <a:cs typeface="Times New Roman"/>
                      </a:endParaRPr>
                    </a:p>
                  </a:txBody>
                  <a:tcPr marL="68580" marR="68580" marT="0" marB="0"/>
                </a:tc>
                <a:tc>
                  <a:txBody>
                    <a:bodyPr/>
                    <a:lstStyle/>
                    <a:p>
                      <a:pPr>
                        <a:lnSpc>
                          <a:spcPct val="115000"/>
                        </a:lnSpc>
                        <a:spcAft>
                          <a:spcPts val="0"/>
                        </a:spcAft>
                      </a:pPr>
                      <a:r>
                        <a:rPr lang="fr-FR" sz="1800" b="1" i="1" dirty="0" smtClean="0">
                          <a:solidFill>
                            <a:srgbClr val="7030A0"/>
                          </a:solidFill>
                          <a:effectLst/>
                          <a:latin typeface="Calibri"/>
                          <a:ea typeface="Calibri"/>
                          <a:cs typeface="Times New Roman"/>
                        </a:rPr>
                        <a:t>3.25</a:t>
                      </a:r>
                      <a:endParaRPr lang="fr-FR" sz="1800" b="1" i="1" dirty="0">
                        <a:solidFill>
                          <a:srgbClr val="7030A0"/>
                        </a:solidFill>
                        <a:effectLst/>
                        <a:latin typeface="Calibri"/>
                        <a:ea typeface="Calibri"/>
                        <a:cs typeface="Times New Roman"/>
                      </a:endParaRPr>
                    </a:p>
                  </a:txBody>
                  <a:tcPr marL="68580" marR="68580" marT="0" marB="0"/>
                </a:tc>
                <a:tc>
                  <a:txBody>
                    <a:bodyPr/>
                    <a:lstStyle/>
                    <a:p>
                      <a:pPr>
                        <a:lnSpc>
                          <a:spcPct val="115000"/>
                        </a:lnSpc>
                        <a:spcAft>
                          <a:spcPts val="0"/>
                        </a:spcAft>
                      </a:pPr>
                      <a:r>
                        <a:rPr lang="fr-FR" sz="1800" b="1" i="1" dirty="0" smtClean="0">
                          <a:solidFill>
                            <a:srgbClr val="7030A0"/>
                          </a:solidFill>
                          <a:effectLst/>
                          <a:latin typeface="Calibri"/>
                          <a:ea typeface="Calibri"/>
                          <a:cs typeface="Times New Roman"/>
                        </a:rPr>
                        <a:t>3.25</a:t>
                      </a:r>
                      <a:endParaRPr lang="fr-FR" sz="1800" b="1" i="1" dirty="0">
                        <a:solidFill>
                          <a:srgbClr val="7030A0"/>
                        </a:solidFill>
                        <a:effectLst/>
                        <a:latin typeface="Calibri"/>
                        <a:ea typeface="Calibri"/>
                        <a:cs typeface="Times New Roman"/>
                      </a:endParaRPr>
                    </a:p>
                  </a:txBody>
                  <a:tcPr marL="68580" marR="68580" marT="0" marB="0"/>
                </a:tc>
                <a:tc>
                  <a:txBody>
                    <a:bodyPr/>
                    <a:lstStyle/>
                    <a:p>
                      <a:pPr>
                        <a:lnSpc>
                          <a:spcPct val="115000"/>
                        </a:lnSpc>
                        <a:spcAft>
                          <a:spcPts val="0"/>
                        </a:spcAft>
                      </a:pPr>
                      <a:r>
                        <a:rPr lang="fr-FR" sz="1800" b="1" i="1" dirty="0" smtClean="0">
                          <a:solidFill>
                            <a:srgbClr val="7030A0"/>
                          </a:solidFill>
                          <a:effectLst/>
                          <a:latin typeface="Calibri"/>
                          <a:ea typeface="Calibri"/>
                          <a:cs typeface="Times New Roman"/>
                        </a:rPr>
                        <a:t>3.25</a:t>
                      </a:r>
                      <a:endParaRPr lang="fr-FR" sz="1800" b="1" i="1" dirty="0">
                        <a:solidFill>
                          <a:srgbClr val="7030A0"/>
                        </a:solidFill>
                        <a:effectLst/>
                        <a:latin typeface="Calibri"/>
                        <a:ea typeface="Calibri"/>
                        <a:cs typeface="Times New Roman"/>
                      </a:endParaRPr>
                    </a:p>
                  </a:txBody>
                  <a:tcPr marL="68580" marR="68580" marT="0" marB="0"/>
                </a:tc>
                <a:tc>
                  <a:txBody>
                    <a:bodyPr/>
                    <a:lstStyle/>
                    <a:p>
                      <a:pPr>
                        <a:lnSpc>
                          <a:spcPct val="115000"/>
                        </a:lnSpc>
                        <a:spcAft>
                          <a:spcPts val="0"/>
                        </a:spcAft>
                      </a:pPr>
                      <a:r>
                        <a:rPr lang="fr-FR" sz="1800" b="1" i="1" dirty="0" smtClean="0">
                          <a:solidFill>
                            <a:srgbClr val="7030A0"/>
                          </a:solidFill>
                          <a:effectLst/>
                          <a:latin typeface="+mn-lt"/>
                          <a:ea typeface="Calibri"/>
                          <a:cs typeface="Times New Roman"/>
                        </a:rPr>
                        <a:t>3.15</a:t>
                      </a:r>
                      <a:endParaRPr lang="fr-FR" sz="1800" b="1" i="1" dirty="0">
                        <a:solidFill>
                          <a:srgbClr val="7030A0"/>
                        </a:solidFill>
                        <a:effectLst/>
                        <a:latin typeface="+mn-lt"/>
                        <a:ea typeface="Calibri"/>
                        <a:cs typeface="Times New Roman"/>
                      </a:endParaRPr>
                    </a:p>
                  </a:txBody>
                  <a:tcPr marL="68580" marR="68580" marT="0" marB="0"/>
                </a:tc>
                <a:tc>
                  <a:txBody>
                    <a:bodyPr/>
                    <a:lstStyle/>
                    <a:p>
                      <a:pPr>
                        <a:lnSpc>
                          <a:spcPct val="115000"/>
                        </a:lnSpc>
                        <a:spcAft>
                          <a:spcPts val="0"/>
                        </a:spcAft>
                      </a:pPr>
                      <a:r>
                        <a:rPr lang="fr-FR" sz="1800" b="1" i="1" dirty="0" smtClean="0">
                          <a:solidFill>
                            <a:srgbClr val="7030A0"/>
                          </a:solidFill>
                          <a:effectLst/>
                          <a:latin typeface="+mn-lt"/>
                          <a:ea typeface="Calibri"/>
                          <a:cs typeface="Times New Roman"/>
                        </a:rPr>
                        <a:t>3.00</a:t>
                      </a:r>
                      <a:endParaRPr lang="fr-FR" sz="1800" b="1" i="1" dirty="0">
                        <a:solidFill>
                          <a:srgbClr val="7030A0"/>
                        </a:solidFill>
                        <a:effectLst/>
                        <a:latin typeface="+mn-lt"/>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
        <p:nvSpPr>
          <p:cNvPr id="7" name="Rectangle 6"/>
          <p:cNvSpPr/>
          <p:nvPr/>
        </p:nvSpPr>
        <p:spPr>
          <a:xfrm>
            <a:off x="2696048" y="3047105"/>
            <a:ext cx="5622053" cy="400110"/>
          </a:xfrm>
          <a:prstGeom prst="rect">
            <a:avLst/>
          </a:prstGeom>
        </p:spPr>
        <p:txBody>
          <a:bodyPr wrap="none">
            <a:spAutoFit/>
          </a:bodyPr>
          <a:lstStyle/>
          <a:p>
            <a:pPr algn="ctr"/>
            <a:r>
              <a:rPr lang="fr-FR" sz="2000" b="1" dirty="0">
                <a:solidFill>
                  <a:schemeClr val="accent1">
                    <a:lumMod val="75000"/>
                  </a:schemeClr>
                </a:solidFill>
                <a:latin typeface="Arial" panose="020B0604020202020204" pitchFamily="34" charset="0"/>
                <a:cs typeface="Arial" panose="020B0604020202020204" pitchFamily="34" charset="0"/>
              </a:rPr>
              <a:t>Consistent </a:t>
            </a:r>
            <a:r>
              <a:rPr lang="fr-FR" sz="2000" b="1" dirty="0" err="1">
                <a:solidFill>
                  <a:schemeClr val="accent1">
                    <a:lumMod val="75000"/>
                  </a:schemeClr>
                </a:solidFill>
                <a:latin typeface="Arial" panose="020B0604020202020204" pitchFamily="34" charset="0"/>
                <a:cs typeface="Arial" panose="020B0604020202020204" pitchFamily="34" charset="0"/>
              </a:rPr>
              <a:t>with</a:t>
            </a:r>
            <a:r>
              <a:rPr lang="fr-FR" sz="2000" b="1" dirty="0">
                <a:solidFill>
                  <a:schemeClr val="accent1">
                    <a:lumMod val="75000"/>
                  </a:schemeClr>
                </a:solidFill>
                <a:latin typeface="Arial" panose="020B0604020202020204" pitchFamily="34" charset="0"/>
                <a:cs typeface="Arial" panose="020B0604020202020204" pitchFamily="34" charset="0"/>
              </a:rPr>
              <a:t> RP3 </a:t>
            </a:r>
            <a:r>
              <a:rPr lang="fr-FR" sz="2000" b="1" dirty="0" err="1">
                <a:solidFill>
                  <a:schemeClr val="accent1">
                    <a:lumMod val="75000"/>
                  </a:schemeClr>
                </a:solidFill>
                <a:latin typeface="Arial" panose="020B0604020202020204" pitchFamily="34" charset="0"/>
                <a:cs typeface="Arial" panose="020B0604020202020204" pitchFamily="34" charset="0"/>
              </a:rPr>
              <a:t>capacity</a:t>
            </a:r>
            <a:r>
              <a:rPr lang="fr-FR" sz="2000" b="1" dirty="0">
                <a:solidFill>
                  <a:schemeClr val="accent1">
                    <a:lumMod val="75000"/>
                  </a:schemeClr>
                </a:solidFill>
                <a:latin typeface="Arial" panose="020B0604020202020204" pitchFamily="34" charset="0"/>
                <a:cs typeface="Arial" panose="020B0604020202020204" pitchFamily="34" charset="0"/>
              </a:rPr>
              <a:t> </a:t>
            </a:r>
            <a:r>
              <a:rPr lang="fr-FR" sz="2000" b="1" dirty="0" err="1">
                <a:solidFill>
                  <a:schemeClr val="accent1">
                    <a:lumMod val="75000"/>
                  </a:schemeClr>
                </a:solidFill>
                <a:latin typeface="Arial" panose="020B0604020202020204" pitchFamily="34" charset="0"/>
                <a:cs typeface="Arial" panose="020B0604020202020204" pitchFamily="34" charset="0"/>
              </a:rPr>
              <a:t>targets</a:t>
            </a:r>
            <a:r>
              <a:rPr lang="fr-FR" sz="2000" b="1" dirty="0">
                <a:solidFill>
                  <a:schemeClr val="accent1">
                    <a:lumMod val="75000"/>
                  </a:schemeClr>
                </a:solidFill>
                <a:latin typeface="Arial" panose="020B0604020202020204" pitchFamily="34" charset="0"/>
                <a:cs typeface="Arial" panose="020B0604020202020204" pitchFamily="34" charset="0"/>
              </a:rPr>
              <a:t> profile:</a:t>
            </a:r>
            <a:endParaRPr lang="fr-FR" sz="1400" b="1" dirty="0">
              <a:solidFill>
                <a:schemeClr val="accent1">
                  <a:lumMod val="75000"/>
                </a:schemeClr>
              </a:solidFill>
              <a:latin typeface="Arial" panose="020B0604020202020204" pitchFamily="34" charset="0"/>
              <a:cs typeface="Arial" panose="020B0604020202020204" pitchFamily="34" charset="0"/>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1624" y="3422063"/>
            <a:ext cx="6516216" cy="3181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81933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9536" y="476672"/>
            <a:ext cx="8496944" cy="1077218"/>
          </a:xfrm>
          <a:prstGeom prst="rect">
            <a:avLst/>
          </a:prstGeom>
        </p:spPr>
        <p:txBody>
          <a:bodyPr wrap="square">
            <a:spAutoFit/>
          </a:bodyPr>
          <a:lstStyle/>
          <a:p>
            <a:pPr algn="ctr"/>
            <a:r>
              <a:rPr lang="fr-FR" sz="3200" b="1" dirty="0">
                <a:solidFill>
                  <a:schemeClr val="accent1">
                    <a:lumMod val="75000"/>
                  </a:schemeClr>
                </a:solidFill>
                <a:latin typeface="Arial" panose="020B0604020202020204" pitchFamily="34" charset="0"/>
                <a:cs typeface="Arial" panose="020B0604020202020204" pitchFamily="34" charset="0"/>
              </a:rPr>
              <a:t>FABEC FPC RP3 Local Target </a:t>
            </a:r>
            <a:br>
              <a:rPr lang="fr-FR" sz="3200" b="1" dirty="0">
                <a:solidFill>
                  <a:schemeClr val="accent1">
                    <a:lumMod val="75000"/>
                  </a:schemeClr>
                </a:solidFill>
                <a:latin typeface="Arial" panose="020B0604020202020204" pitchFamily="34" charset="0"/>
                <a:cs typeface="Arial" panose="020B0604020202020204" pitchFamily="34" charset="0"/>
              </a:rPr>
            </a:br>
            <a:r>
              <a:rPr lang="fr-FR" sz="3200" b="1" dirty="0">
                <a:solidFill>
                  <a:schemeClr val="accent1">
                    <a:lumMod val="75000"/>
                  </a:schemeClr>
                </a:solidFill>
                <a:latin typeface="Arial" panose="020B0604020202020204" pitchFamily="34" charset="0"/>
                <a:cs typeface="Arial" panose="020B0604020202020204" pitchFamily="34" charset="0"/>
              </a:rPr>
              <a:t>&amp; National Breakdown</a:t>
            </a:r>
            <a:endParaRPr lang="fr-FR" sz="2000" b="1" dirty="0">
              <a:solidFill>
                <a:schemeClr val="accent1">
                  <a:lumMod val="75000"/>
                </a:schemeClr>
              </a:solidFill>
              <a:latin typeface="Arial" panose="020B0604020202020204" pitchFamily="34" charset="0"/>
              <a:cs typeface="Arial" panose="020B0604020202020204" pitchFamily="34" charset="0"/>
            </a:endParaRPr>
          </a:p>
        </p:txBody>
      </p:sp>
      <p:graphicFrame>
        <p:nvGraphicFramePr>
          <p:cNvPr id="8" name="Tableau 6"/>
          <p:cNvGraphicFramePr>
            <a:graphicFrameLocks noGrp="1"/>
          </p:cNvGraphicFramePr>
          <p:nvPr>
            <p:extLst/>
          </p:nvPr>
        </p:nvGraphicFramePr>
        <p:xfrm>
          <a:off x="911423" y="1628802"/>
          <a:ext cx="9793090" cy="4330475"/>
        </p:xfrm>
        <a:graphic>
          <a:graphicData uri="http://schemas.openxmlformats.org/drawingml/2006/table">
            <a:tbl>
              <a:tblPr firstRow="1" firstCol="1" bandRow="1">
                <a:tableStyleId>{5C22544A-7EE6-4342-B048-85BDC9FD1C3A}</a:tableStyleId>
              </a:tblPr>
              <a:tblGrid>
                <a:gridCol w="1702036">
                  <a:extLst>
                    <a:ext uri="{9D8B030D-6E8A-4147-A177-3AD203B41FA5}">
                      <a16:colId xmlns:a16="http://schemas.microsoft.com/office/drawing/2014/main" val="20000"/>
                    </a:ext>
                  </a:extLst>
                </a:gridCol>
                <a:gridCol w="780811">
                  <a:extLst>
                    <a:ext uri="{9D8B030D-6E8A-4147-A177-3AD203B41FA5}">
                      <a16:colId xmlns:a16="http://schemas.microsoft.com/office/drawing/2014/main" val="20001"/>
                    </a:ext>
                  </a:extLst>
                </a:gridCol>
                <a:gridCol w="780811">
                  <a:extLst>
                    <a:ext uri="{9D8B030D-6E8A-4147-A177-3AD203B41FA5}">
                      <a16:colId xmlns:a16="http://schemas.microsoft.com/office/drawing/2014/main" val="20002"/>
                    </a:ext>
                  </a:extLst>
                </a:gridCol>
                <a:gridCol w="815913">
                  <a:extLst>
                    <a:ext uri="{9D8B030D-6E8A-4147-A177-3AD203B41FA5}">
                      <a16:colId xmlns:a16="http://schemas.microsoft.com/office/drawing/2014/main" val="20003"/>
                    </a:ext>
                  </a:extLst>
                </a:gridCol>
                <a:gridCol w="815913">
                  <a:extLst>
                    <a:ext uri="{9D8B030D-6E8A-4147-A177-3AD203B41FA5}">
                      <a16:colId xmlns:a16="http://schemas.microsoft.com/office/drawing/2014/main" val="20004"/>
                    </a:ext>
                  </a:extLst>
                </a:gridCol>
                <a:gridCol w="815913">
                  <a:extLst>
                    <a:ext uri="{9D8B030D-6E8A-4147-A177-3AD203B41FA5}">
                      <a16:colId xmlns:a16="http://schemas.microsoft.com/office/drawing/2014/main" val="20005"/>
                    </a:ext>
                  </a:extLst>
                </a:gridCol>
                <a:gridCol w="815913">
                  <a:extLst>
                    <a:ext uri="{9D8B030D-6E8A-4147-A177-3AD203B41FA5}">
                      <a16:colId xmlns:a16="http://schemas.microsoft.com/office/drawing/2014/main" val="20006"/>
                    </a:ext>
                  </a:extLst>
                </a:gridCol>
                <a:gridCol w="816445">
                  <a:extLst>
                    <a:ext uri="{9D8B030D-6E8A-4147-A177-3AD203B41FA5}">
                      <a16:colId xmlns:a16="http://schemas.microsoft.com/office/drawing/2014/main" val="20007"/>
                    </a:ext>
                  </a:extLst>
                </a:gridCol>
                <a:gridCol w="816445">
                  <a:extLst>
                    <a:ext uri="{9D8B030D-6E8A-4147-A177-3AD203B41FA5}">
                      <a16:colId xmlns:a16="http://schemas.microsoft.com/office/drawing/2014/main" val="20008"/>
                    </a:ext>
                  </a:extLst>
                </a:gridCol>
                <a:gridCol w="816445">
                  <a:extLst>
                    <a:ext uri="{9D8B030D-6E8A-4147-A177-3AD203B41FA5}">
                      <a16:colId xmlns:a16="http://schemas.microsoft.com/office/drawing/2014/main" val="20009"/>
                    </a:ext>
                  </a:extLst>
                </a:gridCol>
                <a:gridCol w="816445">
                  <a:extLst>
                    <a:ext uri="{9D8B030D-6E8A-4147-A177-3AD203B41FA5}">
                      <a16:colId xmlns:a16="http://schemas.microsoft.com/office/drawing/2014/main" val="20010"/>
                    </a:ext>
                  </a:extLst>
                </a:gridCol>
              </a:tblGrid>
              <a:tr h="396101">
                <a:tc>
                  <a:txBody>
                    <a:bodyPr/>
                    <a:lstStyle/>
                    <a:p>
                      <a:pPr>
                        <a:lnSpc>
                          <a:spcPct val="115000"/>
                        </a:lnSpc>
                        <a:spcAft>
                          <a:spcPts val="0"/>
                        </a:spcAft>
                      </a:pPr>
                      <a:r>
                        <a:rPr lang="en-GB" sz="1400" dirty="0">
                          <a:effectLst/>
                        </a:rPr>
                        <a:t>Min/flight</a:t>
                      </a:r>
                      <a:endParaRPr lang="fr-FR" sz="1400" dirty="0">
                        <a:effectLst/>
                        <a:latin typeface="Calibri"/>
                        <a:ea typeface="Calibri"/>
                        <a:cs typeface="Times New Roman"/>
                      </a:endParaRPr>
                    </a:p>
                  </a:txBody>
                  <a:tcPr marL="68580" marR="68580" marT="0" marB="0" anchor="ctr" anchorCtr="1"/>
                </a:tc>
                <a:tc gridSpan="2">
                  <a:txBody>
                    <a:bodyPr/>
                    <a:lstStyle/>
                    <a:p>
                      <a:pPr>
                        <a:lnSpc>
                          <a:spcPct val="115000"/>
                        </a:lnSpc>
                        <a:spcAft>
                          <a:spcPts val="0"/>
                        </a:spcAft>
                      </a:pPr>
                      <a:r>
                        <a:rPr lang="en-GB" sz="1400" dirty="0">
                          <a:effectLst/>
                        </a:rPr>
                        <a:t>2020</a:t>
                      </a:r>
                      <a:endParaRPr lang="fr-FR" sz="1400" dirty="0">
                        <a:effectLst/>
                        <a:latin typeface="Calibri"/>
                        <a:ea typeface="Calibri"/>
                        <a:cs typeface="Times New Roman"/>
                      </a:endParaRPr>
                    </a:p>
                  </a:txBody>
                  <a:tcPr marL="68580" marR="68580" marT="0" marB="0" anchor="ctr" anchorCtr="1"/>
                </a:tc>
                <a:tc hMerge="1">
                  <a:txBody>
                    <a:bodyPr/>
                    <a:lstStyle/>
                    <a:p>
                      <a:endParaRPr lang="de-DE"/>
                    </a:p>
                  </a:txBody>
                  <a:tcPr/>
                </a:tc>
                <a:tc gridSpan="2">
                  <a:txBody>
                    <a:bodyPr/>
                    <a:lstStyle/>
                    <a:p>
                      <a:pPr>
                        <a:lnSpc>
                          <a:spcPct val="115000"/>
                        </a:lnSpc>
                        <a:spcAft>
                          <a:spcPts val="0"/>
                        </a:spcAft>
                      </a:pPr>
                      <a:r>
                        <a:rPr lang="en-GB" sz="1400" dirty="0">
                          <a:effectLst/>
                        </a:rPr>
                        <a:t>2021</a:t>
                      </a:r>
                      <a:endParaRPr lang="fr-FR" sz="1400" dirty="0">
                        <a:effectLst/>
                        <a:latin typeface="Calibri"/>
                        <a:ea typeface="Calibri"/>
                        <a:cs typeface="Times New Roman"/>
                      </a:endParaRPr>
                    </a:p>
                  </a:txBody>
                  <a:tcPr marL="68580" marR="68580" marT="0" marB="0" anchor="ctr" anchorCtr="1"/>
                </a:tc>
                <a:tc hMerge="1">
                  <a:txBody>
                    <a:bodyPr/>
                    <a:lstStyle/>
                    <a:p>
                      <a:endParaRPr lang="de-DE"/>
                    </a:p>
                  </a:txBody>
                  <a:tcPr/>
                </a:tc>
                <a:tc gridSpan="2">
                  <a:txBody>
                    <a:bodyPr/>
                    <a:lstStyle/>
                    <a:p>
                      <a:pPr>
                        <a:lnSpc>
                          <a:spcPct val="115000"/>
                        </a:lnSpc>
                        <a:spcAft>
                          <a:spcPts val="0"/>
                        </a:spcAft>
                      </a:pPr>
                      <a:r>
                        <a:rPr lang="en-GB" sz="1400">
                          <a:effectLst/>
                        </a:rPr>
                        <a:t>2022</a:t>
                      </a:r>
                      <a:endParaRPr lang="fr-FR" sz="1400">
                        <a:effectLst/>
                        <a:latin typeface="Calibri"/>
                        <a:ea typeface="Calibri"/>
                        <a:cs typeface="Times New Roman"/>
                      </a:endParaRPr>
                    </a:p>
                  </a:txBody>
                  <a:tcPr marL="68580" marR="68580" marT="0" marB="0" anchor="ctr" anchorCtr="1"/>
                </a:tc>
                <a:tc hMerge="1">
                  <a:txBody>
                    <a:bodyPr/>
                    <a:lstStyle/>
                    <a:p>
                      <a:endParaRPr lang="de-DE"/>
                    </a:p>
                  </a:txBody>
                  <a:tcPr/>
                </a:tc>
                <a:tc gridSpan="2">
                  <a:txBody>
                    <a:bodyPr/>
                    <a:lstStyle/>
                    <a:p>
                      <a:pPr>
                        <a:lnSpc>
                          <a:spcPct val="115000"/>
                        </a:lnSpc>
                        <a:spcAft>
                          <a:spcPts val="0"/>
                        </a:spcAft>
                      </a:pPr>
                      <a:r>
                        <a:rPr lang="en-GB" sz="1400">
                          <a:effectLst/>
                        </a:rPr>
                        <a:t>2023</a:t>
                      </a:r>
                      <a:endParaRPr lang="fr-FR" sz="1400">
                        <a:effectLst/>
                        <a:latin typeface="Calibri"/>
                        <a:ea typeface="Calibri"/>
                        <a:cs typeface="Times New Roman"/>
                      </a:endParaRPr>
                    </a:p>
                  </a:txBody>
                  <a:tcPr marL="68580" marR="68580" marT="0" marB="0" anchor="ctr" anchorCtr="1"/>
                </a:tc>
                <a:tc hMerge="1">
                  <a:txBody>
                    <a:bodyPr/>
                    <a:lstStyle/>
                    <a:p>
                      <a:endParaRPr lang="de-DE"/>
                    </a:p>
                  </a:txBody>
                  <a:tcPr/>
                </a:tc>
                <a:tc gridSpan="2">
                  <a:txBody>
                    <a:bodyPr/>
                    <a:lstStyle/>
                    <a:p>
                      <a:pPr>
                        <a:lnSpc>
                          <a:spcPct val="115000"/>
                        </a:lnSpc>
                        <a:spcAft>
                          <a:spcPts val="0"/>
                        </a:spcAft>
                      </a:pPr>
                      <a:r>
                        <a:rPr lang="en-GB" sz="1400">
                          <a:effectLst/>
                        </a:rPr>
                        <a:t>2024</a:t>
                      </a:r>
                      <a:endParaRPr lang="fr-FR" sz="1400">
                        <a:effectLst/>
                        <a:latin typeface="Calibri"/>
                        <a:ea typeface="Calibri"/>
                        <a:cs typeface="Times New Roman"/>
                      </a:endParaRPr>
                    </a:p>
                  </a:txBody>
                  <a:tcPr marL="68580" marR="68580" marT="0" marB="0" anchor="ctr" anchorCtr="1"/>
                </a:tc>
                <a:tc hMerge="1">
                  <a:txBody>
                    <a:bodyPr/>
                    <a:lstStyle/>
                    <a:p>
                      <a:endParaRPr lang="de-DE"/>
                    </a:p>
                  </a:txBody>
                  <a:tcPr/>
                </a:tc>
                <a:extLst>
                  <a:ext uri="{0D108BD9-81ED-4DB2-BD59-A6C34878D82A}">
                    <a16:rowId xmlns:a16="http://schemas.microsoft.com/office/drawing/2014/main" val="10000"/>
                  </a:ext>
                </a:extLst>
              </a:tr>
              <a:tr h="396101">
                <a:tc>
                  <a:txBody>
                    <a:bodyPr/>
                    <a:lstStyle/>
                    <a:p>
                      <a:pPr>
                        <a:lnSpc>
                          <a:spcPct val="115000"/>
                        </a:lnSpc>
                        <a:spcAft>
                          <a:spcPts val="0"/>
                        </a:spcAft>
                      </a:pPr>
                      <a:r>
                        <a:rPr lang="en-GB" sz="1600" b="1" dirty="0">
                          <a:effectLst/>
                        </a:rPr>
                        <a:t>EU wide</a:t>
                      </a:r>
                      <a:endParaRPr lang="fr-FR" sz="1600" b="1" dirty="0">
                        <a:effectLst/>
                        <a:latin typeface="Calibri"/>
                        <a:ea typeface="Calibri"/>
                        <a:cs typeface="Times New Roman"/>
                      </a:endParaRPr>
                    </a:p>
                  </a:txBody>
                  <a:tcPr marL="68580" marR="68580" marT="0" marB="0" anchor="ctr" anchorCtr="1"/>
                </a:tc>
                <a:tc gridSpan="2">
                  <a:txBody>
                    <a:bodyPr/>
                    <a:lstStyle/>
                    <a:p>
                      <a:pPr algn="ctr">
                        <a:lnSpc>
                          <a:spcPct val="115000"/>
                        </a:lnSpc>
                        <a:spcAft>
                          <a:spcPts val="0"/>
                        </a:spcAft>
                      </a:pPr>
                      <a:r>
                        <a:rPr lang="en-GB" sz="1400" b="1" dirty="0" smtClean="0">
                          <a:effectLst/>
                          <a:latin typeface="Calibri"/>
                          <a:ea typeface="Calibri"/>
                          <a:cs typeface="Arial"/>
                        </a:rPr>
                        <a:t>2.53%</a:t>
                      </a:r>
                      <a:endParaRPr lang="fr-FR" sz="2000" dirty="0">
                        <a:effectLst/>
                        <a:latin typeface="Calibri"/>
                        <a:ea typeface="Calibri"/>
                        <a:cs typeface="Times New Roman"/>
                      </a:endParaRPr>
                    </a:p>
                  </a:txBody>
                  <a:tcPr marL="68580" marR="68580" marT="0" marB="0" anchor="ctr" anchorCtr="1"/>
                </a:tc>
                <a:tc hMerge="1">
                  <a:txBody>
                    <a:bodyPr/>
                    <a:lstStyle/>
                    <a:p>
                      <a:endParaRPr lang="de-DE"/>
                    </a:p>
                  </a:txBody>
                  <a:tcPr/>
                </a:tc>
                <a:tc gridSpan="2">
                  <a:txBody>
                    <a:bodyPr/>
                    <a:lstStyle/>
                    <a:p>
                      <a:pPr algn="ctr">
                        <a:lnSpc>
                          <a:spcPct val="115000"/>
                        </a:lnSpc>
                        <a:spcAft>
                          <a:spcPts val="0"/>
                        </a:spcAft>
                      </a:pPr>
                      <a:r>
                        <a:rPr lang="en-GB" sz="1400" b="1" dirty="0" smtClean="0">
                          <a:effectLst/>
                          <a:latin typeface="Calibri"/>
                          <a:ea typeface="Calibri"/>
                          <a:cs typeface="Arial"/>
                        </a:rPr>
                        <a:t>2.47%</a:t>
                      </a:r>
                      <a:endParaRPr lang="fr-FR" sz="2000" dirty="0">
                        <a:effectLst/>
                        <a:latin typeface="Calibri"/>
                        <a:ea typeface="Calibri"/>
                        <a:cs typeface="Times New Roman"/>
                      </a:endParaRPr>
                    </a:p>
                  </a:txBody>
                  <a:tcPr marL="68580" marR="68580" marT="0" marB="0" anchor="ctr" anchorCtr="1"/>
                </a:tc>
                <a:tc hMerge="1">
                  <a:txBody>
                    <a:bodyPr/>
                    <a:lstStyle/>
                    <a:p>
                      <a:endParaRPr lang="de-DE"/>
                    </a:p>
                  </a:txBody>
                  <a:tcPr/>
                </a:tc>
                <a:tc gridSpan="2">
                  <a:txBody>
                    <a:bodyPr/>
                    <a:lstStyle/>
                    <a:p>
                      <a:pPr algn="ctr">
                        <a:lnSpc>
                          <a:spcPct val="115000"/>
                        </a:lnSpc>
                        <a:spcAft>
                          <a:spcPts val="0"/>
                        </a:spcAft>
                      </a:pPr>
                      <a:r>
                        <a:rPr lang="en-GB" sz="1400" b="1" dirty="0" smtClean="0">
                          <a:effectLst/>
                          <a:latin typeface="Calibri"/>
                          <a:ea typeface="Calibri"/>
                          <a:cs typeface="Arial"/>
                        </a:rPr>
                        <a:t>2.40%</a:t>
                      </a:r>
                      <a:endParaRPr lang="fr-FR" sz="2000" dirty="0">
                        <a:effectLst/>
                        <a:latin typeface="Calibri"/>
                        <a:ea typeface="Calibri"/>
                        <a:cs typeface="Times New Roman"/>
                      </a:endParaRPr>
                    </a:p>
                  </a:txBody>
                  <a:tcPr marL="68580" marR="68580" marT="0" marB="0" anchor="ctr" anchorCtr="1"/>
                </a:tc>
                <a:tc hMerge="1">
                  <a:txBody>
                    <a:bodyPr/>
                    <a:lstStyle/>
                    <a:p>
                      <a:endParaRPr lang="de-DE"/>
                    </a:p>
                  </a:txBody>
                  <a:tcPr/>
                </a:tc>
                <a:tc gridSpan="2">
                  <a:txBody>
                    <a:bodyPr/>
                    <a:lstStyle/>
                    <a:p>
                      <a:pPr algn="ctr">
                        <a:lnSpc>
                          <a:spcPct val="115000"/>
                        </a:lnSpc>
                        <a:spcAft>
                          <a:spcPts val="0"/>
                        </a:spcAft>
                      </a:pPr>
                      <a:r>
                        <a:rPr lang="en-GB" sz="1400" b="1" dirty="0" smtClean="0">
                          <a:effectLst/>
                          <a:latin typeface="+mn-lt"/>
                          <a:ea typeface="Calibri"/>
                          <a:cs typeface="Arial"/>
                        </a:rPr>
                        <a:t>2.40%</a:t>
                      </a:r>
                      <a:endParaRPr lang="fr-FR" sz="2000" dirty="0">
                        <a:effectLst/>
                        <a:latin typeface="+mn-lt"/>
                        <a:ea typeface="Calibri"/>
                        <a:cs typeface="Times New Roman"/>
                      </a:endParaRPr>
                    </a:p>
                  </a:txBody>
                  <a:tcPr marL="0" marR="0" marT="0" marB="0" anchor="ctr" anchorCtr="1"/>
                </a:tc>
                <a:tc hMerge="1">
                  <a:txBody>
                    <a:bodyPr/>
                    <a:lstStyle/>
                    <a:p>
                      <a:endParaRPr lang="de-DE"/>
                    </a:p>
                  </a:txBody>
                  <a:tcPr/>
                </a:tc>
                <a:tc gridSpan="2">
                  <a:txBody>
                    <a:bodyPr/>
                    <a:lstStyle/>
                    <a:p>
                      <a:pPr algn="ctr">
                        <a:lnSpc>
                          <a:spcPct val="115000"/>
                        </a:lnSpc>
                        <a:spcAft>
                          <a:spcPts val="0"/>
                        </a:spcAft>
                      </a:pPr>
                      <a:r>
                        <a:rPr lang="en-GB" sz="1400" b="1" dirty="0" smtClean="0">
                          <a:effectLst/>
                          <a:latin typeface="+mn-lt"/>
                          <a:ea typeface="Calibri"/>
                          <a:cs typeface="Arial"/>
                        </a:rPr>
                        <a:t>2.40%</a:t>
                      </a:r>
                      <a:endParaRPr lang="fr-FR" sz="2000" dirty="0">
                        <a:effectLst/>
                        <a:latin typeface="+mn-lt"/>
                        <a:ea typeface="Calibri"/>
                        <a:cs typeface="Times New Roman"/>
                      </a:endParaRPr>
                    </a:p>
                  </a:txBody>
                  <a:tcPr marL="0" marR="0" marT="0" marB="0" anchor="ctr" anchorCtr="1"/>
                </a:tc>
                <a:tc hMerge="1">
                  <a:txBody>
                    <a:bodyPr/>
                    <a:lstStyle/>
                    <a:p>
                      <a:endParaRPr lang="de-DE"/>
                    </a:p>
                  </a:txBody>
                  <a:tcPr/>
                </a:tc>
                <a:extLst>
                  <a:ext uri="{0D108BD9-81ED-4DB2-BD59-A6C34878D82A}">
                    <a16:rowId xmlns:a16="http://schemas.microsoft.com/office/drawing/2014/main" val="10001"/>
                  </a:ext>
                </a:extLst>
              </a:tr>
              <a:tr h="383175">
                <a:tc>
                  <a:txBody>
                    <a:bodyPr/>
                    <a:lstStyle/>
                    <a:p>
                      <a:pPr>
                        <a:lnSpc>
                          <a:spcPct val="115000"/>
                        </a:lnSpc>
                        <a:spcAft>
                          <a:spcPts val="0"/>
                        </a:spcAft>
                      </a:pPr>
                      <a:endParaRPr lang="fr-FR" sz="1400" dirty="0">
                        <a:effectLst/>
                        <a:latin typeface="Calibri"/>
                        <a:ea typeface="Calibri"/>
                        <a:cs typeface="Times New Roman"/>
                      </a:endParaRPr>
                    </a:p>
                  </a:txBody>
                  <a:tcPr marL="68580" marR="68580" marT="0" marB="0" anchor="ctr" anchorCtr="1"/>
                </a:tc>
                <a:tc gridSpan="2">
                  <a:txBody>
                    <a:bodyPr/>
                    <a:lstStyle/>
                    <a:p>
                      <a:pPr>
                        <a:lnSpc>
                          <a:spcPct val="115000"/>
                        </a:lnSpc>
                        <a:spcAft>
                          <a:spcPts val="0"/>
                        </a:spcAft>
                      </a:pPr>
                      <a:endParaRPr lang="fr-FR" sz="1800" dirty="0">
                        <a:effectLst/>
                        <a:latin typeface="Calibri"/>
                        <a:ea typeface="Calibri"/>
                        <a:cs typeface="Times New Roman"/>
                      </a:endParaRPr>
                    </a:p>
                  </a:txBody>
                  <a:tcPr marL="68580" marR="68580" marT="0" marB="0" anchor="ctr" anchorCtr="1"/>
                </a:tc>
                <a:tc hMerge="1">
                  <a:txBody>
                    <a:bodyPr/>
                    <a:lstStyle/>
                    <a:p>
                      <a:endParaRPr lang="de-DE"/>
                    </a:p>
                  </a:txBody>
                  <a:tcPr/>
                </a:tc>
                <a:tc gridSpan="2">
                  <a:txBody>
                    <a:bodyPr/>
                    <a:lstStyle/>
                    <a:p>
                      <a:pPr>
                        <a:lnSpc>
                          <a:spcPct val="115000"/>
                        </a:lnSpc>
                        <a:spcAft>
                          <a:spcPts val="0"/>
                        </a:spcAft>
                      </a:pPr>
                      <a:endParaRPr lang="fr-FR" sz="1800" dirty="0">
                        <a:effectLst/>
                        <a:latin typeface="Calibri"/>
                        <a:ea typeface="Calibri"/>
                        <a:cs typeface="Times New Roman"/>
                      </a:endParaRPr>
                    </a:p>
                  </a:txBody>
                  <a:tcPr marL="68580" marR="68580" marT="0" marB="0" anchor="ctr" anchorCtr="1"/>
                </a:tc>
                <a:tc hMerge="1">
                  <a:txBody>
                    <a:bodyPr/>
                    <a:lstStyle/>
                    <a:p>
                      <a:endParaRPr lang="de-DE"/>
                    </a:p>
                  </a:txBody>
                  <a:tcPr/>
                </a:tc>
                <a:tc gridSpan="2">
                  <a:txBody>
                    <a:bodyPr/>
                    <a:lstStyle/>
                    <a:p>
                      <a:pPr>
                        <a:lnSpc>
                          <a:spcPct val="115000"/>
                        </a:lnSpc>
                        <a:spcAft>
                          <a:spcPts val="0"/>
                        </a:spcAft>
                      </a:pPr>
                      <a:endParaRPr lang="fr-FR" sz="1800" dirty="0">
                        <a:effectLst/>
                        <a:latin typeface="Calibri"/>
                        <a:ea typeface="Calibri"/>
                        <a:cs typeface="Times New Roman"/>
                      </a:endParaRPr>
                    </a:p>
                  </a:txBody>
                  <a:tcPr marL="68580" marR="68580" marT="0" marB="0" anchor="ctr" anchorCtr="1"/>
                </a:tc>
                <a:tc hMerge="1">
                  <a:txBody>
                    <a:bodyPr/>
                    <a:lstStyle/>
                    <a:p>
                      <a:endParaRPr lang="de-DE"/>
                    </a:p>
                  </a:txBody>
                  <a:tcPr/>
                </a:tc>
                <a:tc gridSpan="2">
                  <a:txBody>
                    <a:bodyPr/>
                    <a:lstStyle/>
                    <a:p>
                      <a:pPr>
                        <a:lnSpc>
                          <a:spcPct val="115000"/>
                        </a:lnSpc>
                        <a:spcAft>
                          <a:spcPts val="0"/>
                        </a:spcAft>
                      </a:pPr>
                      <a:endParaRPr lang="fr-FR" sz="1800" dirty="0">
                        <a:effectLst/>
                        <a:latin typeface="Calibri"/>
                        <a:ea typeface="Calibri"/>
                        <a:cs typeface="Times New Roman"/>
                      </a:endParaRPr>
                    </a:p>
                  </a:txBody>
                  <a:tcPr marL="68580" marR="68580" marT="0" marB="0" anchor="ctr" anchorCtr="1"/>
                </a:tc>
                <a:tc hMerge="1">
                  <a:txBody>
                    <a:bodyPr/>
                    <a:lstStyle/>
                    <a:p>
                      <a:endParaRPr lang="de-DE"/>
                    </a:p>
                  </a:txBody>
                  <a:tcPr/>
                </a:tc>
                <a:tc gridSpan="2">
                  <a:txBody>
                    <a:bodyPr/>
                    <a:lstStyle/>
                    <a:p>
                      <a:pPr>
                        <a:lnSpc>
                          <a:spcPct val="115000"/>
                        </a:lnSpc>
                        <a:spcAft>
                          <a:spcPts val="0"/>
                        </a:spcAft>
                      </a:pPr>
                      <a:endParaRPr lang="fr-FR" sz="1800" dirty="0">
                        <a:effectLst/>
                        <a:latin typeface="Calibri"/>
                        <a:ea typeface="Calibri"/>
                        <a:cs typeface="Times New Roman"/>
                      </a:endParaRPr>
                    </a:p>
                  </a:txBody>
                  <a:tcPr marL="68580" marR="68580" marT="0" marB="0" anchor="ctr" anchorCtr="1"/>
                </a:tc>
                <a:tc hMerge="1">
                  <a:txBody>
                    <a:bodyPr/>
                    <a:lstStyle/>
                    <a:p>
                      <a:endParaRPr lang="de-DE"/>
                    </a:p>
                  </a:txBody>
                  <a:tcPr/>
                </a:tc>
                <a:extLst>
                  <a:ext uri="{0D108BD9-81ED-4DB2-BD59-A6C34878D82A}">
                    <a16:rowId xmlns:a16="http://schemas.microsoft.com/office/drawing/2014/main" val="10002"/>
                  </a:ext>
                </a:extLst>
              </a:tr>
              <a:tr h="396101">
                <a:tc>
                  <a:txBody>
                    <a:bodyPr/>
                    <a:lstStyle/>
                    <a:p>
                      <a:pPr>
                        <a:lnSpc>
                          <a:spcPct val="115000"/>
                        </a:lnSpc>
                        <a:spcAft>
                          <a:spcPts val="0"/>
                        </a:spcAft>
                      </a:pPr>
                      <a:r>
                        <a:rPr lang="en-GB" sz="1400" b="1" dirty="0">
                          <a:solidFill>
                            <a:schemeClr val="tx1"/>
                          </a:solidFill>
                          <a:effectLst/>
                        </a:rPr>
                        <a:t>FABEC </a:t>
                      </a:r>
                      <a:r>
                        <a:rPr lang="en-GB" sz="1400" b="1" dirty="0" smtClean="0">
                          <a:solidFill>
                            <a:schemeClr val="tx1"/>
                          </a:solidFill>
                          <a:effectLst/>
                        </a:rPr>
                        <a:t>RV/Target</a:t>
                      </a:r>
                      <a:endParaRPr lang="fr-FR" sz="1400" b="1" dirty="0">
                        <a:solidFill>
                          <a:schemeClr val="tx1"/>
                        </a:solidFill>
                        <a:effectLst/>
                        <a:latin typeface="Calibri"/>
                        <a:ea typeface="Calibri"/>
                        <a:cs typeface="Times New Roman"/>
                      </a:endParaRPr>
                    </a:p>
                  </a:txBody>
                  <a:tcPr marL="68580" marR="68580" marT="0" marB="0" anchor="ctr" anchorCtr="1">
                    <a:solidFill>
                      <a:srgbClr val="FFC000"/>
                    </a:solidFill>
                  </a:tcPr>
                </a:tc>
                <a:tc>
                  <a:txBody>
                    <a:bodyPr/>
                    <a:lstStyle/>
                    <a:p>
                      <a:pPr algn="ctr">
                        <a:lnSpc>
                          <a:spcPct val="115000"/>
                        </a:lnSpc>
                        <a:spcAft>
                          <a:spcPts val="0"/>
                        </a:spcAft>
                      </a:pPr>
                      <a:r>
                        <a:rPr lang="en-GB" sz="1400" b="0" dirty="0" smtClean="0">
                          <a:solidFill>
                            <a:schemeClr val="tx1"/>
                          </a:solidFill>
                          <a:effectLst/>
                          <a:latin typeface="Calibri"/>
                          <a:ea typeface="Calibri"/>
                          <a:cs typeface="Arial"/>
                        </a:rPr>
                        <a:t>2.90%</a:t>
                      </a:r>
                      <a:endParaRPr lang="fr-FR" sz="1400" b="0" dirty="0">
                        <a:solidFill>
                          <a:schemeClr val="tx1"/>
                        </a:solidFill>
                        <a:effectLst/>
                        <a:latin typeface="Calibri"/>
                        <a:ea typeface="Calibri"/>
                        <a:cs typeface="Times New Roman"/>
                      </a:endParaRPr>
                    </a:p>
                  </a:txBody>
                  <a:tcPr marL="68580" marR="68580" marT="0" marB="0" anchor="ctr" anchorCtr="1">
                    <a:solidFill>
                      <a:srgbClr val="FFC00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400" b="1" dirty="0" smtClean="0">
                          <a:solidFill>
                            <a:schemeClr val="tx1"/>
                          </a:solidFill>
                          <a:effectLst/>
                          <a:latin typeface="+mn-lt"/>
                          <a:ea typeface="Calibri"/>
                          <a:cs typeface="Arial"/>
                        </a:rPr>
                        <a:t>3.25%</a:t>
                      </a:r>
                      <a:endParaRPr lang="fr-FR" sz="1400" b="1" dirty="0" smtClean="0">
                        <a:solidFill>
                          <a:schemeClr val="tx1"/>
                        </a:solidFill>
                        <a:effectLst/>
                        <a:latin typeface="+mn-lt"/>
                        <a:ea typeface="Calibri"/>
                        <a:cs typeface="Times New Roman"/>
                      </a:endParaRPr>
                    </a:p>
                  </a:txBody>
                  <a:tcPr marL="68580" marR="68580" marT="0" marB="0" anchor="ctr" anchorCtr="1">
                    <a:solidFill>
                      <a:srgbClr val="FFC00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400" b="0" dirty="0" smtClean="0">
                          <a:solidFill>
                            <a:schemeClr val="tx1"/>
                          </a:solidFill>
                          <a:effectLst/>
                          <a:latin typeface="+mn-lt"/>
                          <a:ea typeface="Calibri"/>
                          <a:cs typeface="Arial"/>
                        </a:rPr>
                        <a:t>2.83%</a:t>
                      </a:r>
                      <a:endParaRPr lang="fr-FR" sz="1400" b="0" dirty="0" smtClean="0">
                        <a:solidFill>
                          <a:schemeClr val="tx1"/>
                        </a:solidFill>
                        <a:effectLst/>
                        <a:latin typeface="+mn-lt"/>
                        <a:ea typeface="Calibri"/>
                        <a:cs typeface="Times New Roman"/>
                      </a:endParaRPr>
                    </a:p>
                  </a:txBody>
                  <a:tcPr marL="68580" marR="68580" marT="0" marB="0" anchor="ctr" anchorCtr="1">
                    <a:solidFill>
                      <a:srgbClr val="FFC00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400" b="1" dirty="0" smtClean="0">
                          <a:solidFill>
                            <a:schemeClr val="tx1"/>
                          </a:solidFill>
                          <a:effectLst/>
                          <a:latin typeface="+mn-lt"/>
                          <a:ea typeface="Calibri"/>
                          <a:cs typeface="Arial"/>
                        </a:rPr>
                        <a:t>3.25%</a:t>
                      </a:r>
                      <a:endParaRPr lang="fr-FR" sz="1400" b="1" dirty="0" smtClean="0">
                        <a:solidFill>
                          <a:schemeClr val="tx1"/>
                        </a:solidFill>
                        <a:effectLst/>
                        <a:latin typeface="+mn-lt"/>
                        <a:ea typeface="Calibri"/>
                        <a:cs typeface="Times New Roman"/>
                      </a:endParaRPr>
                    </a:p>
                  </a:txBody>
                  <a:tcPr marL="68580" marR="68580" marT="0" marB="0" anchor="ctr" anchorCtr="1">
                    <a:solidFill>
                      <a:srgbClr val="FFC00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400" b="0" dirty="0" smtClean="0">
                          <a:solidFill>
                            <a:schemeClr val="tx1"/>
                          </a:solidFill>
                          <a:effectLst/>
                          <a:latin typeface="+mn-lt"/>
                          <a:ea typeface="Calibri"/>
                          <a:cs typeface="Arial"/>
                        </a:rPr>
                        <a:t>2.75% </a:t>
                      </a:r>
                      <a:endParaRPr lang="fr-FR" sz="1400" b="0" dirty="0" smtClean="0">
                        <a:solidFill>
                          <a:schemeClr val="tx1"/>
                        </a:solidFill>
                        <a:effectLst/>
                        <a:latin typeface="+mn-lt"/>
                        <a:ea typeface="Calibri"/>
                        <a:cs typeface="Times New Roman"/>
                      </a:endParaRPr>
                    </a:p>
                  </a:txBody>
                  <a:tcPr marL="68580" marR="68580" marT="0" marB="0" anchor="ctr" anchorCtr="1">
                    <a:solidFill>
                      <a:srgbClr val="FFC00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400" b="1" dirty="0" smtClean="0">
                          <a:solidFill>
                            <a:schemeClr val="tx1"/>
                          </a:solidFill>
                          <a:effectLst/>
                          <a:latin typeface="+mn-lt"/>
                          <a:ea typeface="Calibri"/>
                          <a:cs typeface="Arial"/>
                        </a:rPr>
                        <a:t>3.25%</a:t>
                      </a:r>
                      <a:endParaRPr lang="fr-FR" sz="1400" b="1" dirty="0" smtClean="0">
                        <a:solidFill>
                          <a:schemeClr val="tx1"/>
                        </a:solidFill>
                        <a:effectLst/>
                        <a:latin typeface="+mn-lt"/>
                        <a:ea typeface="Calibri"/>
                        <a:cs typeface="Times New Roman"/>
                      </a:endParaRPr>
                    </a:p>
                  </a:txBody>
                  <a:tcPr marL="68580" marR="68580" marT="0" marB="0" anchor="ctr" anchorCtr="1">
                    <a:solidFill>
                      <a:srgbClr val="FFC00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400" b="0" dirty="0" smtClean="0">
                          <a:solidFill>
                            <a:schemeClr val="tx1"/>
                          </a:solidFill>
                          <a:effectLst/>
                          <a:latin typeface="+mn-lt"/>
                          <a:ea typeface="Calibri"/>
                          <a:cs typeface="Arial"/>
                        </a:rPr>
                        <a:t>2.75%</a:t>
                      </a:r>
                      <a:endParaRPr lang="fr-FR" sz="1400" b="0" dirty="0" smtClean="0">
                        <a:solidFill>
                          <a:schemeClr val="tx1"/>
                        </a:solidFill>
                        <a:effectLst/>
                        <a:latin typeface="+mn-lt"/>
                        <a:ea typeface="Calibri"/>
                        <a:cs typeface="Times New Roman"/>
                      </a:endParaRPr>
                    </a:p>
                  </a:txBody>
                  <a:tcPr marL="0" marR="0" marT="0" marB="0" anchor="ctr" anchorCtr="1">
                    <a:solidFill>
                      <a:srgbClr val="FFC00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400" b="1" dirty="0" smtClean="0">
                          <a:solidFill>
                            <a:schemeClr val="tx1"/>
                          </a:solidFill>
                          <a:effectLst/>
                          <a:latin typeface="+mn-lt"/>
                          <a:ea typeface="Calibri"/>
                          <a:cs typeface="Arial"/>
                        </a:rPr>
                        <a:t>3.15%</a:t>
                      </a:r>
                      <a:endParaRPr lang="fr-FR" sz="1400" b="1" dirty="0" smtClean="0">
                        <a:solidFill>
                          <a:schemeClr val="tx1"/>
                        </a:solidFill>
                        <a:effectLst/>
                        <a:latin typeface="+mn-lt"/>
                        <a:ea typeface="Calibri"/>
                        <a:cs typeface="Times New Roman"/>
                      </a:endParaRPr>
                    </a:p>
                  </a:txBody>
                  <a:tcPr marL="0" marR="0" marT="0" marB="0" anchor="ctr" anchorCtr="1">
                    <a:solidFill>
                      <a:srgbClr val="FFC00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400" b="0" dirty="0" smtClean="0">
                          <a:solidFill>
                            <a:schemeClr val="tx1"/>
                          </a:solidFill>
                          <a:effectLst/>
                          <a:latin typeface="+mn-lt"/>
                          <a:ea typeface="Calibri"/>
                          <a:cs typeface="Arial"/>
                        </a:rPr>
                        <a:t>2.75%</a:t>
                      </a:r>
                      <a:endParaRPr lang="fr-FR" sz="1400" b="0" dirty="0" smtClean="0">
                        <a:solidFill>
                          <a:schemeClr val="tx1"/>
                        </a:solidFill>
                        <a:effectLst/>
                        <a:latin typeface="+mn-lt"/>
                        <a:ea typeface="Calibri"/>
                        <a:cs typeface="Times New Roman"/>
                      </a:endParaRPr>
                    </a:p>
                  </a:txBody>
                  <a:tcPr marL="0" marR="0" marT="0" marB="0" anchor="ctr" anchorCtr="1">
                    <a:solidFill>
                      <a:srgbClr val="FFC00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400" b="1" dirty="0" smtClean="0">
                          <a:solidFill>
                            <a:schemeClr val="tx1"/>
                          </a:solidFill>
                          <a:effectLst/>
                          <a:latin typeface="+mn-lt"/>
                          <a:ea typeface="Calibri"/>
                          <a:cs typeface="Arial"/>
                        </a:rPr>
                        <a:t>3.00%</a:t>
                      </a:r>
                      <a:endParaRPr lang="fr-FR" sz="1400" b="1" dirty="0" smtClean="0">
                        <a:solidFill>
                          <a:schemeClr val="tx1"/>
                        </a:solidFill>
                        <a:effectLst/>
                        <a:latin typeface="+mn-lt"/>
                        <a:ea typeface="Calibri"/>
                        <a:cs typeface="Times New Roman"/>
                      </a:endParaRPr>
                    </a:p>
                  </a:txBody>
                  <a:tcPr marL="0" marR="0" marT="0" marB="0" anchor="ctr" anchorCtr="1">
                    <a:solidFill>
                      <a:srgbClr val="FFC000"/>
                    </a:solidFill>
                  </a:tcPr>
                </a:tc>
                <a:extLst>
                  <a:ext uri="{0D108BD9-81ED-4DB2-BD59-A6C34878D82A}">
                    <a16:rowId xmlns:a16="http://schemas.microsoft.com/office/drawing/2014/main" val="10003"/>
                  </a:ext>
                </a:extLst>
              </a:tr>
              <a:tr h="298025">
                <a:tc>
                  <a:txBody>
                    <a:bodyPr/>
                    <a:lstStyle/>
                    <a:p>
                      <a:pPr>
                        <a:lnSpc>
                          <a:spcPct val="115000"/>
                        </a:lnSpc>
                        <a:spcAft>
                          <a:spcPts val="0"/>
                        </a:spcAft>
                      </a:pPr>
                      <a:endParaRPr lang="fr-FR" sz="1400" dirty="0">
                        <a:effectLst/>
                        <a:latin typeface="Calibri"/>
                        <a:ea typeface="Calibri"/>
                        <a:cs typeface="Times New Roman"/>
                      </a:endParaRPr>
                    </a:p>
                  </a:txBody>
                  <a:tcPr marL="68580" marR="68580" marT="0" marB="0" anchor="ctr" anchorCtr="1"/>
                </a:tc>
                <a:tc>
                  <a:txBody>
                    <a:bodyPr/>
                    <a:lstStyle/>
                    <a:p>
                      <a:pPr algn="ctr">
                        <a:lnSpc>
                          <a:spcPct val="115000"/>
                        </a:lnSpc>
                        <a:spcAft>
                          <a:spcPts val="0"/>
                        </a:spcAft>
                      </a:pPr>
                      <a:endParaRPr lang="fr-FR" sz="1400" b="0" dirty="0">
                        <a:effectLst/>
                        <a:latin typeface="Calibri"/>
                        <a:ea typeface="Calibri"/>
                        <a:cs typeface="Times New Roman"/>
                      </a:endParaRPr>
                    </a:p>
                  </a:txBody>
                  <a:tcPr marL="68580" marR="68580" marT="0" marB="0" anchor="ctr" anchorCtr="1"/>
                </a:tc>
                <a:tc>
                  <a:txBody>
                    <a:bodyPr/>
                    <a:lstStyle/>
                    <a:p>
                      <a:pPr algn="ctr">
                        <a:lnSpc>
                          <a:spcPct val="115000"/>
                        </a:lnSpc>
                        <a:spcAft>
                          <a:spcPts val="0"/>
                        </a:spcAft>
                      </a:pPr>
                      <a:endParaRPr lang="fr-FR" sz="1400" b="1" dirty="0">
                        <a:effectLst/>
                        <a:latin typeface="Calibri"/>
                        <a:ea typeface="Calibri"/>
                        <a:cs typeface="Times New Roman"/>
                      </a:endParaRPr>
                    </a:p>
                  </a:txBody>
                  <a:tcPr marL="68580" marR="68580" marT="0" marB="0" anchor="ctr" anchorCtr="1"/>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fr-FR" sz="1400" b="0" dirty="0" smtClean="0">
                        <a:effectLst/>
                        <a:latin typeface="+mn-lt"/>
                        <a:ea typeface="Calibri"/>
                        <a:cs typeface="Times New Roman"/>
                      </a:endParaRPr>
                    </a:p>
                  </a:txBody>
                  <a:tcPr marL="68580" marR="68580" marT="0" marB="0" anchor="ctr" anchorCtr="1"/>
                </a:tc>
                <a:tc>
                  <a:txBody>
                    <a:bodyPr/>
                    <a:lstStyle/>
                    <a:p>
                      <a:pPr algn="ctr">
                        <a:lnSpc>
                          <a:spcPct val="115000"/>
                        </a:lnSpc>
                        <a:spcAft>
                          <a:spcPts val="0"/>
                        </a:spcAft>
                      </a:pPr>
                      <a:endParaRPr lang="fr-FR" sz="1400" b="1" dirty="0">
                        <a:effectLst/>
                        <a:latin typeface="Calibri"/>
                        <a:ea typeface="Calibri"/>
                        <a:cs typeface="Times New Roman"/>
                      </a:endParaRPr>
                    </a:p>
                  </a:txBody>
                  <a:tcPr marL="68580" marR="68580" marT="0" marB="0" anchor="ctr" anchorCtr="1"/>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fr-FR" sz="1400" b="0" dirty="0" smtClean="0">
                        <a:effectLst/>
                        <a:latin typeface="+mn-lt"/>
                        <a:ea typeface="Calibri"/>
                        <a:cs typeface="Times New Roman"/>
                      </a:endParaRPr>
                    </a:p>
                  </a:txBody>
                  <a:tcPr marL="68580" marR="68580" marT="0" marB="0" anchor="ctr" anchorCtr="1"/>
                </a:tc>
                <a:tc>
                  <a:txBody>
                    <a:bodyPr/>
                    <a:lstStyle/>
                    <a:p>
                      <a:pPr>
                        <a:lnSpc>
                          <a:spcPct val="115000"/>
                        </a:lnSpc>
                        <a:spcAft>
                          <a:spcPts val="0"/>
                        </a:spcAft>
                      </a:pPr>
                      <a:endParaRPr lang="fr-FR" sz="1400" b="1" dirty="0">
                        <a:effectLst/>
                        <a:latin typeface="Calibri"/>
                        <a:ea typeface="Calibri"/>
                        <a:cs typeface="Times New Roman"/>
                      </a:endParaRPr>
                    </a:p>
                  </a:txBody>
                  <a:tcPr marL="68580" marR="68580" marT="0" marB="0" anchor="ctr" anchorCtr="1"/>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fr-FR" sz="1400" b="0" dirty="0" smtClean="0">
                        <a:effectLst/>
                        <a:latin typeface="+mn-lt"/>
                        <a:ea typeface="Calibri"/>
                        <a:cs typeface="Times New Roman"/>
                      </a:endParaRPr>
                    </a:p>
                  </a:txBody>
                  <a:tcPr marL="68580" marR="68580" marT="0" marB="0" anchor="ctr" anchorCtr="1"/>
                </a:tc>
                <a:tc>
                  <a:txBody>
                    <a:bodyPr/>
                    <a:lstStyle/>
                    <a:p>
                      <a:pPr>
                        <a:lnSpc>
                          <a:spcPct val="115000"/>
                        </a:lnSpc>
                        <a:spcAft>
                          <a:spcPts val="0"/>
                        </a:spcAft>
                      </a:pPr>
                      <a:endParaRPr lang="fr-FR" sz="1400" b="1" dirty="0">
                        <a:effectLst/>
                        <a:latin typeface="Calibri"/>
                        <a:ea typeface="Calibri"/>
                        <a:cs typeface="Times New Roman"/>
                      </a:endParaRPr>
                    </a:p>
                  </a:txBody>
                  <a:tcPr marL="68580" marR="68580" marT="0" marB="0" anchor="ctr" anchorCtr="1"/>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fr-FR" sz="1400" b="0" dirty="0" smtClean="0">
                        <a:effectLst/>
                        <a:latin typeface="+mn-lt"/>
                        <a:ea typeface="Calibri"/>
                        <a:cs typeface="Times New Roman"/>
                      </a:endParaRPr>
                    </a:p>
                  </a:txBody>
                  <a:tcPr marL="68580" marR="68580" marT="0" marB="0" anchor="ctr" anchorCtr="1"/>
                </a:tc>
                <a:tc>
                  <a:txBody>
                    <a:bodyPr/>
                    <a:lstStyle/>
                    <a:p>
                      <a:pPr>
                        <a:lnSpc>
                          <a:spcPct val="115000"/>
                        </a:lnSpc>
                        <a:spcAft>
                          <a:spcPts val="0"/>
                        </a:spcAft>
                      </a:pPr>
                      <a:endParaRPr lang="fr-FR" sz="1400" b="1" dirty="0">
                        <a:effectLst/>
                        <a:latin typeface="Calibri"/>
                        <a:ea typeface="Calibri"/>
                        <a:cs typeface="Times New Roman"/>
                      </a:endParaRPr>
                    </a:p>
                  </a:txBody>
                  <a:tcPr marL="68580" marR="68580" marT="0" marB="0" anchor="ctr" anchorCtr="1"/>
                </a:tc>
                <a:extLst>
                  <a:ext uri="{0D108BD9-81ED-4DB2-BD59-A6C34878D82A}">
                    <a16:rowId xmlns:a16="http://schemas.microsoft.com/office/drawing/2014/main" val="10004"/>
                  </a:ext>
                </a:extLst>
              </a:tr>
              <a:tr h="298025">
                <a:tc>
                  <a:txBody>
                    <a:bodyPr/>
                    <a:lstStyle/>
                    <a:p>
                      <a:pPr>
                        <a:lnSpc>
                          <a:spcPct val="115000"/>
                        </a:lnSpc>
                        <a:spcAft>
                          <a:spcPts val="0"/>
                        </a:spcAft>
                      </a:pPr>
                      <a:r>
                        <a:rPr lang="en-GB" sz="1400" dirty="0">
                          <a:effectLst/>
                        </a:rPr>
                        <a:t>LVNL </a:t>
                      </a:r>
                      <a:r>
                        <a:rPr lang="en-GB" sz="1400" dirty="0" smtClean="0">
                          <a:effectLst/>
                        </a:rPr>
                        <a:t>RV</a:t>
                      </a:r>
                      <a:endParaRPr lang="fr-FR" sz="1400" dirty="0">
                        <a:effectLst/>
                        <a:latin typeface="Calibri"/>
                        <a:ea typeface="Calibri"/>
                        <a:cs typeface="Times New Roman"/>
                      </a:endParaRPr>
                    </a:p>
                  </a:txBody>
                  <a:tcPr marL="68580" marR="68580" marT="0" marB="0" anchor="ctr" anchorCtr="1"/>
                </a:tc>
                <a:tc>
                  <a:txBody>
                    <a:bodyPr/>
                    <a:lstStyle/>
                    <a:p>
                      <a:pPr algn="ctr">
                        <a:lnSpc>
                          <a:spcPct val="115000"/>
                        </a:lnSpc>
                        <a:spcAft>
                          <a:spcPts val="0"/>
                        </a:spcAft>
                      </a:pPr>
                      <a:r>
                        <a:rPr lang="en-GB" sz="1400" b="0" dirty="0" smtClean="0">
                          <a:effectLst/>
                          <a:latin typeface="Calibri"/>
                          <a:ea typeface="Calibri"/>
                          <a:cs typeface="Arial"/>
                        </a:rPr>
                        <a:t>7.22%</a:t>
                      </a:r>
                      <a:endParaRPr lang="fr-FR" sz="1400" b="0" dirty="0">
                        <a:effectLst/>
                        <a:latin typeface="Calibri"/>
                        <a:ea typeface="Calibri"/>
                        <a:cs typeface="Times New Roman"/>
                      </a:endParaRPr>
                    </a:p>
                  </a:txBody>
                  <a:tcPr marL="68580" marR="68580" marT="0" marB="0" anchor="ctr" anchorCtr="1"/>
                </a:tc>
                <a:tc>
                  <a:txBody>
                    <a:bodyPr/>
                    <a:lstStyle/>
                    <a:p>
                      <a:pPr algn="ctr">
                        <a:lnSpc>
                          <a:spcPct val="115000"/>
                        </a:lnSpc>
                        <a:spcAft>
                          <a:spcPts val="0"/>
                        </a:spcAft>
                      </a:pPr>
                      <a:r>
                        <a:rPr lang="fr-FR" sz="1400" b="1" dirty="0" smtClean="0">
                          <a:effectLst/>
                          <a:latin typeface="Calibri"/>
                          <a:ea typeface="Calibri"/>
                          <a:cs typeface="Times New Roman"/>
                        </a:rPr>
                        <a:t>7.22%</a:t>
                      </a:r>
                      <a:endParaRPr lang="fr-FR" sz="1400" b="1" dirty="0">
                        <a:effectLst/>
                        <a:latin typeface="Calibri"/>
                        <a:ea typeface="Calibri"/>
                        <a:cs typeface="Times New Roman"/>
                      </a:endParaRPr>
                    </a:p>
                  </a:txBody>
                  <a:tcPr marL="68580" marR="68580" marT="0" marB="0" anchor="ctr" anchorCtr="1"/>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400" b="0" dirty="0" smtClean="0">
                          <a:effectLst/>
                          <a:latin typeface="+mn-lt"/>
                          <a:ea typeface="Calibri"/>
                          <a:cs typeface="Arial"/>
                        </a:rPr>
                        <a:t>7.20%</a:t>
                      </a:r>
                      <a:endParaRPr lang="fr-FR" sz="1400" b="0" dirty="0" smtClean="0">
                        <a:effectLst/>
                        <a:latin typeface="+mn-lt"/>
                        <a:ea typeface="Calibri"/>
                        <a:cs typeface="Times New Roman"/>
                      </a:endParaRPr>
                    </a:p>
                  </a:txBody>
                  <a:tcPr marL="68580" marR="68580" marT="0" marB="0" anchor="ctr" anchorCtr="1"/>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fr-FR" sz="1400" b="1" dirty="0" smtClean="0">
                          <a:effectLst/>
                          <a:latin typeface="+mn-lt"/>
                          <a:ea typeface="Calibri"/>
                          <a:cs typeface="Times New Roman"/>
                        </a:rPr>
                        <a:t>7.22%</a:t>
                      </a:r>
                    </a:p>
                  </a:txBody>
                  <a:tcPr marL="68580" marR="68580" marT="0" marB="0" anchor="ctr" anchorCtr="1"/>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400" b="0" dirty="0" smtClean="0">
                          <a:effectLst/>
                          <a:latin typeface="+mn-lt"/>
                          <a:ea typeface="Calibri"/>
                          <a:cs typeface="Arial"/>
                        </a:rPr>
                        <a:t>7.18%</a:t>
                      </a:r>
                      <a:endParaRPr lang="fr-FR" sz="1400" b="0" dirty="0" smtClean="0">
                        <a:effectLst/>
                        <a:latin typeface="+mn-lt"/>
                        <a:ea typeface="Calibri"/>
                        <a:cs typeface="Times New Roman"/>
                      </a:endParaRPr>
                    </a:p>
                  </a:txBody>
                  <a:tcPr marL="68580" marR="68580" marT="0" marB="0" anchor="ctr" anchorCtr="1"/>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400" b="1" dirty="0" smtClean="0">
                          <a:effectLst/>
                          <a:latin typeface="+mn-lt"/>
                          <a:ea typeface="Calibri"/>
                          <a:cs typeface="Times New Roman"/>
                        </a:rPr>
                        <a:t>7.22%</a:t>
                      </a:r>
                    </a:p>
                  </a:txBody>
                  <a:tcPr marL="68580" marR="68580" marT="0" marB="0" anchor="ctr" anchorCtr="1"/>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400" b="0" dirty="0" smtClean="0">
                          <a:effectLst/>
                          <a:latin typeface="+mn-lt"/>
                          <a:ea typeface="Calibri"/>
                          <a:cs typeface="Arial"/>
                        </a:rPr>
                        <a:t>7.18%</a:t>
                      </a:r>
                      <a:endParaRPr lang="fr-FR" sz="1400" b="0" dirty="0" smtClean="0">
                        <a:effectLst/>
                        <a:latin typeface="+mn-lt"/>
                        <a:ea typeface="Calibri"/>
                        <a:cs typeface="Times New Roman"/>
                      </a:endParaRPr>
                    </a:p>
                  </a:txBody>
                  <a:tcPr marL="68580" marR="68580" marT="0" marB="0" anchor="ctr" anchorCtr="1"/>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400" b="1" dirty="0" smtClean="0">
                          <a:effectLst/>
                          <a:latin typeface="+mn-lt"/>
                          <a:ea typeface="Calibri"/>
                          <a:cs typeface="Times New Roman"/>
                        </a:rPr>
                        <a:t>7.20%</a:t>
                      </a:r>
                    </a:p>
                  </a:txBody>
                  <a:tcPr marL="68580" marR="68580" marT="0" marB="0" anchor="ctr" anchorCtr="1"/>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400" b="0" dirty="0" smtClean="0">
                          <a:effectLst/>
                          <a:latin typeface="+mn-lt"/>
                          <a:ea typeface="Calibri"/>
                          <a:cs typeface="Arial"/>
                        </a:rPr>
                        <a:t>7.18%</a:t>
                      </a:r>
                      <a:endParaRPr lang="fr-FR" sz="1400" b="0" dirty="0" smtClean="0">
                        <a:effectLst/>
                        <a:latin typeface="+mn-lt"/>
                        <a:ea typeface="Calibri"/>
                        <a:cs typeface="Times New Roman"/>
                      </a:endParaRPr>
                    </a:p>
                  </a:txBody>
                  <a:tcPr marL="68580" marR="68580" marT="0" marB="0" anchor="ctr" anchorCtr="1"/>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400" b="1" dirty="0" smtClean="0">
                          <a:effectLst/>
                          <a:latin typeface="+mn-lt"/>
                          <a:ea typeface="Calibri"/>
                          <a:cs typeface="Times New Roman"/>
                        </a:rPr>
                        <a:t>7.18%</a:t>
                      </a:r>
                    </a:p>
                  </a:txBody>
                  <a:tcPr marL="68580" marR="68580" marT="0" marB="0" anchor="ctr" anchorCtr="1"/>
                </a:tc>
                <a:extLst>
                  <a:ext uri="{0D108BD9-81ED-4DB2-BD59-A6C34878D82A}">
                    <a16:rowId xmlns:a16="http://schemas.microsoft.com/office/drawing/2014/main" val="10005"/>
                  </a:ext>
                </a:extLst>
              </a:tr>
              <a:tr h="396101">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400" dirty="0">
                          <a:effectLst/>
                        </a:rPr>
                        <a:t>SKEYES </a:t>
                      </a:r>
                      <a:r>
                        <a:rPr lang="en-GB" sz="1400" dirty="0" smtClean="0">
                          <a:effectLst/>
                        </a:rPr>
                        <a:t>RV</a:t>
                      </a:r>
                      <a:endParaRPr lang="fr-FR" sz="1400" dirty="0" smtClean="0">
                        <a:effectLst/>
                        <a:latin typeface="+mn-lt"/>
                        <a:ea typeface="Calibri"/>
                        <a:cs typeface="Times New Roman"/>
                      </a:endParaRPr>
                    </a:p>
                  </a:txBody>
                  <a:tcPr marL="68580" marR="68580" marT="0" marB="0" anchor="ctr" anchorCtr="1"/>
                </a:tc>
                <a:tc>
                  <a:txBody>
                    <a:bodyPr/>
                    <a:lstStyle/>
                    <a:p>
                      <a:pPr algn="ctr">
                        <a:lnSpc>
                          <a:spcPct val="115000"/>
                        </a:lnSpc>
                        <a:spcAft>
                          <a:spcPts val="0"/>
                        </a:spcAft>
                      </a:pPr>
                      <a:r>
                        <a:rPr lang="en-GB" sz="1400" b="0" dirty="0">
                          <a:effectLst/>
                          <a:latin typeface="Calibri"/>
                          <a:ea typeface="Calibri"/>
                          <a:cs typeface="Arial"/>
                        </a:rPr>
                        <a:t>7.09</a:t>
                      </a:r>
                      <a:r>
                        <a:rPr lang="en-GB" sz="1400" b="0" dirty="0" smtClean="0">
                          <a:effectLst/>
                          <a:latin typeface="Calibri"/>
                          <a:ea typeface="Calibri"/>
                          <a:cs typeface="Arial"/>
                        </a:rPr>
                        <a:t>%</a:t>
                      </a:r>
                      <a:endParaRPr lang="fr-FR" sz="1400" b="0" dirty="0">
                        <a:effectLst/>
                        <a:latin typeface="Calibri"/>
                        <a:ea typeface="Calibri"/>
                        <a:cs typeface="Times New Roman"/>
                      </a:endParaRPr>
                    </a:p>
                  </a:txBody>
                  <a:tcPr marL="68580" marR="68580" marT="0" marB="0" anchor="ctr" anchorCtr="1"/>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400" b="1" dirty="0" smtClean="0">
                          <a:effectLst/>
                          <a:latin typeface="+mn-lt"/>
                          <a:ea typeface="Calibri"/>
                          <a:cs typeface="Arial"/>
                        </a:rPr>
                        <a:t>7.12%</a:t>
                      </a:r>
                      <a:endParaRPr lang="fr-FR" sz="1400" b="1" dirty="0" smtClean="0">
                        <a:effectLst/>
                        <a:latin typeface="+mn-lt"/>
                        <a:ea typeface="Calibri"/>
                        <a:cs typeface="Times New Roman"/>
                      </a:endParaRPr>
                    </a:p>
                  </a:txBody>
                  <a:tcPr marL="68580" marR="68580" marT="0" marB="0" anchor="ctr" anchorCtr="1"/>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400" b="0" dirty="0" smtClean="0">
                          <a:effectLst/>
                          <a:latin typeface="Calibri"/>
                          <a:ea typeface="Calibri"/>
                          <a:cs typeface="Arial"/>
                        </a:rPr>
                        <a:t>7.09</a:t>
                      </a:r>
                      <a:r>
                        <a:rPr lang="en-GB" sz="1400" b="0" dirty="0" smtClean="0">
                          <a:effectLst/>
                          <a:latin typeface="+mn-lt"/>
                          <a:ea typeface="Calibri"/>
                          <a:cs typeface="Arial"/>
                        </a:rPr>
                        <a:t>%</a:t>
                      </a:r>
                      <a:endParaRPr lang="fr-FR" sz="1400" b="0" dirty="0" smtClean="0">
                        <a:effectLst/>
                        <a:latin typeface="+mn-lt"/>
                        <a:ea typeface="Calibri"/>
                        <a:cs typeface="Times New Roman"/>
                      </a:endParaRPr>
                    </a:p>
                  </a:txBody>
                  <a:tcPr marL="68580" marR="68580" marT="0" marB="0" anchor="ctr" anchorCtr="1"/>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400" b="1" dirty="0" smtClean="0">
                          <a:effectLst/>
                          <a:latin typeface="+mn-lt"/>
                          <a:ea typeface="Calibri"/>
                          <a:cs typeface="Arial"/>
                        </a:rPr>
                        <a:t>7.12%</a:t>
                      </a:r>
                      <a:endParaRPr lang="fr-FR" sz="1400" b="1" dirty="0" smtClean="0">
                        <a:effectLst/>
                        <a:latin typeface="+mn-lt"/>
                        <a:ea typeface="Calibri"/>
                        <a:cs typeface="Times New Roman"/>
                      </a:endParaRPr>
                    </a:p>
                  </a:txBody>
                  <a:tcPr marL="68580" marR="68580" marT="0" marB="0" anchor="ctr" anchorCtr="1"/>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400" b="0" dirty="0">
                          <a:effectLst/>
                          <a:latin typeface="Calibri"/>
                          <a:ea typeface="Calibri"/>
                          <a:cs typeface="Arial"/>
                        </a:rPr>
                        <a:t>7.05</a:t>
                      </a:r>
                      <a:r>
                        <a:rPr lang="en-GB" sz="1400" b="0" dirty="0" smtClean="0">
                          <a:effectLst/>
                          <a:latin typeface="+mn-lt"/>
                          <a:ea typeface="Calibri"/>
                          <a:cs typeface="Arial"/>
                        </a:rPr>
                        <a:t>%</a:t>
                      </a:r>
                      <a:endParaRPr lang="fr-FR" sz="1400" b="0" dirty="0" smtClean="0">
                        <a:effectLst/>
                        <a:latin typeface="+mn-lt"/>
                        <a:ea typeface="Calibri"/>
                        <a:cs typeface="Times New Roman"/>
                      </a:endParaRPr>
                    </a:p>
                  </a:txBody>
                  <a:tcPr marL="68580" marR="68580" marT="0" marB="0" anchor="ctr" anchorCtr="1"/>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400" b="1" dirty="0" smtClean="0">
                          <a:effectLst/>
                          <a:latin typeface="+mn-lt"/>
                          <a:ea typeface="Calibri"/>
                          <a:cs typeface="Arial"/>
                        </a:rPr>
                        <a:t>7.12%</a:t>
                      </a:r>
                      <a:endParaRPr lang="fr-FR" sz="1400" b="1" dirty="0" smtClean="0">
                        <a:effectLst/>
                        <a:latin typeface="+mn-lt"/>
                        <a:ea typeface="Calibri"/>
                        <a:cs typeface="Times New Roman"/>
                      </a:endParaRPr>
                    </a:p>
                  </a:txBody>
                  <a:tcPr marL="68580" marR="68580" marT="0" marB="0" anchor="ctr" anchorCtr="1"/>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400" b="0" dirty="0">
                          <a:effectLst/>
                          <a:latin typeface="Calibri"/>
                          <a:ea typeface="Calibri"/>
                          <a:cs typeface="Arial"/>
                        </a:rPr>
                        <a:t>7.05</a:t>
                      </a:r>
                      <a:r>
                        <a:rPr lang="en-GB" sz="1400" b="0" dirty="0" smtClean="0">
                          <a:effectLst/>
                          <a:latin typeface="+mn-lt"/>
                          <a:ea typeface="Calibri"/>
                          <a:cs typeface="Arial"/>
                        </a:rPr>
                        <a:t>%</a:t>
                      </a:r>
                      <a:endParaRPr lang="fr-FR" sz="1400" b="0" dirty="0" smtClean="0">
                        <a:effectLst/>
                        <a:latin typeface="+mn-lt"/>
                        <a:ea typeface="Calibri"/>
                        <a:cs typeface="Times New Roman"/>
                      </a:endParaRPr>
                    </a:p>
                  </a:txBody>
                  <a:tcPr marL="68580" marR="68580" marT="0" marB="0" anchor="ctr" anchorCtr="1"/>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400" b="1" dirty="0" smtClean="0">
                          <a:effectLst/>
                          <a:latin typeface="+mn-lt"/>
                          <a:ea typeface="Calibri"/>
                          <a:cs typeface="Arial"/>
                        </a:rPr>
                        <a:t>7.12%</a:t>
                      </a:r>
                      <a:endParaRPr lang="fr-FR" sz="1400" b="1" dirty="0" smtClean="0">
                        <a:effectLst/>
                        <a:latin typeface="+mn-lt"/>
                        <a:ea typeface="Calibri"/>
                        <a:cs typeface="Times New Roman"/>
                      </a:endParaRPr>
                    </a:p>
                  </a:txBody>
                  <a:tcPr marL="68580" marR="68580" marT="0" marB="0" anchor="ctr" anchorCtr="1"/>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400" b="0" dirty="0">
                          <a:effectLst/>
                          <a:latin typeface="Calibri"/>
                          <a:ea typeface="Calibri"/>
                          <a:cs typeface="Arial"/>
                        </a:rPr>
                        <a:t>7.05</a:t>
                      </a:r>
                      <a:r>
                        <a:rPr lang="en-GB" sz="1400" b="0" dirty="0" smtClean="0">
                          <a:effectLst/>
                          <a:latin typeface="+mn-lt"/>
                          <a:ea typeface="Calibri"/>
                          <a:cs typeface="Arial"/>
                        </a:rPr>
                        <a:t>%</a:t>
                      </a:r>
                      <a:endParaRPr lang="fr-FR" sz="1400" b="0" dirty="0" smtClean="0">
                        <a:effectLst/>
                        <a:latin typeface="+mn-lt"/>
                        <a:ea typeface="Calibri"/>
                        <a:cs typeface="Times New Roman"/>
                      </a:endParaRPr>
                    </a:p>
                  </a:txBody>
                  <a:tcPr marL="68580" marR="68580" marT="0" marB="0" anchor="ctr" anchorCtr="1"/>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400" b="1" dirty="0" smtClean="0">
                          <a:effectLst/>
                          <a:latin typeface="+mn-lt"/>
                          <a:ea typeface="Calibri"/>
                          <a:cs typeface="Arial"/>
                        </a:rPr>
                        <a:t>7.12%</a:t>
                      </a:r>
                      <a:endParaRPr lang="fr-FR" sz="1400" b="1" dirty="0" smtClean="0">
                        <a:effectLst/>
                        <a:latin typeface="+mn-lt"/>
                        <a:ea typeface="Calibri"/>
                        <a:cs typeface="Times New Roman"/>
                      </a:endParaRPr>
                    </a:p>
                  </a:txBody>
                  <a:tcPr marL="68580" marR="68580" marT="0" marB="0" anchor="ctr" anchorCtr="1"/>
                </a:tc>
                <a:extLst>
                  <a:ext uri="{0D108BD9-81ED-4DB2-BD59-A6C34878D82A}">
                    <a16:rowId xmlns:a16="http://schemas.microsoft.com/office/drawing/2014/main" val="10006"/>
                  </a:ext>
                </a:extLst>
              </a:tr>
              <a:tr h="396101">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400" dirty="0">
                          <a:effectLst/>
                        </a:rPr>
                        <a:t>DFS </a:t>
                      </a:r>
                      <a:r>
                        <a:rPr lang="en-GB" sz="1400" dirty="0" smtClean="0">
                          <a:effectLst/>
                        </a:rPr>
                        <a:t>RV</a:t>
                      </a:r>
                      <a:endParaRPr lang="fr-FR" sz="1400" dirty="0" smtClean="0">
                        <a:effectLst/>
                        <a:latin typeface="+mn-lt"/>
                        <a:ea typeface="Calibri"/>
                        <a:cs typeface="Times New Roman"/>
                      </a:endParaRPr>
                    </a:p>
                  </a:txBody>
                  <a:tcPr marL="68580" marR="68580" marT="0" marB="0" anchor="ctr" anchorCtr="1"/>
                </a:tc>
                <a:tc>
                  <a:txBody>
                    <a:bodyPr/>
                    <a:lstStyle/>
                    <a:p>
                      <a:pPr algn="ctr">
                        <a:lnSpc>
                          <a:spcPct val="115000"/>
                        </a:lnSpc>
                        <a:spcAft>
                          <a:spcPts val="0"/>
                        </a:spcAft>
                      </a:pPr>
                      <a:r>
                        <a:rPr lang="en-GB" sz="1400" b="0" dirty="0">
                          <a:effectLst/>
                          <a:latin typeface="Calibri"/>
                          <a:ea typeface="Calibri"/>
                          <a:cs typeface="Arial"/>
                        </a:rPr>
                        <a:t>2.81%</a:t>
                      </a:r>
                      <a:endParaRPr lang="fr-FR" sz="1400" b="0" dirty="0">
                        <a:effectLst/>
                        <a:latin typeface="Calibri"/>
                        <a:ea typeface="Calibri"/>
                        <a:cs typeface="Times New Roman"/>
                      </a:endParaRPr>
                    </a:p>
                  </a:txBody>
                  <a:tcPr marL="68580" marR="68580" marT="0" marB="0" anchor="ctr" anchorCtr="1"/>
                </a:tc>
                <a:tc>
                  <a:txBody>
                    <a:bodyPr/>
                    <a:lstStyle/>
                    <a:p>
                      <a:pPr algn="ctr">
                        <a:lnSpc>
                          <a:spcPct val="115000"/>
                        </a:lnSpc>
                        <a:spcAft>
                          <a:spcPts val="0"/>
                        </a:spcAft>
                      </a:pPr>
                      <a:r>
                        <a:rPr lang="fr-FR" sz="1400" b="1" dirty="0" smtClean="0">
                          <a:effectLst/>
                          <a:latin typeface="Calibri"/>
                          <a:ea typeface="Calibri"/>
                          <a:cs typeface="Times New Roman"/>
                        </a:rPr>
                        <a:t>3.24%</a:t>
                      </a:r>
                      <a:endParaRPr lang="fr-FR" sz="1400" b="1" dirty="0">
                        <a:effectLst/>
                        <a:latin typeface="Calibri"/>
                        <a:ea typeface="Calibri"/>
                        <a:cs typeface="Times New Roman"/>
                      </a:endParaRPr>
                    </a:p>
                  </a:txBody>
                  <a:tcPr marL="68580" marR="68580" marT="0" marB="0" anchor="ctr" anchorCtr="1"/>
                </a:tc>
                <a:tc>
                  <a:txBody>
                    <a:bodyPr/>
                    <a:lstStyle/>
                    <a:p>
                      <a:pPr algn="ctr">
                        <a:lnSpc>
                          <a:spcPct val="115000"/>
                        </a:lnSpc>
                        <a:spcAft>
                          <a:spcPts val="0"/>
                        </a:spcAft>
                      </a:pPr>
                      <a:r>
                        <a:rPr lang="en-GB" sz="1400" b="0" dirty="0">
                          <a:effectLst/>
                          <a:latin typeface="Calibri"/>
                          <a:ea typeface="Calibri"/>
                          <a:cs typeface="Arial"/>
                        </a:rPr>
                        <a:t>2.73%</a:t>
                      </a:r>
                      <a:endParaRPr lang="fr-FR" sz="1400" b="0" dirty="0">
                        <a:effectLst/>
                        <a:latin typeface="Calibri"/>
                        <a:ea typeface="Calibri"/>
                        <a:cs typeface="Times New Roman"/>
                      </a:endParaRPr>
                    </a:p>
                  </a:txBody>
                  <a:tcPr marL="68580" marR="68580" marT="0" marB="0" anchor="ctr" anchorCtr="1"/>
                </a:tc>
                <a:tc>
                  <a:txBody>
                    <a:bodyPr/>
                    <a:lstStyle/>
                    <a:p>
                      <a:pPr algn="ctr">
                        <a:lnSpc>
                          <a:spcPct val="115000"/>
                        </a:lnSpc>
                        <a:spcAft>
                          <a:spcPts val="0"/>
                        </a:spcAft>
                      </a:pPr>
                      <a:r>
                        <a:rPr lang="fr-FR" sz="1400" b="1" dirty="0" smtClean="0">
                          <a:effectLst/>
                          <a:latin typeface="Calibri"/>
                          <a:ea typeface="Calibri"/>
                          <a:cs typeface="Times New Roman"/>
                        </a:rPr>
                        <a:t>3.24%</a:t>
                      </a:r>
                      <a:endParaRPr lang="fr-FR" sz="1400" b="1" dirty="0">
                        <a:effectLst/>
                        <a:latin typeface="Calibri"/>
                        <a:ea typeface="Calibri"/>
                        <a:cs typeface="Times New Roman"/>
                      </a:endParaRPr>
                    </a:p>
                  </a:txBody>
                  <a:tcPr marL="68580" marR="68580" marT="0" marB="0" anchor="ctr" anchorCtr="1"/>
                </a:tc>
                <a:tc>
                  <a:txBody>
                    <a:bodyPr/>
                    <a:lstStyle/>
                    <a:p>
                      <a:pPr algn="ctr">
                        <a:lnSpc>
                          <a:spcPct val="115000"/>
                        </a:lnSpc>
                        <a:spcAft>
                          <a:spcPts val="0"/>
                        </a:spcAft>
                      </a:pPr>
                      <a:r>
                        <a:rPr lang="en-GB" sz="1400" b="0" dirty="0">
                          <a:effectLst/>
                          <a:latin typeface="Calibri"/>
                          <a:ea typeface="Calibri"/>
                          <a:cs typeface="Arial"/>
                        </a:rPr>
                        <a:t>2.65%</a:t>
                      </a:r>
                      <a:endParaRPr lang="fr-FR" sz="1400" b="0" dirty="0">
                        <a:effectLst/>
                        <a:latin typeface="Calibri"/>
                        <a:ea typeface="Calibri"/>
                        <a:cs typeface="Times New Roman"/>
                      </a:endParaRPr>
                    </a:p>
                  </a:txBody>
                  <a:tcPr marL="68580" marR="68580" marT="0" marB="0" anchor="ctr" anchorCtr="1"/>
                </a:tc>
                <a:tc>
                  <a:txBody>
                    <a:bodyPr/>
                    <a:lstStyle/>
                    <a:p>
                      <a:pPr algn="ctr">
                        <a:lnSpc>
                          <a:spcPct val="115000"/>
                        </a:lnSpc>
                        <a:spcAft>
                          <a:spcPts val="0"/>
                        </a:spcAft>
                      </a:pPr>
                      <a:r>
                        <a:rPr lang="fr-FR" sz="1400" b="1" dirty="0" smtClean="0">
                          <a:effectLst/>
                          <a:latin typeface="Calibri"/>
                          <a:ea typeface="Calibri"/>
                          <a:cs typeface="Times New Roman"/>
                        </a:rPr>
                        <a:t>3.24%</a:t>
                      </a:r>
                      <a:endParaRPr lang="fr-FR" sz="1400" b="1" dirty="0">
                        <a:effectLst/>
                        <a:latin typeface="Calibri"/>
                        <a:ea typeface="Calibri"/>
                        <a:cs typeface="Times New Roman"/>
                      </a:endParaRPr>
                    </a:p>
                  </a:txBody>
                  <a:tcPr marL="68580" marR="68580" marT="0" marB="0" anchor="ctr" anchorCtr="1"/>
                </a:tc>
                <a:tc>
                  <a:txBody>
                    <a:bodyPr/>
                    <a:lstStyle/>
                    <a:p>
                      <a:pPr algn="ctr">
                        <a:lnSpc>
                          <a:spcPct val="115000"/>
                        </a:lnSpc>
                        <a:spcAft>
                          <a:spcPts val="0"/>
                        </a:spcAft>
                      </a:pPr>
                      <a:r>
                        <a:rPr lang="en-GB" sz="1400" b="0" dirty="0">
                          <a:effectLst/>
                          <a:latin typeface="Calibri"/>
                          <a:ea typeface="Calibri"/>
                          <a:cs typeface="Arial"/>
                        </a:rPr>
                        <a:t>2.65%</a:t>
                      </a:r>
                      <a:endParaRPr lang="fr-FR" sz="1400" b="0" dirty="0">
                        <a:effectLst/>
                        <a:latin typeface="Calibri"/>
                        <a:ea typeface="Calibri"/>
                        <a:cs typeface="Times New Roman"/>
                      </a:endParaRPr>
                    </a:p>
                  </a:txBody>
                  <a:tcPr marL="68580" marR="68580" marT="0" marB="0" anchor="ctr" anchorCtr="1"/>
                </a:tc>
                <a:tc>
                  <a:txBody>
                    <a:bodyPr/>
                    <a:lstStyle/>
                    <a:p>
                      <a:pPr algn="ctr">
                        <a:lnSpc>
                          <a:spcPct val="115000"/>
                        </a:lnSpc>
                        <a:spcAft>
                          <a:spcPts val="0"/>
                        </a:spcAft>
                      </a:pPr>
                      <a:r>
                        <a:rPr lang="fr-FR" sz="1400" b="1" dirty="0" smtClean="0">
                          <a:effectLst/>
                          <a:latin typeface="Calibri"/>
                          <a:ea typeface="Calibri"/>
                          <a:cs typeface="Times New Roman"/>
                        </a:rPr>
                        <a:t>3.10%</a:t>
                      </a:r>
                      <a:endParaRPr lang="fr-FR" sz="1400" b="1" dirty="0">
                        <a:effectLst/>
                        <a:latin typeface="Calibri"/>
                        <a:ea typeface="Calibri"/>
                        <a:cs typeface="Times New Roman"/>
                      </a:endParaRPr>
                    </a:p>
                  </a:txBody>
                  <a:tcPr marL="68580" marR="68580" marT="0" marB="0" anchor="ctr" anchorCtr="1"/>
                </a:tc>
                <a:tc>
                  <a:txBody>
                    <a:bodyPr/>
                    <a:lstStyle/>
                    <a:p>
                      <a:pPr algn="ctr">
                        <a:lnSpc>
                          <a:spcPct val="115000"/>
                        </a:lnSpc>
                        <a:spcAft>
                          <a:spcPts val="0"/>
                        </a:spcAft>
                      </a:pPr>
                      <a:r>
                        <a:rPr lang="en-GB" sz="1400" b="0" dirty="0">
                          <a:effectLst/>
                          <a:latin typeface="Calibri"/>
                          <a:ea typeface="Calibri"/>
                          <a:cs typeface="Arial"/>
                        </a:rPr>
                        <a:t>2.65%</a:t>
                      </a:r>
                      <a:endParaRPr lang="fr-FR" sz="1400" b="0" dirty="0">
                        <a:effectLst/>
                        <a:latin typeface="Calibri"/>
                        <a:ea typeface="Calibri"/>
                        <a:cs typeface="Times New Roman"/>
                      </a:endParaRPr>
                    </a:p>
                  </a:txBody>
                  <a:tcPr marL="68580" marR="68580" marT="0" marB="0" anchor="ctr" anchorCtr="1"/>
                </a:tc>
                <a:tc>
                  <a:txBody>
                    <a:bodyPr/>
                    <a:lstStyle/>
                    <a:p>
                      <a:pPr algn="ctr">
                        <a:lnSpc>
                          <a:spcPct val="115000"/>
                        </a:lnSpc>
                        <a:spcAft>
                          <a:spcPts val="0"/>
                        </a:spcAft>
                      </a:pPr>
                      <a:r>
                        <a:rPr lang="fr-FR" sz="1400" b="1" dirty="0" smtClean="0">
                          <a:effectLst/>
                          <a:latin typeface="Calibri"/>
                          <a:ea typeface="Calibri"/>
                          <a:cs typeface="Times New Roman"/>
                        </a:rPr>
                        <a:t>2.95%</a:t>
                      </a:r>
                      <a:endParaRPr lang="fr-FR" sz="1400" b="1" dirty="0">
                        <a:effectLst/>
                        <a:latin typeface="Calibri"/>
                        <a:ea typeface="Calibri"/>
                        <a:cs typeface="Times New Roman"/>
                      </a:endParaRPr>
                    </a:p>
                  </a:txBody>
                  <a:tcPr marL="68580" marR="68580" marT="0" marB="0" anchor="ctr" anchorCtr="1"/>
                </a:tc>
                <a:extLst>
                  <a:ext uri="{0D108BD9-81ED-4DB2-BD59-A6C34878D82A}">
                    <a16:rowId xmlns:a16="http://schemas.microsoft.com/office/drawing/2014/main" val="10007"/>
                  </a:ext>
                </a:extLst>
              </a:tr>
              <a:tr h="578543">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400" dirty="0">
                          <a:effectLst/>
                        </a:rPr>
                        <a:t>DSNA </a:t>
                      </a:r>
                      <a:r>
                        <a:rPr lang="en-GB" sz="1400" dirty="0" smtClean="0">
                          <a:effectLst/>
                        </a:rPr>
                        <a:t>RV</a:t>
                      </a:r>
                      <a:endParaRPr lang="fr-FR" sz="1400" dirty="0" smtClean="0">
                        <a:effectLst/>
                        <a:latin typeface="+mn-lt"/>
                        <a:ea typeface="Calibri"/>
                        <a:cs typeface="Times New Roman"/>
                      </a:endParaRPr>
                    </a:p>
                  </a:txBody>
                  <a:tcPr marL="68580" marR="68580" marT="0" marB="0" anchor="ctr" anchorCtr="1"/>
                </a:tc>
                <a:tc>
                  <a:txBody>
                    <a:bodyPr/>
                    <a:lstStyle/>
                    <a:p>
                      <a:pPr algn="ctr">
                        <a:lnSpc>
                          <a:spcPct val="115000"/>
                        </a:lnSpc>
                        <a:spcAft>
                          <a:spcPts val="0"/>
                        </a:spcAft>
                      </a:pPr>
                      <a:r>
                        <a:rPr lang="en-GB" sz="1400" b="0" dirty="0">
                          <a:effectLst/>
                          <a:latin typeface="Calibri"/>
                          <a:ea typeface="Calibri"/>
                          <a:cs typeface="Arial"/>
                        </a:rPr>
                        <a:t>2.90</a:t>
                      </a:r>
                      <a:r>
                        <a:rPr lang="en-GB" sz="1400" b="0" dirty="0" smtClean="0">
                          <a:effectLst/>
                          <a:latin typeface="Calibri"/>
                          <a:ea typeface="Calibri"/>
                          <a:cs typeface="Arial"/>
                        </a:rPr>
                        <a:t>%</a:t>
                      </a:r>
                      <a:endParaRPr lang="fr-FR" sz="1400" b="0" dirty="0">
                        <a:effectLst/>
                        <a:latin typeface="Calibri"/>
                        <a:ea typeface="Calibri"/>
                        <a:cs typeface="Times New Roman"/>
                      </a:endParaRPr>
                    </a:p>
                  </a:txBody>
                  <a:tcPr marL="68580" marR="68580" marT="0" marB="0" anchor="ctr" anchorCtr="1"/>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400" b="1" dirty="0" smtClean="0">
                          <a:effectLst/>
                          <a:latin typeface="+mn-lt"/>
                          <a:ea typeface="Calibri"/>
                          <a:cs typeface="Arial"/>
                        </a:rPr>
                        <a:t>3.33%</a:t>
                      </a:r>
                      <a:endParaRPr lang="fr-FR" sz="1400" b="1" dirty="0" smtClean="0">
                        <a:effectLst/>
                        <a:latin typeface="+mn-lt"/>
                        <a:ea typeface="Calibri"/>
                        <a:cs typeface="Times New Roman"/>
                      </a:endParaRPr>
                    </a:p>
                  </a:txBody>
                  <a:tcPr marL="68580" marR="68580" marT="0" marB="0" anchor="ctr" anchorCtr="1"/>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400" b="0" dirty="0">
                          <a:effectLst/>
                          <a:latin typeface="Calibri"/>
                          <a:ea typeface="Calibri"/>
                          <a:cs typeface="Arial"/>
                        </a:rPr>
                        <a:t>2.83</a:t>
                      </a:r>
                      <a:r>
                        <a:rPr lang="en-GB" sz="1400" b="0" dirty="0" smtClean="0">
                          <a:effectLst/>
                          <a:latin typeface="+mn-lt"/>
                          <a:ea typeface="Calibri"/>
                          <a:cs typeface="Arial"/>
                        </a:rPr>
                        <a:t>%</a:t>
                      </a:r>
                      <a:endParaRPr lang="fr-FR" sz="1400" b="0" dirty="0" smtClean="0">
                        <a:effectLst/>
                        <a:latin typeface="+mn-lt"/>
                        <a:ea typeface="Calibri"/>
                        <a:cs typeface="Times New Roman"/>
                      </a:endParaRPr>
                    </a:p>
                  </a:txBody>
                  <a:tcPr marL="68580" marR="68580" marT="0" marB="0" anchor="ctr" anchorCtr="1"/>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400" b="1" dirty="0" smtClean="0">
                          <a:effectLst/>
                          <a:latin typeface="+mn-lt"/>
                          <a:ea typeface="Calibri"/>
                          <a:cs typeface="Arial"/>
                        </a:rPr>
                        <a:t>3.33%</a:t>
                      </a:r>
                      <a:endParaRPr lang="fr-FR" sz="1400" b="1" dirty="0" smtClean="0">
                        <a:effectLst/>
                        <a:latin typeface="+mn-lt"/>
                        <a:ea typeface="Calibri"/>
                        <a:cs typeface="Times New Roman"/>
                      </a:endParaRPr>
                    </a:p>
                  </a:txBody>
                  <a:tcPr marL="68580" marR="68580" marT="0" marB="0" anchor="ctr" anchorCtr="1"/>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400" b="0" dirty="0">
                          <a:effectLst/>
                          <a:latin typeface="Calibri"/>
                          <a:ea typeface="Calibri"/>
                          <a:cs typeface="Arial"/>
                        </a:rPr>
                        <a:t>2.75</a:t>
                      </a:r>
                      <a:r>
                        <a:rPr lang="en-GB" sz="1400" b="0" dirty="0" smtClean="0">
                          <a:effectLst/>
                          <a:latin typeface="+mn-lt"/>
                          <a:ea typeface="Calibri"/>
                          <a:cs typeface="Arial"/>
                        </a:rPr>
                        <a:t>%</a:t>
                      </a:r>
                      <a:endParaRPr lang="fr-FR" sz="1400" b="0" dirty="0" smtClean="0">
                        <a:effectLst/>
                        <a:latin typeface="+mn-lt"/>
                        <a:ea typeface="Calibri"/>
                        <a:cs typeface="Times New Roman"/>
                      </a:endParaRPr>
                    </a:p>
                  </a:txBody>
                  <a:tcPr marL="68580" marR="68580" marT="0" marB="0" anchor="ctr" anchorCtr="1"/>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400" b="1" dirty="0" smtClean="0">
                          <a:effectLst/>
                          <a:latin typeface="+mn-lt"/>
                          <a:ea typeface="Calibri"/>
                          <a:cs typeface="Arial"/>
                        </a:rPr>
                        <a:t>3.33%</a:t>
                      </a:r>
                      <a:endParaRPr lang="fr-FR" sz="1400" b="1" dirty="0" smtClean="0">
                        <a:effectLst/>
                        <a:latin typeface="+mn-lt"/>
                        <a:ea typeface="Calibri"/>
                        <a:cs typeface="Times New Roman"/>
                      </a:endParaRPr>
                    </a:p>
                  </a:txBody>
                  <a:tcPr marL="68580" marR="68580" marT="0" marB="0" anchor="ctr" anchorCtr="1"/>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400" b="0" dirty="0">
                          <a:effectLst/>
                          <a:latin typeface="Calibri"/>
                          <a:ea typeface="Calibri"/>
                          <a:cs typeface="Arial"/>
                        </a:rPr>
                        <a:t>2.75</a:t>
                      </a:r>
                      <a:r>
                        <a:rPr lang="en-GB" sz="1400" b="0" dirty="0" smtClean="0">
                          <a:effectLst/>
                          <a:latin typeface="Calibri"/>
                          <a:ea typeface="Calibri"/>
                          <a:cs typeface="Arial"/>
                        </a:rPr>
                        <a:t>%</a:t>
                      </a:r>
                      <a:endParaRPr lang="fr-FR" sz="1400" b="0" dirty="0" smtClean="0">
                        <a:effectLst/>
                        <a:latin typeface="+mn-lt"/>
                        <a:ea typeface="Calibri"/>
                        <a:cs typeface="Times New Roman"/>
                      </a:endParaRPr>
                    </a:p>
                  </a:txBody>
                  <a:tcPr marL="68580" marR="68580" marT="0" marB="0" anchor="ctr" anchorCtr="1"/>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400" b="1" dirty="0" smtClean="0">
                          <a:effectLst/>
                          <a:latin typeface="+mn-lt"/>
                          <a:ea typeface="Calibri"/>
                          <a:cs typeface="Arial"/>
                        </a:rPr>
                        <a:t>3.15%</a:t>
                      </a:r>
                      <a:endParaRPr lang="fr-FR" sz="1400" b="1" dirty="0" smtClean="0">
                        <a:effectLst/>
                        <a:latin typeface="+mn-lt"/>
                        <a:ea typeface="Calibri"/>
                        <a:cs typeface="Times New Roman"/>
                      </a:endParaRPr>
                    </a:p>
                  </a:txBody>
                  <a:tcPr marL="68580" marR="68580" marT="0" marB="0" anchor="ctr" anchorCtr="1"/>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400" b="0" dirty="0">
                          <a:effectLst/>
                          <a:latin typeface="Calibri"/>
                          <a:ea typeface="Calibri"/>
                          <a:cs typeface="Arial"/>
                        </a:rPr>
                        <a:t>2.75</a:t>
                      </a:r>
                      <a:r>
                        <a:rPr lang="en-GB" sz="1400" b="0" dirty="0" smtClean="0">
                          <a:effectLst/>
                          <a:latin typeface="Calibri"/>
                          <a:ea typeface="Calibri"/>
                          <a:cs typeface="Arial"/>
                        </a:rPr>
                        <a:t>% </a:t>
                      </a:r>
                      <a:endParaRPr lang="fr-FR" sz="1400" b="0" dirty="0" smtClean="0">
                        <a:effectLst/>
                        <a:latin typeface="+mn-lt"/>
                        <a:ea typeface="Calibri"/>
                        <a:cs typeface="Times New Roman"/>
                      </a:endParaRPr>
                    </a:p>
                  </a:txBody>
                  <a:tcPr marL="68580" marR="68580" marT="0" marB="0" anchor="ctr" anchorCtr="1"/>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400" b="1" dirty="0" smtClean="0">
                          <a:effectLst/>
                          <a:latin typeface="+mn-lt"/>
                          <a:ea typeface="Calibri"/>
                          <a:cs typeface="Arial"/>
                        </a:rPr>
                        <a:t>3.00%</a:t>
                      </a:r>
                      <a:endParaRPr lang="fr-FR" sz="1400" b="1" dirty="0" smtClean="0">
                        <a:effectLst/>
                        <a:latin typeface="+mn-lt"/>
                        <a:ea typeface="Calibri"/>
                        <a:cs typeface="Times New Roman"/>
                      </a:endParaRPr>
                    </a:p>
                  </a:txBody>
                  <a:tcPr marL="68580" marR="68580" marT="0" marB="0" anchor="ctr" anchorCtr="1"/>
                </a:tc>
                <a:extLst>
                  <a:ext uri="{0D108BD9-81ED-4DB2-BD59-A6C34878D82A}">
                    <a16:rowId xmlns:a16="http://schemas.microsoft.com/office/drawing/2014/main" val="10008"/>
                  </a:ext>
                </a:extLst>
              </a:tr>
              <a:tr h="396101">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400" dirty="0">
                          <a:effectLst/>
                        </a:rPr>
                        <a:t>MUAC </a:t>
                      </a:r>
                      <a:r>
                        <a:rPr lang="en-GB" sz="1400" dirty="0" smtClean="0">
                          <a:effectLst/>
                        </a:rPr>
                        <a:t>RV</a:t>
                      </a:r>
                      <a:endParaRPr lang="fr-FR" sz="1400" dirty="0" smtClean="0">
                        <a:effectLst/>
                        <a:latin typeface="+mn-lt"/>
                        <a:ea typeface="Calibri"/>
                        <a:cs typeface="Times New Roman"/>
                      </a:endParaRPr>
                    </a:p>
                  </a:txBody>
                  <a:tcPr marL="68580" marR="68580" marT="0" marB="0" anchor="ctr" anchorCtr="1"/>
                </a:tc>
                <a:tc>
                  <a:txBody>
                    <a:bodyPr/>
                    <a:lstStyle/>
                    <a:p>
                      <a:pPr algn="ctr">
                        <a:lnSpc>
                          <a:spcPct val="115000"/>
                        </a:lnSpc>
                        <a:spcAft>
                          <a:spcPts val="0"/>
                        </a:spcAft>
                      </a:pPr>
                      <a:r>
                        <a:rPr lang="en-GB" sz="1400" b="0" dirty="0">
                          <a:effectLst/>
                          <a:latin typeface="Calibri"/>
                          <a:ea typeface="Calibri"/>
                          <a:cs typeface="Arial"/>
                        </a:rPr>
                        <a:t>1.99%</a:t>
                      </a:r>
                      <a:endParaRPr lang="fr-FR" sz="1400" b="0" dirty="0">
                        <a:effectLst/>
                        <a:latin typeface="Calibri"/>
                        <a:ea typeface="Calibri"/>
                        <a:cs typeface="Times New Roman"/>
                      </a:endParaRPr>
                    </a:p>
                  </a:txBody>
                  <a:tcPr marL="68580" marR="68580" marT="0" marB="0" anchor="ctr" anchorCtr="1"/>
                </a:tc>
                <a:tc>
                  <a:txBody>
                    <a:bodyPr/>
                    <a:lstStyle/>
                    <a:p>
                      <a:pPr algn="ctr">
                        <a:lnSpc>
                          <a:spcPct val="115000"/>
                        </a:lnSpc>
                        <a:spcAft>
                          <a:spcPts val="0"/>
                        </a:spcAft>
                      </a:pPr>
                      <a:r>
                        <a:rPr lang="fr-FR" sz="1400" b="1" dirty="0" smtClean="0">
                          <a:effectLst/>
                          <a:latin typeface="Calibri"/>
                          <a:ea typeface="Calibri"/>
                          <a:cs typeface="Times New Roman"/>
                        </a:rPr>
                        <a:t>2.29%</a:t>
                      </a:r>
                      <a:endParaRPr lang="fr-FR" sz="1400" b="1" dirty="0">
                        <a:effectLst/>
                        <a:latin typeface="Calibri"/>
                        <a:ea typeface="Calibri"/>
                        <a:cs typeface="Times New Roman"/>
                      </a:endParaRPr>
                    </a:p>
                  </a:txBody>
                  <a:tcPr marL="68580" marR="68580" marT="0" marB="0" anchor="ctr" anchorCtr="1"/>
                </a:tc>
                <a:tc>
                  <a:txBody>
                    <a:bodyPr/>
                    <a:lstStyle/>
                    <a:p>
                      <a:pPr algn="ctr">
                        <a:lnSpc>
                          <a:spcPct val="115000"/>
                        </a:lnSpc>
                        <a:spcAft>
                          <a:spcPts val="0"/>
                        </a:spcAft>
                      </a:pPr>
                      <a:r>
                        <a:rPr lang="en-GB" sz="1400" b="0" dirty="0">
                          <a:effectLst/>
                          <a:latin typeface="Calibri"/>
                          <a:ea typeface="Calibri"/>
                          <a:cs typeface="Arial"/>
                        </a:rPr>
                        <a:t>1.92%</a:t>
                      </a:r>
                      <a:endParaRPr lang="fr-FR" sz="1400" b="0" dirty="0">
                        <a:effectLst/>
                        <a:latin typeface="Calibri"/>
                        <a:ea typeface="Calibri"/>
                        <a:cs typeface="Times New Roman"/>
                      </a:endParaRPr>
                    </a:p>
                  </a:txBody>
                  <a:tcPr marL="68580" marR="68580" marT="0" marB="0" anchor="ctr" anchorCtr="1"/>
                </a:tc>
                <a:tc>
                  <a:txBody>
                    <a:bodyPr/>
                    <a:lstStyle/>
                    <a:p>
                      <a:pPr algn="ctr">
                        <a:lnSpc>
                          <a:spcPct val="115000"/>
                        </a:lnSpc>
                        <a:spcAft>
                          <a:spcPts val="0"/>
                        </a:spcAft>
                      </a:pPr>
                      <a:r>
                        <a:rPr lang="fr-FR" sz="1400" b="1" dirty="0" smtClean="0">
                          <a:effectLst/>
                          <a:latin typeface="Calibri"/>
                          <a:ea typeface="Calibri"/>
                          <a:cs typeface="Times New Roman"/>
                        </a:rPr>
                        <a:t>2.29%</a:t>
                      </a:r>
                      <a:endParaRPr lang="fr-FR" sz="1400" b="1" dirty="0">
                        <a:effectLst/>
                        <a:latin typeface="Calibri"/>
                        <a:ea typeface="Calibri"/>
                        <a:cs typeface="Times New Roman"/>
                      </a:endParaRPr>
                    </a:p>
                  </a:txBody>
                  <a:tcPr marL="68580" marR="68580" marT="0" marB="0" anchor="ctr" anchorCtr="1"/>
                </a:tc>
                <a:tc>
                  <a:txBody>
                    <a:bodyPr/>
                    <a:lstStyle/>
                    <a:p>
                      <a:pPr algn="ctr">
                        <a:lnSpc>
                          <a:spcPct val="115000"/>
                        </a:lnSpc>
                        <a:spcAft>
                          <a:spcPts val="0"/>
                        </a:spcAft>
                      </a:pPr>
                      <a:r>
                        <a:rPr lang="en-GB" sz="1400" b="0" dirty="0">
                          <a:effectLst/>
                          <a:latin typeface="Calibri"/>
                          <a:ea typeface="Calibri"/>
                          <a:cs typeface="Arial"/>
                        </a:rPr>
                        <a:t>1.85%</a:t>
                      </a:r>
                      <a:endParaRPr lang="fr-FR" sz="1400" b="0" dirty="0">
                        <a:effectLst/>
                        <a:latin typeface="Calibri"/>
                        <a:ea typeface="Calibri"/>
                        <a:cs typeface="Times New Roman"/>
                      </a:endParaRPr>
                    </a:p>
                  </a:txBody>
                  <a:tcPr marL="68580" marR="68580" marT="0" marB="0" anchor="ctr" anchorCtr="1"/>
                </a:tc>
                <a:tc>
                  <a:txBody>
                    <a:bodyPr/>
                    <a:lstStyle/>
                    <a:p>
                      <a:pPr algn="ctr">
                        <a:lnSpc>
                          <a:spcPct val="115000"/>
                        </a:lnSpc>
                        <a:spcAft>
                          <a:spcPts val="0"/>
                        </a:spcAft>
                      </a:pPr>
                      <a:r>
                        <a:rPr lang="fr-FR" sz="1400" b="1" dirty="0" smtClean="0">
                          <a:effectLst/>
                          <a:latin typeface="Calibri"/>
                          <a:ea typeface="Calibri"/>
                          <a:cs typeface="Times New Roman"/>
                        </a:rPr>
                        <a:t>2.29%</a:t>
                      </a:r>
                      <a:endParaRPr lang="fr-FR" sz="1400" b="1" dirty="0">
                        <a:effectLst/>
                        <a:latin typeface="Calibri"/>
                        <a:ea typeface="Calibri"/>
                        <a:cs typeface="Times New Roman"/>
                      </a:endParaRPr>
                    </a:p>
                  </a:txBody>
                  <a:tcPr marL="68580" marR="68580" marT="0" marB="0" anchor="ctr" anchorCtr="1"/>
                </a:tc>
                <a:tc>
                  <a:txBody>
                    <a:bodyPr/>
                    <a:lstStyle/>
                    <a:p>
                      <a:pPr algn="ctr">
                        <a:lnSpc>
                          <a:spcPct val="115000"/>
                        </a:lnSpc>
                        <a:spcAft>
                          <a:spcPts val="0"/>
                        </a:spcAft>
                      </a:pPr>
                      <a:r>
                        <a:rPr lang="en-GB" sz="1400" b="0" dirty="0">
                          <a:effectLst/>
                          <a:latin typeface="Calibri"/>
                          <a:ea typeface="Calibri"/>
                          <a:cs typeface="Arial"/>
                        </a:rPr>
                        <a:t>1.85%</a:t>
                      </a:r>
                      <a:endParaRPr lang="fr-FR" sz="1400" b="0" dirty="0">
                        <a:effectLst/>
                        <a:latin typeface="Calibri"/>
                        <a:ea typeface="Calibri"/>
                        <a:cs typeface="Times New Roman"/>
                      </a:endParaRPr>
                    </a:p>
                  </a:txBody>
                  <a:tcPr marL="68580" marR="68580" marT="0" marB="0" anchor="ctr" anchorCtr="1"/>
                </a:tc>
                <a:tc>
                  <a:txBody>
                    <a:bodyPr/>
                    <a:lstStyle/>
                    <a:p>
                      <a:pPr algn="ctr">
                        <a:lnSpc>
                          <a:spcPct val="115000"/>
                        </a:lnSpc>
                        <a:spcAft>
                          <a:spcPts val="0"/>
                        </a:spcAft>
                      </a:pPr>
                      <a:r>
                        <a:rPr lang="fr-FR" sz="1400" b="1" dirty="0" smtClean="0">
                          <a:effectLst/>
                          <a:latin typeface="Calibri"/>
                          <a:ea typeface="Calibri"/>
                          <a:cs typeface="Times New Roman"/>
                        </a:rPr>
                        <a:t>2.20%</a:t>
                      </a:r>
                      <a:endParaRPr lang="fr-FR" sz="1400" b="1" dirty="0">
                        <a:effectLst/>
                        <a:latin typeface="Calibri"/>
                        <a:ea typeface="Calibri"/>
                        <a:cs typeface="Times New Roman"/>
                      </a:endParaRPr>
                    </a:p>
                  </a:txBody>
                  <a:tcPr marL="68580" marR="68580" marT="0" marB="0" anchor="ctr" anchorCtr="1"/>
                </a:tc>
                <a:tc>
                  <a:txBody>
                    <a:bodyPr/>
                    <a:lstStyle/>
                    <a:p>
                      <a:pPr algn="ctr">
                        <a:lnSpc>
                          <a:spcPct val="115000"/>
                        </a:lnSpc>
                        <a:spcAft>
                          <a:spcPts val="0"/>
                        </a:spcAft>
                      </a:pPr>
                      <a:r>
                        <a:rPr lang="en-GB" sz="1400" b="0" dirty="0">
                          <a:effectLst/>
                          <a:latin typeface="Calibri"/>
                          <a:ea typeface="Calibri"/>
                          <a:cs typeface="Arial"/>
                        </a:rPr>
                        <a:t>1.85%</a:t>
                      </a:r>
                      <a:endParaRPr lang="fr-FR" sz="1400" b="0" dirty="0">
                        <a:effectLst/>
                        <a:latin typeface="Calibri"/>
                        <a:ea typeface="Calibri"/>
                        <a:cs typeface="Times New Roman"/>
                      </a:endParaRPr>
                    </a:p>
                  </a:txBody>
                  <a:tcPr marL="68580" marR="68580" marT="0" marB="0" anchor="ctr" anchorCtr="1"/>
                </a:tc>
                <a:tc>
                  <a:txBody>
                    <a:bodyPr/>
                    <a:lstStyle/>
                    <a:p>
                      <a:pPr algn="ctr">
                        <a:lnSpc>
                          <a:spcPct val="115000"/>
                        </a:lnSpc>
                        <a:spcAft>
                          <a:spcPts val="0"/>
                        </a:spcAft>
                      </a:pPr>
                      <a:r>
                        <a:rPr lang="fr-FR" sz="1400" b="1" dirty="0" smtClean="0">
                          <a:effectLst/>
                          <a:latin typeface="Calibri"/>
                          <a:ea typeface="Calibri"/>
                          <a:cs typeface="Times New Roman"/>
                        </a:rPr>
                        <a:t>2.15%</a:t>
                      </a:r>
                      <a:endParaRPr lang="fr-FR" sz="1400" b="1" dirty="0">
                        <a:effectLst/>
                        <a:latin typeface="Calibri"/>
                        <a:ea typeface="Calibri"/>
                        <a:cs typeface="Times New Roman"/>
                      </a:endParaRPr>
                    </a:p>
                  </a:txBody>
                  <a:tcPr marL="68580" marR="68580" marT="0" marB="0" anchor="ctr" anchorCtr="1"/>
                </a:tc>
                <a:extLst>
                  <a:ext uri="{0D108BD9-81ED-4DB2-BD59-A6C34878D82A}">
                    <a16:rowId xmlns:a16="http://schemas.microsoft.com/office/drawing/2014/main" val="10009"/>
                  </a:ext>
                </a:extLst>
              </a:tr>
              <a:tr h="396101">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400" dirty="0">
                          <a:effectLst/>
                        </a:rPr>
                        <a:t>SKYGUIDE </a:t>
                      </a:r>
                      <a:r>
                        <a:rPr lang="en-GB" sz="1400" dirty="0" smtClean="0">
                          <a:effectLst/>
                        </a:rPr>
                        <a:t>RV</a:t>
                      </a:r>
                      <a:endParaRPr lang="fr-FR" sz="1400" dirty="0" smtClean="0">
                        <a:effectLst/>
                        <a:latin typeface="+mn-lt"/>
                        <a:ea typeface="Calibri"/>
                        <a:cs typeface="Times New Roman"/>
                      </a:endParaRPr>
                    </a:p>
                  </a:txBody>
                  <a:tcPr marL="68580" marR="68580" marT="0" marB="0" anchor="ctr" anchorCtr="1"/>
                </a:tc>
                <a:tc>
                  <a:txBody>
                    <a:bodyPr/>
                    <a:lstStyle/>
                    <a:p>
                      <a:pPr algn="ctr">
                        <a:lnSpc>
                          <a:spcPct val="115000"/>
                        </a:lnSpc>
                        <a:spcAft>
                          <a:spcPts val="0"/>
                        </a:spcAft>
                      </a:pPr>
                      <a:r>
                        <a:rPr lang="en-GB" sz="1400" b="0" dirty="0">
                          <a:effectLst/>
                          <a:latin typeface="Calibri"/>
                          <a:ea typeface="Calibri"/>
                          <a:cs typeface="Arial"/>
                        </a:rPr>
                        <a:t>4.62%</a:t>
                      </a:r>
                      <a:endParaRPr lang="fr-FR" sz="1400" b="0" dirty="0">
                        <a:effectLst/>
                        <a:latin typeface="Calibri"/>
                        <a:ea typeface="Calibri"/>
                        <a:cs typeface="Times New Roman"/>
                      </a:endParaRPr>
                    </a:p>
                  </a:txBody>
                  <a:tcPr marL="68580" marR="68580" marT="0" marB="0" anchor="ctr" anchorCtr="1"/>
                </a:tc>
                <a:tc>
                  <a:txBody>
                    <a:bodyPr/>
                    <a:lstStyle/>
                    <a:p>
                      <a:pPr algn="ctr">
                        <a:lnSpc>
                          <a:spcPct val="115000"/>
                        </a:lnSpc>
                        <a:spcAft>
                          <a:spcPts val="0"/>
                        </a:spcAft>
                      </a:pPr>
                      <a:r>
                        <a:rPr lang="fr-FR" sz="1400" b="1" dirty="0" smtClean="0">
                          <a:effectLst/>
                          <a:latin typeface="Calibri"/>
                          <a:ea typeface="Calibri"/>
                          <a:cs typeface="Times New Roman"/>
                        </a:rPr>
                        <a:t>4.78%</a:t>
                      </a:r>
                      <a:endParaRPr lang="fr-FR" sz="1400" b="1" dirty="0">
                        <a:effectLst/>
                        <a:latin typeface="Calibri"/>
                        <a:ea typeface="Calibri"/>
                        <a:cs typeface="Times New Roman"/>
                      </a:endParaRPr>
                    </a:p>
                  </a:txBody>
                  <a:tcPr marL="68580" marR="68580" marT="0" marB="0" anchor="ctr" anchorCtr="1"/>
                </a:tc>
                <a:tc>
                  <a:txBody>
                    <a:bodyPr/>
                    <a:lstStyle/>
                    <a:p>
                      <a:pPr algn="ctr">
                        <a:lnSpc>
                          <a:spcPct val="115000"/>
                        </a:lnSpc>
                        <a:spcAft>
                          <a:spcPts val="0"/>
                        </a:spcAft>
                      </a:pPr>
                      <a:r>
                        <a:rPr lang="en-GB" sz="1400" b="0" dirty="0">
                          <a:effectLst/>
                          <a:latin typeface="Calibri"/>
                          <a:ea typeface="Calibri"/>
                          <a:cs typeface="Arial"/>
                        </a:rPr>
                        <a:t>4.53%</a:t>
                      </a:r>
                      <a:endParaRPr lang="fr-FR" sz="1400" b="0" dirty="0">
                        <a:effectLst/>
                        <a:latin typeface="Calibri"/>
                        <a:ea typeface="Calibri"/>
                        <a:cs typeface="Times New Roman"/>
                      </a:endParaRPr>
                    </a:p>
                  </a:txBody>
                  <a:tcPr marL="68580" marR="68580" marT="0" marB="0" anchor="ctr" anchorCtr="1"/>
                </a:tc>
                <a:tc>
                  <a:txBody>
                    <a:bodyPr/>
                    <a:lstStyle/>
                    <a:p>
                      <a:pPr algn="ctr">
                        <a:lnSpc>
                          <a:spcPct val="115000"/>
                        </a:lnSpc>
                        <a:spcAft>
                          <a:spcPts val="0"/>
                        </a:spcAft>
                      </a:pPr>
                      <a:r>
                        <a:rPr lang="fr-FR" sz="1400" b="1" dirty="0" smtClean="0">
                          <a:effectLst/>
                          <a:latin typeface="Calibri"/>
                          <a:ea typeface="Calibri"/>
                          <a:cs typeface="Times New Roman"/>
                        </a:rPr>
                        <a:t>4.78%</a:t>
                      </a:r>
                      <a:endParaRPr lang="fr-FR" sz="1400" b="1" dirty="0">
                        <a:effectLst/>
                        <a:latin typeface="Calibri"/>
                        <a:ea typeface="Calibri"/>
                        <a:cs typeface="Times New Roman"/>
                      </a:endParaRPr>
                    </a:p>
                  </a:txBody>
                  <a:tcPr marL="68580" marR="68580" marT="0" marB="0" anchor="ctr" anchorCtr="1"/>
                </a:tc>
                <a:tc>
                  <a:txBody>
                    <a:bodyPr/>
                    <a:lstStyle/>
                    <a:p>
                      <a:pPr algn="ctr">
                        <a:lnSpc>
                          <a:spcPct val="115000"/>
                        </a:lnSpc>
                        <a:spcAft>
                          <a:spcPts val="0"/>
                        </a:spcAft>
                      </a:pPr>
                      <a:r>
                        <a:rPr lang="en-GB" sz="1400" b="0" dirty="0">
                          <a:effectLst/>
                          <a:latin typeface="Calibri"/>
                          <a:ea typeface="Calibri"/>
                          <a:cs typeface="Arial"/>
                        </a:rPr>
                        <a:t>4.45%</a:t>
                      </a:r>
                      <a:endParaRPr lang="fr-FR" sz="1400" b="0" dirty="0">
                        <a:effectLst/>
                        <a:latin typeface="Calibri"/>
                        <a:ea typeface="Calibri"/>
                        <a:cs typeface="Times New Roman"/>
                      </a:endParaRPr>
                    </a:p>
                  </a:txBody>
                  <a:tcPr marL="68580" marR="68580" marT="0" marB="0" anchor="ctr" anchorCtr="1"/>
                </a:tc>
                <a:tc>
                  <a:txBody>
                    <a:bodyPr/>
                    <a:lstStyle/>
                    <a:p>
                      <a:pPr algn="ctr">
                        <a:lnSpc>
                          <a:spcPct val="115000"/>
                        </a:lnSpc>
                        <a:spcAft>
                          <a:spcPts val="0"/>
                        </a:spcAft>
                      </a:pPr>
                      <a:r>
                        <a:rPr lang="fr-FR" sz="1400" b="1" dirty="0" smtClean="0">
                          <a:effectLst/>
                          <a:latin typeface="Calibri"/>
                          <a:ea typeface="Calibri"/>
                          <a:cs typeface="Times New Roman"/>
                        </a:rPr>
                        <a:t>4.78%</a:t>
                      </a:r>
                      <a:endParaRPr lang="fr-FR" sz="1400" b="1" dirty="0">
                        <a:effectLst/>
                        <a:latin typeface="Calibri"/>
                        <a:ea typeface="Calibri"/>
                        <a:cs typeface="Times New Roman"/>
                      </a:endParaRPr>
                    </a:p>
                  </a:txBody>
                  <a:tcPr marL="68580" marR="68580" marT="0" marB="0" anchor="ctr" anchorCtr="1"/>
                </a:tc>
                <a:tc>
                  <a:txBody>
                    <a:bodyPr/>
                    <a:lstStyle/>
                    <a:p>
                      <a:pPr algn="ctr">
                        <a:lnSpc>
                          <a:spcPct val="115000"/>
                        </a:lnSpc>
                        <a:spcAft>
                          <a:spcPts val="0"/>
                        </a:spcAft>
                      </a:pPr>
                      <a:r>
                        <a:rPr lang="en-GB" sz="1400" b="0" dirty="0">
                          <a:effectLst/>
                          <a:latin typeface="Calibri"/>
                          <a:ea typeface="Calibri"/>
                          <a:cs typeface="Arial"/>
                        </a:rPr>
                        <a:t>4.45%</a:t>
                      </a:r>
                      <a:endParaRPr lang="fr-FR" sz="1400" b="0" dirty="0">
                        <a:effectLst/>
                        <a:latin typeface="Calibri"/>
                        <a:ea typeface="Calibri"/>
                        <a:cs typeface="Times New Roman"/>
                      </a:endParaRPr>
                    </a:p>
                  </a:txBody>
                  <a:tcPr marL="68580" marR="68580" marT="0" marB="0" anchor="ctr" anchorCtr="1"/>
                </a:tc>
                <a:tc>
                  <a:txBody>
                    <a:bodyPr/>
                    <a:lstStyle/>
                    <a:p>
                      <a:pPr algn="ctr">
                        <a:lnSpc>
                          <a:spcPct val="115000"/>
                        </a:lnSpc>
                        <a:spcAft>
                          <a:spcPts val="0"/>
                        </a:spcAft>
                      </a:pPr>
                      <a:r>
                        <a:rPr lang="fr-FR" sz="1400" b="1" dirty="0" smtClean="0">
                          <a:effectLst/>
                          <a:latin typeface="Calibri"/>
                          <a:ea typeface="Calibri"/>
                          <a:cs typeface="Times New Roman"/>
                        </a:rPr>
                        <a:t>4.65%</a:t>
                      </a:r>
                      <a:endParaRPr lang="fr-FR" sz="1400" b="1" dirty="0">
                        <a:effectLst/>
                        <a:latin typeface="Calibri"/>
                        <a:ea typeface="Calibri"/>
                        <a:cs typeface="Times New Roman"/>
                      </a:endParaRPr>
                    </a:p>
                  </a:txBody>
                  <a:tcPr marL="68580" marR="68580" marT="0" marB="0" anchor="ctr" anchorCtr="1"/>
                </a:tc>
                <a:tc>
                  <a:txBody>
                    <a:bodyPr/>
                    <a:lstStyle/>
                    <a:p>
                      <a:pPr algn="ctr">
                        <a:lnSpc>
                          <a:spcPct val="115000"/>
                        </a:lnSpc>
                        <a:spcAft>
                          <a:spcPts val="0"/>
                        </a:spcAft>
                      </a:pPr>
                      <a:r>
                        <a:rPr lang="en-GB" sz="1400" b="0" dirty="0">
                          <a:effectLst/>
                          <a:latin typeface="Calibri"/>
                          <a:ea typeface="Calibri"/>
                          <a:cs typeface="Arial"/>
                        </a:rPr>
                        <a:t>4.45%</a:t>
                      </a:r>
                      <a:endParaRPr lang="fr-FR" sz="1400" b="0" dirty="0">
                        <a:effectLst/>
                        <a:latin typeface="Calibri"/>
                        <a:ea typeface="Calibri"/>
                        <a:cs typeface="Times New Roman"/>
                      </a:endParaRPr>
                    </a:p>
                  </a:txBody>
                  <a:tcPr marL="68580" marR="68580" marT="0" marB="0" anchor="ctr" anchorCtr="1"/>
                </a:tc>
                <a:tc>
                  <a:txBody>
                    <a:bodyPr/>
                    <a:lstStyle/>
                    <a:p>
                      <a:pPr algn="ctr">
                        <a:lnSpc>
                          <a:spcPct val="115000"/>
                        </a:lnSpc>
                        <a:spcAft>
                          <a:spcPts val="0"/>
                        </a:spcAft>
                      </a:pPr>
                      <a:r>
                        <a:rPr lang="fr-FR" sz="1400" b="1" dirty="0" smtClean="0">
                          <a:effectLst/>
                          <a:latin typeface="Calibri"/>
                          <a:ea typeface="Calibri"/>
                          <a:cs typeface="Times New Roman"/>
                        </a:rPr>
                        <a:t>4.50%</a:t>
                      </a:r>
                      <a:endParaRPr lang="fr-FR" sz="1400" b="1" dirty="0">
                        <a:effectLst/>
                        <a:latin typeface="Calibri"/>
                        <a:ea typeface="Calibri"/>
                        <a:cs typeface="Times New Roman"/>
                      </a:endParaRPr>
                    </a:p>
                  </a:txBody>
                  <a:tcPr marL="68580" marR="68580" marT="0" marB="0" anchor="ctr" anchorCtr="1"/>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6151104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74887" y="2545740"/>
            <a:ext cx="7835799" cy="2123658"/>
          </a:xfrm>
          <a:prstGeom prst="rect">
            <a:avLst/>
          </a:prstGeom>
        </p:spPr>
        <p:txBody>
          <a:bodyPr wrap="none">
            <a:spAutoFit/>
          </a:bodyPr>
          <a:lstStyle/>
          <a:p>
            <a:pPr algn="ctr"/>
            <a:r>
              <a:rPr lang="fr-FR" sz="4400" b="1" dirty="0" err="1" smtClean="0">
                <a:solidFill>
                  <a:schemeClr val="accent1">
                    <a:lumMod val="75000"/>
                  </a:schemeClr>
                </a:solidFill>
                <a:latin typeface="Arial" panose="020B0604020202020204" pitchFamily="34" charset="0"/>
                <a:cs typeface="Arial" panose="020B0604020202020204" pitchFamily="34" charset="0"/>
              </a:rPr>
              <a:t>Thank</a:t>
            </a:r>
            <a:r>
              <a:rPr lang="fr-FR" sz="4400" b="1" dirty="0" smtClean="0">
                <a:solidFill>
                  <a:schemeClr val="accent1">
                    <a:lumMod val="75000"/>
                  </a:schemeClr>
                </a:solidFill>
                <a:latin typeface="Arial" panose="020B0604020202020204" pitchFamily="34" charset="0"/>
                <a:cs typeface="Arial" panose="020B0604020202020204" pitchFamily="34" charset="0"/>
              </a:rPr>
              <a:t> </a:t>
            </a:r>
            <a:r>
              <a:rPr lang="fr-FR" sz="4400" b="1" dirty="0" err="1" smtClean="0">
                <a:solidFill>
                  <a:schemeClr val="accent1">
                    <a:lumMod val="75000"/>
                  </a:schemeClr>
                </a:solidFill>
                <a:latin typeface="Arial" panose="020B0604020202020204" pitchFamily="34" charset="0"/>
                <a:cs typeface="Arial" panose="020B0604020202020204" pitchFamily="34" charset="0"/>
              </a:rPr>
              <a:t>you</a:t>
            </a:r>
            <a:r>
              <a:rPr lang="fr-FR" sz="4400" b="1" dirty="0" smtClean="0">
                <a:solidFill>
                  <a:schemeClr val="accent1">
                    <a:lumMod val="75000"/>
                  </a:schemeClr>
                </a:solidFill>
                <a:latin typeface="Arial" panose="020B0604020202020204" pitchFamily="34" charset="0"/>
                <a:cs typeface="Arial" panose="020B0604020202020204" pitchFamily="34" charset="0"/>
              </a:rPr>
              <a:t> for </a:t>
            </a:r>
            <a:r>
              <a:rPr lang="fr-FR" sz="4400" b="1" dirty="0" err="1" smtClean="0">
                <a:solidFill>
                  <a:schemeClr val="accent1">
                    <a:lumMod val="75000"/>
                  </a:schemeClr>
                </a:solidFill>
                <a:latin typeface="Arial" panose="020B0604020202020204" pitchFamily="34" charset="0"/>
                <a:cs typeface="Arial" panose="020B0604020202020204" pitchFamily="34" charset="0"/>
              </a:rPr>
              <a:t>your</a:t>
            </a:r>
            <a:r>
              <a:rPr lang="fr-FR" sz="4400" b="1" dirty="0" smtClean="0">
                <a:solidFill>
                  <a:schemeClr val="accent1">
                    <a:lumMod val="75000"/>
                  </a:schemeClr>
                </a:solidFill>
                <a:latin typeface="Arial" panose="020B0604020202020204" pitchFamily="34" charset="0"/>
                <a:cs typeface="Arial" panose="020B0604020202020204" pitchFamily="34" charset="0"/>
              </a:rPr>
              <a:t> attention</a:t>
            </a:r>
          </a:p>
          <a:p>
            <a:pPr algn="ctr"/>
            <a:endParaRPr lang="fr-FR" sz="4400" b="1" dirty="0">
              <a:solidFill>
                <a:schemeClr val="accent1">
                  <a:lumMod val="75000"/>
                </a:schemeClr>
              </a:solidFill>
              <a:latin typeface="Arial" panose="020B0604020202020204" pitchFamily="34" charset="0"/>
              <a:cs typeface="Arial" panose="020B0604020202020204" pitchFamily="34" charset="0"/>
            </a:endParaRPr>
          </a:p>
          <a:p>
            <a:pPr algn="ctr"/>
            <a:r>
              <a:rPr lang="fr-FR" sz="4400" b="1" dirty="0" smtClean="0">
                <a:solidFill>
                  <a:schemeClr val="accent1">
                    <a:lumMod val="75000"/>
                  </a:schemeClr>
                </a:solidFill>
                <a:latin typeface="Arial" panose="020B0604020202020204" pitchFamily="34" charset="0"/>
                <a:cs typeface="Arial" panose="020B0604020202020204" pitchFamily="34" charset="0"/>
              </a:rPr>
              <a:t>Questions?</a:t>
            </a:r>
            <a:endParaRPr lang="fr-FR" sz="3200" b="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44281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695400" y="3356992"/>
            <a:ext cx="10873047" cy="997087"/>
          </a:xfrm>
        </p:spPr>
        <p:txBody>
          <a:bodyPr/>
          <a:lstStyle/>
          <a:p>
            <a:r>
              <a:rPr lang="de-DE" dirty="0" err="1" smtClean="0"/>
              <a:t>Capacity</a:t>
            </a:r>
            <a:endParaRPr lang="de-DE" sz="3200" dirty="0"/>
          </a:p>
        </p:txBody>
      </p:sp>
      <p:sp>
        <p:nvSpPr>
          <p:cNvPr id="4" name="Textplatzhalter 3"/>
          <p:cNvSpPr>
            <a:spLocks noGrp="1"/>
          </p:cNvSpPr>
          <p:nvPr>
            <p:ph type="body" sz="quarter" idx="15"/>
          </p:nvPr>
        </p:nvSpPr>
        <p:spPr>
          <a:xfrm>
            <a:off x="623392" y="5085184"/>
            <a:ext cx="10896000" cy="290945"/>
          </a:xfrm>
        </p:spPr>
        <p:txBody>
          <a:bodyPr/>
          <a:lstStyle/>
          <a:p>
            <a:r>
              <a:rPr lang="de-DE" sz="2000" dirty="0" smtClean="0"/>
              <a:t>Luxembourg, 5 September 2019</a:t>
            </a:r>
            <a:endParaRPr lang="de-DE" sz="2000" dirty="0"/>
          </a:p>
        </p:txBody>
      </p:sp>
      <p:sp>
        <p:nvSpPr>
          <p:cNvPr id="5" name="Textplatzhalter 4"/>
          <p:cNvSpPr>
            <a:spLocks noGrp="1"/>
          </p:cNvSpPr>
          <p:nvPr>
            <p:ph type="body" sz="quarter" idx="16"/>
          </p:nvPr>
        </p:nvSpPr>
        <p:spPr>
          <a:xfrm>
            <a:off x="263352" y="1124744"/>
            <a:ext cx="10894483" cy="273597"/>
          </a:xfrm>
        </p:spPr>
        <p:txBody>
          <a:bodyPr/>
          <a:lstStyle/>
          <a:p>
            <a:r>
              <a:rPr lang="de-DE" sz="2800" dirty="0" smtClean="0"/>
              <a:t>Stakeholder </a:t>
            </a:r>
            <a:r>
              <a:rPr lang="de-DE" sz="2800" dirty="0" err="1" smtClean="0"/>
              <a:t>consultation</a:t>
            </a:r>
            <a:r>
              <a:rPr lang="de-DE" sz="2800" dirty="0" smtClean="0"/>
              <a:t> </a:t>
            </a:r>
            <a:r>
              <a:rPr lang="de-DE" sz="2800" dirty="0" err="1" smtClean="0"/>
              <a:t>meeting</a:t>
            </a:r>
            <a:r>
              <a:rPr lang="de-DE" sz="2800" dirty="0" smtClean="0"/>
              <a:t> on </a:t>
            </a:r>
          </a:p>
          <a:p>
            <a:r>
              <a:rPr lang="de-DE" sz="2800" dirty="0" smtClean="0"/>
              <a:t>FABEC RP3 </a:t>
            </a:r>
            <a:r>
              <a:rPr lang="de-DE" sz="2800" dirty="0" err="1" smtClean="0"/>
              <a:t>performance</a:t>
            </a:r>
            <a:r>
              <a:rPr lang="de-DE" sz="2800" dirty="0" smtClean="0"/>
              <a:t> plan</a:t>
            </a:r>
          </a:p>
          <a:p>
            <a:endParaRPr lang="de-DE" dirty="0"/>
          </a:p>
          <a:p>
            <a:r>
              <a:rPr lang="de-DE" sz="2400" dirty="0" smtClean="0"/>
              <a:t>Stéphane </a:t>
            </a:r>
            <a:r>
              <a:rPr lang="de-DE" sz="2400" dirty="0" err="1" smtClean="0"/>
              <a:t>Lafourcade</a:t>
            </a:r>
            <a:r>
              <a:rPr lang="de-DE" sz="2400" dirty="0" smtClean="0"/>
              <a:t>, FR NSA</a:t>
            </a:r>
            <a:endParaRPr lang="de-DE" sz="2400" dirty="0"/>
          </a:p>
        </p:txBody>
      </p:sp>
    </p:spTree>
    <p:extLst>
      <p:ext uri="{BB962C8B-B14F-4D97-AF65-F5344CB8AC3E}">
        <p14:creationId xmlns:p14="http://schemas.microsoft.com/office/powerpoint/2010/main" val="33082379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2507757" y="332656"/>
            <a:ext cx="6345007" cy="492443"/>
          </a:xfrm>
          <a:prstGeom prst="rect">
            <a:avLst/>
          </a:prstGeom>
          <a:noFill/>
        </p:spPr>
        <p:txBody>
          <a:bodyPr wrap="none" rtlCol="0">
            <a:spAutoFit/>
          </a:bodyPr>
          <a:lstStyle/>
          <a:p>
            <a:pPr algn="ctr"/>
            <a:r>
              <a:rPr lang="fr-FR" sz="2600" b="1" dirty="0">
                <a:solidFill>
                  <a:schemeClr val="accent1">
                    <a:lumMod val="75000"/>
                  </a:schemeClr>
                </a:solidFill>
                <a:latin typeface="Arial" panose="020B0604020202020204" pitchFamily="34" charset="0"/>
                <a:cs typeface="Arial" panose="020B0604020202020204" pitchFamily="34" charset="0"/>
              </a:rPr>
              <a:t>EU wide capacity Performance targets </a:t>
            </a:r>
          </a:p>
        </p:txBody>
      </p:sp>
      <p:sp>
        <p:nvSpPr>
          <p:cNvPr id="10" name="ZoneTexte 9"/>
          <p:cNvSpPr txBox="1"/>
          <p:nvPr/>
        </p:nvSpPr>
        <p:spPr>
          <a:xfrm>
            <a:off x="551384" y="1413932"/>
            <a:ext cx="10729192" cy="4939814"/>
          </a:xfrm>
          <a:prstGeom prst="rect">
            <a:avLst/>
          </a:prstGeom>
          <a:noFill/>
        </p:spPr>
        <p:txBody>
          <a:bodyPr wrap="square" rtlCol="0">
            <a:spAutoFit/>
          </a:bodyPr>
          <a:lstStyle/>
          <a:p>
            <a:pPr algn="just"/>
            <a:r>
              <a:rPr lang="fr-FR" sz="2100" b="1" dirty="0" smtClean="0">
                <a:solidFill>
                  <a:schemeClr val="accent1">
                    <a:lumMod val="75000"/>
                  </a:schemeClr>
                </a:solidFill>
              </a:rPr>
              <a:t>	</a:t>
            </a:r>
            <a:r>
              <a:rPr lang="fr-FR" sz="2100" b="1" dirty="0" smtClean="0">
                <a:solidFill>
                  <a:schemeClr val="accent1">
                    <a:lumMod val="75000"/>
                  </a:schemeClr>
                </a:solidFill>
                <a:latin typeface="Arial" panose="020B0604020202020204" pitchFamily="34" charset="0"/>
                <a:cs typeface="Arial" panose="020B0604020202020204" pitchFamily="34" charset="0"/>
              </a:rPr>
              <a:t>KPI definition  (</a:t>
            </a:r>
            <a:r>
              <a:rPr lang="fr-FR" sz="2100" b="1" dirty="0">
                <a:solidFill>
                  <a:schemeClr val="accent1">
                    <a:lumMod val="75000"/>
                  </a:schemeClr>
                </a:solidFill>
                <a:latin typeface="Arial" panose="020B0604020202020204" pitchFamily="34" charset="0"/>
                <a:cs typeface="Arial" panose="020B0604020202020204" pitchFamily="34" charset="0"/>
              </a:rPr>
              <a:t>a</a:t>
            </a:r>
            <a:r>
              <a:rPr lang="fr-FR" sz="2100" b="1" dirty="0" smtClean="0">
                <a:solidFill>
                  <a:schemeClr val="accent1">
                    <a:lumMod val="75000"/>
                  </a:schemeClr>
                </a:solidFill>
                <a:latin typeface="Arial" panose="020B0604020202020204" pitchFamily="34" charset="0"/>
                <a:cs typeface="Arial" panose="020B0604020202020204" pitchFamily="34" charset="0"/>
              </a:rPr>
              <a:t>nnex 1, section 1, paragraph 3.1 of </a:t>
            </a:r>
            <a:r>
              <a:rPr lang="en-US" sz="2100" b="1" i="1" dirty="0" smtClean="0">
                <a:solidFill>
                  <a:schemeClr val="accent1">
                    <a:lumMod val="75000"/>
                  </a:schemeClr>
                </a:solidFill>
                <a:latin typeface="Arial" panose="020B0604020202020204" pitchFamily="34" charset="0"/>
                <a:cs typeface="Arial" panose="020B0604020202020204" pitchFamily="34" charset="0"/>
              </a:rPr>
              <a:t>(EU</a:t>
            </a:r>
            <a:r>
              <a:rPr lang="en-US" sz="2100" b="1" i="1" dirty="0">
                <a:solidFill>
                  <a:schemeClr val="accent1">
                    <a:lumMod val="75000"/>
                  </a:schemeClr>
                </a:solidFill>
                <a:latin typeface="Arial" panose="020B0604020202020204" pitchFamily="34" charset="0"/>
                <a:cs typeface="Arial" panose="020B0604020202020204" pitchFamily="34" charset="0"/>
              </a:rPr>
              <a:t>) </a:t>
            </a:r>
            <a:r>
              <a:rPr lang="en-US" sz="2100" b="1" i="1" dirty="0" smtClean="0">
                <a:solidFill>
                  <a:schemeClr val="accent1">
                    <a:lumMod val="75000"/>
                  </a:schemeClr>
                </a:solidFill>
                <a:latin typeface="Arial" panose="020B0604020202020204" pitchFamily="34" charset="0"/>
                <a:cs typeface="Arial" panose="020B0604020202020204" pitchFamily="34" charset="0"/>
              </a:rPr>
              <a:t>2019/317)</a:t>
            </a:r>
            <a:endParaRPr lang="en-US" sz="2100" b="1" i="1" dirty="0">
              <a:solidFill>
                <a:schemeClr val="accent1">
                  <a:lumMod val="75000"/>
                </a:schemeClr>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endParaRPr lang="fr-FR" sz="2100" b="1" dirty="0">
              <a:solidFill>
                <a:schemeClr val="accent1">
                  <a:lumMod val="75000"/>
                </a:schemeClr>
              </a:solidFill>
            </a:endParaRPr>
          </a:p>
          <a:p>
            <a:pPr algn="just"/>
            <a:endParaRPr lang="en-US" sz="2100" dirty="0">
              <a:solidFill>
                <a:schemeClr val="accent1">
                  <a:lumMod val="75000"/>
                </a:schemeClr>
              </a:solidFill>
              <a:latin typeface="Arial" panose="020B0604020202020204" pitchFamily="34" charset="0"/>
              <a:cs typeface="Arial" panose="020B0604020202020204" pitchFamily="34" charset="0"/>
            </a:endParaRPr>
          </a:p>
          <a:p>
            <a:pPr algn="just"/>
            <a:r>
              <a:rPr lang="en-US" sz="2100" dirty="0" smtClean="0">
                <a:solidFill>
                  <a:schemeClr val="accent1">
                    <a:lumMod val="75000"/>
                  </a:schemeClr>
                </a:solidFill>
                <a:latin typeface="Arial" panose="020B0604020202020204" pitchFamily="34" charset="0"/>
                <a:cs typeface="Arial" panose="020B0604020202020204" pitchFamily="34" charset="0"/>
              </a:rPr>
              <a:t>“The </a:t>
            </a:r>
            <a:r>
              <a:rPr lang="en-US" sz="2100" dirty="0">
                <a:solidFill>
                  <a:schemeClr val="accent1">
                    <a:lumMod val="75000"/>
                  </a:schemeClr>
                </a:solidFill>
                <a:latin typeface="Arial" panose="020B0604020202020204" pitchFamily="34" charset="0"/>
                <a:cs typeface="Arial" panose="020B0604020202020204" pitchFamily="34" charset="0"/>
              </a:rPr>
              <a:t>average minutes of en route ATFM delay per flight attributable to air navigation services, calculated as follows: </a:t>
            </a:r>
            <a:endParaRPr lang="en-US" sz="2100" dirty="0" smtClean="0">
              <a:solidFill>
                <a:schemeClr val="accent1">
                  <a:lumMod val="75000"/>
                </a:schemeClr>
              </a:solidFill>
              <a:latin typeface="Arial" panose="020B0604020202020204" pitchFamily="34" charset="0"/>
              <a:cs typeface="Arial" panose="020B0604020202020204" pitchFamily="34" charset="0"/>
            </a:endParaRPr>
          </a:p>
          <a:p>
            <a:pPr algn="just"/>
            <a:endParaRPr lang="en-US" sz="2100" dirty="0" smtClean="0">
              <a:solidFill>
                <a:schemeClr val="accent1">
                  <a:lumMod val="75000"/>
                </a:schemeClr>
              </a:solidFill>
              <a:latin typeface="Arial" panose="020B0604020202020204" pitchFamily="34" charset="0"/>
              <a:cs typeface="Arial" panose="020B0604020202020204" pitchFamily="34" charset="0"/>
            </a:endParaRPr>
          </a:p>
          <a:p>
            <a:pPr algn="just"/>
            <a:r>
              <a:rPr lang="en-US" sz="2100" dirty="0" smtClean="0">
                <a:solidFill>
                  <a:schemeClr val="accent1">
                    <a:lumMod val="75000"/>
                  </a:schemeClr>
                </a:solidFill>
                <a:latin typeface="Arial" panose="020B0604020202020204" pitchFamily="34" charset="0"/>
                <a:cs typeface="Arial" panose="020B0604020202020204" pitchFamily="34" charset="0"/>
              </a:rPr>
              <a:t>The </a:t>
            </a:r>
            <a:r>
              <a:rPr lang="en-US" sz="2100" dirty="0">
                <a:solidFill>
                  <a:schemeClr val="accent1">
                    <a:lumMod val="75000"/>
                  </a:schemeClr>
                </a:solidFill>
                <a:latin typeface="Arial" panose="020B0604020202020204" pitchFamily="34" charset="0"/>
                <a:cs typeface="Arial" panose="020B0604020202020204" pitchFamily="34" charset="0"/>
              </a:rPr>
              <a:t>en route ATFM delay is the delay calculated by the Network Manager, expressed as the difference between the estimated take-off time and the calculated take-off time allocated by the Network </a:t>
            </a:r>
            <a:r>
              <a:rPr lang="en-US" sz="2100" dirty="0" smtClean="0">
                <a:solidFill>
                  <a:schemeClr val="accent1">
                    <a:lumMod val="75000"/>
                  </a:schemeClr>
                </a:solidFill>
                <a:latin typeface="Arial" panose="020B0604020202020204" pitchFamily="34" charset="0"/>
                <a:cs typeface="Arial" panose="020B0604020202020204" pitchFamily="34" charset="0"/>
              </a:rPr>
              <a:t>Manager…  </a:t>
            </a:r>
          </a:p>
          <a:p>
            <a:pPr algn="just"/>
            <a:endParaRPr lang="en-US" sz="2100" dirty="0">
              <a:solidFill>
                <a:schemeClr val="accent1">
                  <a:lumMod val="75000"/>
                </a:schemeClr>
              </a:solidFill>
              <a:latin typeface="Arial" panose="020B0604020202020204" pitchFamily="34" charset="0"/>
              <a:cs typeface="Arial" panose="020B0604020202020204" pitchFamily="34" charset="0"/>
            </a:endParaRPr>
          </a:p>
          <a:p>
            <a:pPr algn="just"/>
            <a:r>
              <a:rPr lang="en-US" sz="2100" dirty="0" smtClean="0">
                <a:solidFill>
                  <a:schemeClr val="accent1">
                    <a:lumMod val="75000"/>
                  </a:schemeClr>
                </a:solidFill>
                <a:latin typeface="Arial" panose="020B0604020202020204" pitchFamily="34" charset="0"/>
                <a:cs typeface="Arial" panose="020B0604020202020204" pitchFamily="34" charset="0"/>
              </a:rPr>
              <a:t>This </a:t>
            </a:r>
            <a:r>
              <a:rPr lang="en-US" sz="2100" dirty="0">
                <a:solidFill>
                  <a:schemeClr val="accent1">
                    <a:lumMod val="75000"/>
                  </a:schemeClr>
                </a:solidFill>
                <a:latin typeface="Arial" panose="020B0604020202020204" pitchFamily="34" charset="0"/>
                <a:cs typeface="Arial" panose="020B0604020202020204" pitchFamily="34" charset="0"/>
              </a:rPr>
              <a:t>indicator covers all IFR flights and all ATFM delay causes, excluding exceptional </a:t>
            </a:r>
            <a:r>
              <a:rPr lang="en-US" sz="2100" dirty="0" smtClean="0">
                <a:solidFill>
                  <a:schemeClr val="accent1">
                    <a:lumMod val="75000"/>
                  </a:schemeClr>
                </a:solidFill>
                <a:latin typeface="Arial" panose="020B0604020202020204" pitchFamily="34" charset="0"/>
                <a:cs typeface="Arial" panose="020B0604020202020204" pitchFamily="34" charset="0"/>
              </a:rPr>
              <a:t>events…</a:t>
            </a:r>
          </a:p>
          <a:p>
            <a:pPr algn="just"/>
            <a:endParaRPr lang="en-US" sz="2100" dirty="0">
              <a:solidFill>
                <a:schemeClr val="accent1">
                  <a:lumMod val="75000"/>
                </a:schemeClr>
              </a:solidFill>
              <a:latin typeface="Arial" panose="020B0604020202020204" pitchFamily="34" charset="0"/>
              <a:cs typeface="Arial" panose="020B0604020202020204" pitchFamily="34" charset="0"/>
            </a:endParaRPr>
          </a:p>
          <a:p>
            <a:pPr algn="just"/>
            <a:r>
              <a:rPr lang="en-US" sz="2100" dirty="0" smtClean="0">
                <a:solidFill>
                  <a:schemeClr val="accent1">
                    <a:lumMod val="75000"/>
                  </a:schemeClr>
                </a:solidFill>
                <a:latin typeface="Arial" panose="020B0604020202020204" pitchFamily="34" charset="0"/>
                <a:cs typeface="Arial" panose="020B0604020202020204" pitchFamily="34" charset="0"/>
              </a:rPr>
              <a:t>This </a:t>
            </a:r>
            <a:r>
              <a:rPr lang="en-US" sz="2100" dirty="0">
                <a:solidFill>
                  <a:schemeClr val="accent1">
                    <a:lumMod val="75000"/>
                  </a:schemeClr>
                </a:solidFill>
                <a:latin typeface="Arial" panose="020B0604020202020204" pitchFamily="34" charset="0"/>
                <a:cs typeface="Arial" panose="020B0604020202020204" pitchFamily="34" charset="0"/>
              </a:rPr>
              <a:t>indicator is calculated for the whole calendar year and for each year of the reference </a:t>
            </a:r>
            <a:r>
              <a:rPr lang="en-US" sz="2100" dirty="0" smtClean="0">
                <a:solidFill>
                  <a:schemeClr val="accent1">
                    <a:lumMod val="75000"/>
                  </a:schemeClr>
                </a:solidFill>
                <a:latin typeface="Arial" panose="020B0604020202020204" pitchFamily="34" charset="0"/>
                <a:cs typeface="Arial" panose="020B0604020202020204" pitchFamily="34" charset="0"/>
              </a:rPr>
              <a:t>period.” </a:t>
            </a:r>
            <a:endParaRPr lang="fr-FR" sz="21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53331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p:cNvGraphicFramePr>
            <a:graphicFrameLocks noGrp="1"/>
          </p:cNvGraphicFramePr>
          <p:nvPr>
            <p:extLst/>
          </p:nvPr>
        </p:nvGraphicFramePr>
        <p:xfrm>
          <a:off x="2279576" y="3140968"/>
          <a:ext cx="6480720" cy="3384374"/>
        </p:xfrm>
        <a:graphic>
          <a:graphicData uri="http://schemas.openxmlformats.org/drawingml/2006/table">
            <a:tbl>
              <a:tblPr firstRow="1" firstCol="1" bandRow="1">
                <a:tableStyleId>{5C22544A-7EE6-4342-B048-85BDC9FD1C3A}</a:tableStyleId>
              </a:tblPr>
              <a:tblGrid>
                <a:gridCol w="1407097">
                  <a:extLst>
                    <a:ext uri="{9D8B030D-6E8A-4147-A177-3AD203B41FA5}">
                      <a16:colId xmlns:a16="http://schemas.microsoft.com/office/drawing/2014/main" val="20000"/>
                    </a:ext>
                  </a:extLst>
                </a:gridCol>
                <a:gridCol w="1032703">
                  <a:extLst>
                    <a:ext uri="{9D8B030D-6E8A-4147-A177-3AD203B41FA5}">
                      <a16:colId xmlns:a16="http://schemas.microsoft.com/office/drawing/2014/main" val="20001"/>
                    </a:ext>
                  </a:extLst>
                </a:gridCol>
                <a:gridCol w="991169">
                  <a:extLst>
                    <a:ext uri="{9D8B030D-6E8A-4147-A177-3AD203B41FA5}">
                      <a16:colId xmlns:a16="http://schemas.microsoft.com/office/drawing/2014/main" val="20002"/>
                    </a:ext>
                  </a:extLst>
                </a:gridCol>
                <a:gridCol w="991169">
                  <a:extLst>
                    <a:ext uri="{9D8B030D-6E8A-4147-A177-3AD203B41FA5}">
                      <a16:colId xmlns:a16="http://schemas.microsoft.com/office/drawing/2014/main" val="20003"/>
                    </a:ext>
                  </a:extLst>
                </a:gridCol>
                <a:gridCol w="991169">
                  <a:extLst>
                    <a:ext uri="{9D8B030D-6E8A-4147-A177-3AD203B41FA5}">
                      <a16:colId xmlns:a16="http://schemas.microsoft.com/office/drawing/2014/main" val="20004"/>
                    </a:ext>
                  </a:extLst>
                </a:gridCol>
                <a:gridCol w="1067413">
                  <a:extLst>
                    <a:ext uri="{9D8B030D-6E8A-4147-A177-3AD203B41FA5}">
                      <a16:colId xmlns:a16="http://schemas.microsoft.com/office/drawing/2014/main" val="20005"/>
                    </a:ext>
                  </a:extLst>
                </a:gridCol>
              </a:tblGrid>
              <a:tr h="347190">
                <a:tc>
                  <a:txBody>
                    <a:bodyPr/>
                    <a:lstStyle/>
                    <a:p>
                      <a:pPr>
                        <a:lnSpc>
                          <a:spcPct val="115000"/>
                        </a:lnSpc>
                        <a:spcAft>
                          <a:spcPts val="0"/>
                        </a:spcAft>
                      </a:pPr>
                      <a:r>
                        <a:rPr lang="en-GB" sz="1400" dirty="0">
                          <a:effectLst/>
                        </a:rPr>
                        <a:t>Min/flight</a:t>
                      </a:r>
                      <a:endParaRPr lang="fr-FR"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400" dirty="0">
                          <a:effectLst/>
                        </a:rPr>
                        <a:t>2020</a:t>
                      </a:r>
                      <a:endParaRPr lang="fr-FR"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400">
                          <a:effectLst/>
                        </a:rPr>
                        <a:t>2021</a:t>
                      </a:r>
                      <a:endParaRPr lang="fr-FR" sz="1400">
                        <a:effectLst/>
                        <a:latin typeface="Calibri"/>
                        <a:ea typeface="Calibri"/>
                        <a:cs typeface="Times New Roman"/>
                      </a:endParaRPr>
                    </a:p>
                  </a:txBody>
                  <a:tcPr marL="68580" marR="68580" marT="0" marB="0"/>
                </a:tc>
                <a:tc>
                  <a:txBody>
                    <a:bodyPr/>
                    <a:lstStyle/>
                    <a:p>
                      <a:pPr>
                        <a:lnSpc>
                          <a:spcPct val="115000"/>
                        </a:lnSpc>
                        <a:spcAft>
                          <a:spcPts val="0"/>
                        </a:spcAft>
                      </a:pPr>
                      <a:r>
                        <a:rPr lang="en-GB" sz="1400">
                          <a:effectLst/>
                        </a:rPr>
                        <a:t>2022</a:t>
                      </a:r>
                      <a:endParaRPr lang="fr-FR" sz="1400">
                        <a:effectLst/>
                        <a:latin typeface="Calibri"/>
                        <a:ea typeface="Calibri"/>
                        <a:cs typeface="Times New Roman"/>
                      </a:endParaRPr>
                    </a:p>
                  </a:txBody>
                  <a:tcPr marL="68580" marR="68580" marT="0" marB="0"/>
                </a:tc>
                <a:tc>
                  <a:txBody>
                    <a:bodyPr/>
                    <a:lstStyle/>
                    <a:p>
                      <a:pPr>
                        <a:lnSpc>
                          <a:spcPct val="115000"/>
                        </a:lnSpc>
                        <a:spcAft>
                          <a:spcPts val="0"/>
                        </a:spcAft>
                      </a:pPr>
                      <a:r>
                        <a:rPr lang="en-GB" sz="1400">
                          <a:effectLst/>
                        </a:rPr>
                        <a:t>2023</a:t>
                      </a:r>
                      <a:endParaRPr lang="fr-FR" sz="1400">
                        <a:effectLst/>
                        <a:latin typeface="Calibri"/>
                        <a:ea typeface="Calibri"/>
                        <a:cs typeface="Times New Roman"/>
                      </a:endParaRPr>
                    </a:p>
                  </a:txBody>
                  <a:tcPr marL="68580" marR="68580" marT="0" marB="0"/>
                </a:tc>
                <a:tc>
                  <a:txBody>
                    <a:bodyPr/>
                    <a:lstStyle/>
                    <a:p>
                      <a:pPr>
                        <a:lnSpc>
                          <a:spcPct val="115000"/>
                        </a:lnSpc>
                        <a:spcAft>
                          <a:spcPts val="0"/>
                        </a:spcAft>
                      </a:pPr>
                      <a:r>
                        <a:rPr lang="en-GB" sz="1400" dirty="0">
                          <a:effectLst/>
                        </a:rPr>
                        <a:t>2024</a:t>
                      </a:r>
                      <a:endParaRPr lang="fr-FR" sz="14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47190">
                <a:tc>
                  <a:txBody>
                    <a:bodyPr/>
                    <a:lstStyle/>
                    <a:p>
                      <a:pPr>
                        <a:lnSpc>
                          <a:spcPct val="115000"/>
                        </a:lnSpc>
                        <a:spcAft>
                          <a:spcPts val="0"/>
                        </a:spcAft>
                      </a:pPr>
                      <a:r>
                        <a:rPr lang="en-GB" sz="1600" b="1" dirty="0">
                          <a:effectLst/>
                        </a:rPr>
                        <a:t>EU wide</a:t>
                      </a:r>
                      <a:endParaRPr lang="fr-FR" sz="1600" b="1" dirty="0">
                        <a:effectLst/>
                        <a:latin typeface="Calibri"/>
                        <a:ea typeface="Calibri"/>
                        <a:cs typeface="Times New Roman"/>
                      </a:endParaRPr>
                    </a:p>
                  </a:txBody>
                  <a:tcPr marL="68580" marR="68580" marT="0" marB="0"/>
                </a:tc>
                <a:tc>
                  <a:txBody>
                    <a:bodyPr/>
                    <a:lstStyle/>
                    <a:p>
                      <a:pPr>
                        <a:lnSpc>
                          <a:spcPct val="115000"/>
                        </a:lnSpc>
                        <a:spcAft>
                          <a:spcPts val="0"/>
                        </a:spcAft>
                      </a:pPr>
                      <a:r>
                        <a:rPr lang="en-GB" sz="1600" b="1" dirty="0" smtClean="0">
                          <a:effectLst/>
                        </a:rPr>
                        <a:t>0.90</a:t>
                      </a:r>
                      <a:endParaRPr lang="fr-FR" sz="1600" b="1" dirty="0">
                        <a:effectLst/>
                        <a:latin typeface="Calibri"/>
                        <a:ea typeface="Calibri"/>
                        <a:cs typeface="Times New Roman"/>
                      </a:endParaRPr>
                    </a:p>
                  </a:txBody>
                  <a:tcPr marL="68580" marR="68580" marT="0" marB="0"/>
                </a:tc>
                <a:tc>
                  <a:txBody>
                    <a:bodyPr/>
                    <a:lstStyle/>
                    <a:p>
                      <a:pPr>
                        <a:lnSpc>
                          <a:spcPct val="115000"/>
                        </a:lnSpc>
                        <a:spcAft>
                          <a:spcPts val="0"/>
                        </a:spcAft>
                      </a:pPr>
                      <a:r>
                        <a:rPr lang="en-GB" sz="1600" b="1" dirty="0" smtClean="0">
                          <a:effectLst/>
                        </a:rPr>
                        <a:t>0.90</a:t>
                      </a:r>
                      <a:endParaRPr lang="fr-FR" sz="1600" b="1" dirty="0">
                        <a:effectLst/>
                        <a:latin typeface="Calibri"/>
                        <a:ea typeface="Calibri"/>
                        <a:cs typeface="Times New Roman"/>
                      </a:endParaRPr>
                    </a:p>
                  </a:txBody>
                  <a:tcPr marL="68580" marR="68580" marT="0" marB="0"/>
                </a:tc>
                <a:tc>
                  <a:txBody>
                    <a:bodyPr/>
                    <a:lstStyle/>
                    <a:p>
                      <a:pPr>
                        <a:lnSpc>
                          <a:spcPct val="115000"/>
                        </a:lnSpc>
                        <a:spcAft>
                          <a:spcPts val="0"/>
                        </a:spcAft>
                      </a:pPr>
                      <a:r>
                        <a:rPr lang="en-GB" sz="1600" b="1" dirty="0" smtClean="0">
                          <a:effectLst/>
                        </a:rPr>
                        <a:t>0.70</a:t>
                      </a:r>
                      <a:endParaRPr lang="fr-FR" sz="1600" b="1" dirty="0">
                        <a:effectLst/>
                        <a:latin typeface="Calibri"/>
                        <a:ea typeface="Calibri"/>
                        <a:cs typeface="Times New Roman"/>
                      </a:endParaRPr>
                    </a:p>
                  </a:txBody>
                  <a:tcPr marL="68580" marR="68580" marT="0" marB="0"/>
                </a:tc>
                <a:tc>
                  <a:txBody>
                    <a:bodyPr/>
                    <a:lstStyle/>
                    <a:p>
                      <a:pPr>
                        <a:lnSpc>
                          <a:spcPct val="115000"/>
                        </a:lnSpc>
                        <a:spcAft>
                          <a:spcPts val="0"/>
                        </a:spcAft>
                      </a:pPr>
                      <a:r>
                        <a:rPr lang="en-GB" sz="1600" b="1" dirty="0" smtClean="0">
                          <a:effectLst/>
                        </a:rPr>
                        <a:t>0.50</a:t>
                      </a:r>
                      <a:endParaRPr lang="fr-FR" sz="1600" b="1" dirty="0">
                        <a:effectLst/>
                        <a:latin typeface="Calibri"/>
                        <a:ea typeface="Calibri"/>
                        <a:cs typeface="Times New Roman"/>
                      </a:endParaRPr>
                    </a:p>
                  </a:txBody>
                  <a:tcPr marL="68580" marR="68580" marT="0" marB="0"/>
                </a:tc>
                <a:tc>
                  <a:txBody>
                    <a:bodyPr/>
                    <a:lstStyle/>
                    <a:p>
                      <a:pPr>
                        <a:lnSpc>
                          <a:spcPct val="115000"/>
                        </a:lnSpc>
                        <a:spcAft>
                          <a:spcPts val="0"/>
                        </a:spcAft>
                      </a:pPr>
                      <a:r>
                        <a:rPr lang="en-GB" sz="1600" b="1" dirty="0" smtClean="0">
                          <a:effectLst/>
                        </a:rPr>
                        <a:t>0.50</a:t>
                      </a:r>
                      <a:endParaRPr lang="fr-FR" sz="1600" b="1"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259664">
                <a:tc>
                  <a:txBody>
                    <a:bodyPr/>
                    <a:lstStyle/>
                    <a:p>
                      <a:pPr>
                        <a:lnSpc>
                          <a:spcPct val="115000"/>
                        </a:lnSpc>
                        <a:spcAft>
                          <a:spcPts val="0"/>
                        </a:spcAft>
                      </a:pPr>
                      <a:endParaRPr lang="fr-FR" sz="1400" dirty="0">
                        <a:effectLst/>
                        <a:latin typeface="Calibri"/>
                        <a:ea typeface="Calibri"/>
                        <a:cs typeface="Times New Roman"/>
                      </a:endParaRPr>
                    </a:p>
                  </a:txBody>
                  <a:tcPr marL="68580" marR="68580" marT="0" marB="0"/>
                </a:tc>
                <a:tc>
                  <a:txBody>
                    <a:bodyPr/>
                    <a:lstStyle/>
                    <a:p>
                      <a:pPr>
                        <a:lnSpc>
                          <a:spcPct val="115000"/>
                        </a:lnSpc>
                        <a:spcAft>
                          <a:spcPts val="0"/>
                        </a:spcAft>
                      </a:pPr>
                      <a:endParaRPr lang="fr-FR" sz="1400" dirty="0">
                        <a:effectLst/>
                        <a:latin typeface="Calibri"/>
                        <a:ea typeface="Calibri"/>
                        <a:cs typeface="Times New Roman"/>
                      </a:endParaRPr>
                    </a:p>
                  </a:txBody>
                  <a:tcPr marL="68580" marR="68580" marT="0" marB="0"/>
                </a:tc>
                <a:tc>
                  <a:txBody>
                    <a:bodyPr/>
                    <a:lstStyle/>
                    <a:p>
                      <a:pPr>
                        <a:lnSpc>
                          <a:spcPct val="115000"/>
                        </a:lnSpc>
                        <a:spcAft>
                          <a:spcPts val="0"/>
                        </a:spcAft>
                      </a:pPr>
                      <a:endParaRPr lang="fr-FR" sz="1400">
                        <a:effectLst/>
                        <a:latin typeface="Calibri"/>
                        <a:ea typeface="Calibri"/>
                        <a:cs typeface="Times New Roman"/>
                      </a:endParaRPr>
                    </a:p>
                  </a:txBody>
                  <a:tcPr marL="68580" marR="68580" marT="0" marB="0"/>
                </a:tc>
                <a:tc>
                  <a:txBody>
                    <a:bodyPr/>
                    <a:lstStyle/>
                    <a:p>
                      <a:pPr>
                        <a:lnSpc>
                          <a:spcPct val="115000"/>
                        </a:lnSpc>
                        <a:spcAft>
                          <a:spcPts val="0"/>
                        </a:spcAft>
                      </a:pPr>
                      <a:endParaRPr lang="fr-FR" sz="1400">
                        <a:effectLst/>
                        <a:latin typeface="Calibri"/>
                        <a:ea typeface="Calibri"/>
                        <a:cs typeface="Times New Roman"/>
                      </a:endParaRPr>
                    </a:p>
                  </a:txBody>
                  <a:tcPr marL="68580" marR="68580" marT="0" marB="0"/>
                </a:tc>
                <a:tc>
                  <a:txBody>
                    <a:bodyPr/>
                    <a:lstStyle/>
                    <a:p>
                      <a:pPr>
                        <a:lnSpc>
                          <a:spcPct val="115000"/>
                        </a:lnSpc>
                        <a:spcAft>
                          <a:spcPts val="0"/>
                        </a:spcAft>
                      </a:pPr>
                      <a:endParaRPr lang="fr-FR" sz="1400">
                        <a:effectLst/>
                        <a:latin typeface="Calibri"/>
                        <a:ea typeface="Calibri"/>
                        <a:cs typeface="Times New Roman"/>
                      </a:endParaRPr>
                    </a:p>
                  </a:txBody>
                  <a:tcPr marL="68580" marR="68580" marT="0" marB="0"/>
                </a:tc>
                <a:tc>
                  <a:txBody>
                    <a:bodyPr/>
                    <a:lstStyle/>
                    <a:p>
                      <a:pPr>
                        <a:lnSpc>
                          <a:spcPct val="115000"/>
                        </a:lnSpc>
                        <a:spcAft>
                          <a:spcPts val="0"/>
                        </a:spcAft>
                      </a:pPr>
                      <a:endParaRPr lang="fr-FR" sz="14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347190">
                <a:tc>
                  <a:txBody>
                    <a:bodyPr/>
                    <a:lstStyle/>
                    <a:p>
                      <a:pPr>
                        <a:lnSpc>
                          <a:spcPct val="115000"/>
                        </a:lnSpc>
                        <a:spcAft>
                          <a:spcPts val="0"/>
                        </a:spcAft>
                      </a:pPr>
                      <a:r>
                        <a:rPr lang="en-GB" sz="1400" b="1" dirty="0">
                          <a:effectLst/>
                        </a:rPr>
                        <a:t>FABEC RV</a:t>
                      </a:r>
                      <a:endParaRPr lang="fr-FR" sz="1400" b="1" dirty="0">
                        <a:effectLst/>
                        <a:latin typeface="Calibri"/>
                        <a:ea typeface="Calibri"/>
                        <a:cs typeface="Times New Roman"/>
                      </a:endParaRPr>
                    </a:p>
                  </a:txBody>
                  <a:tcPr marL="68580" marR="68580" marT="0" marB="0"/>
                </a:tc>
                <a:tc>
                  <a:txBody>
                    <a:bodyPr/>
                    <a:lstStyle/>
                    <a:p>
                      <a:pPr>
                        <a:lnSpc>
                          <a:spcPct val="115000"/>
                        </a:lnSpc>
                        <a:spcAft>
                          <a:spcPts val="0"/>
                        </a:spcAft>
                      </a:pPr>
                      <a:r>
                        <a:rPr lang="en-GB" sz="1400" b="1" dirty="0">
                          <a:effectLst/>
                        </a:rPr>
                        <a:t>0.69</a:t>
                      </a:r>
                      <a:endParaRPr lang="fr-FR" sz="1400" b="1" dirty="0">
                        <a:effectLst/>
                        <a:latin typeface="Calibri"/>
                        <a:ea typeface="Calibri"/>
                        <a:cs typeface="Times New Roman"/>
                      </a:endParaRPr>
                    </a:p>
                  </a:txBody>
                  <a:tcPr marL="68580" marR="68580" marT="0" marB="0"/>
                </a:tc>
                <a:tc>
                  <a:txBody>
                    <a:bodyPr/>
                    <a:lstStyle/>
                    <a:p>
                      <a:pPr>
                        <a:lnSpc>
                          <a:spcPct val="115000"/>
                        </a:lnSpc>
                        <a:spcAft>
                          <a:spcPts val="0"/>
                        </a:spcAft>
                      </a:pPr>
                      <a:r>
                        <a:rPr lang="en-GB" sz="1400" b="1">
                          <a:effectLst/>
                        </a:rPr>
                        <a:t>0.68</a:t>
                      </a:r>
                      <a:endParaRPr lang="fr-FR" sz="1400" b="1">
                        <a:effectLst/>
                        <a:latin typeface="Calibri"/>
                        <a:ea typeface="Calibri"/>
                        <a:cs typeface="Times New Roman"/>
                      </a:endParaRPr>
                    </a:p>
                  </a:txBody>
                  <a:tcPr marL="68580" marR="68580" marT="0" marB="0"/>
                </a:tc>
                <a:tc>
                  <a:txBody>
                    <a:bodyPr/>
                    <a:lstStyle/>
                    <a:p>
                      <a:pPr>
                        <a:lnSpc>
                          <a:spcPct val="115000"/>
                        </a:lnSpc>
                        <a:spcAft>
                          <a:spcPts val="0"/>
                        </a:spcAft>
                      </a:pPr>
                      <a:r>
                        <a:rPr lang="en-GB" sz="1400" b="1">
                          <a:effectLst/>
                        </a:rPr>
                        <a:t>0.51</a:t>
                      </a:r>
                      <a:endParaRPr lang="fr-FR" sz="1400" b="1">
                        <a:effectLst/>
                        <a:latin typeface="Calibri"/>
                        <a:ea typeface="Calibri"/>
                        <a:cs typeface="Times New Roman"/>
                      </a:endParaRPr>
                    </a:p>
                  </a:txBody>
                  <a:tcPr marL="68580" marR="68580" marT="0" marB="0"/>
                </a:tc>
                <a:tc>
                  <a:txBody>
                    <a:bodyPr/>
                    <a:lstStyle/>
                    <a:p>
                      <a:pPr>
                        <a:lnSpc>
                          <a:spcPct val="115000"/>
                        </a:lnSpc>
                        <a:spcAft>
                          <a:spcPts val="0"/>
                        </a:spcAft>
                      </a:pPr>
                      <a:r>
                        <a:rPr lang="en-GB" sz="1400" b="1">
                          <a:effectLst/>
                        </a:rPr>
                        <a:t>0.37</a:t>
                      </a:r>
                      <a:endParaRPr lang="fr-FR" sz="1400" b="1">
                        <a:effectLst/>
                        <a:latin typeface="Calibri"/>
                        <a:ea typeface="Calibri"/>
                        <a:cs typeface="Times New Roman"/>
                      </a:endParaRPr>
                    </a:p>
                  </a:txBody>
                  <a:tcPr marL="68580" marR="68580" marT="0" marB="0"/>
                </a:tc>
                <a:tc>
                  <a:txBody>
                    <a:bodyPr/>
                    <a:lstStyle/>
                    <a:p>
                      <a:pPr>
                        <a:lnSpc>
                          <a:spcPct val="115000"/>
                        </a:lnSpc>
                        <a:spcAft>
                          <a:spcPts val="0"/>
                        </a:spcAft>
                      </a:pPr>
                      <a:r>
                        <a:rPr lang="en-GB" sz="1400" b="1" dirty="0">
                          <a:effectLst/>
                        </a:rPr>
                        <a:t>0.36</a:t>
                      </a:r>
                      <a:endParaRPr lang="fr-FR" sz="1400" b="1"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347190">
                <a:tc>
                  <a:txBody>
                    <a:bodyPr/>
                    <a:lstStyle/>
                    <a:p>
                      <a:pPr>
                        <a:lnSpc>
                          <a:spcPct val="115000"/>
                        </a:lnSpc>
                        <a:spcAft>
                          <a:spcPts val="0"/>
                        </a:spcAft>
                      </a:pPr>
                      <a:r>
                        <a:rPr lang="en-GB" sz="1400" dirty="0">
                          <a:effectLst/>
                        </a:rPr>
                        <a:t>SKEYES RV</a:t>
                      </a:r>
                      <a:endParaRPr lang="fr-FR"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400" i="1" dirty="0">
                          <a:effectLst/>
                        </a:rPr>
                        <a:t>0.20</a:t>
                      </a:r>
                      <a:endParaRPr lang="fr-FR" sz="1400" i="1" dirty="0">
                        <a:effectLst/>
                        <a:latin typeface="Calibri"/>
                        <a:ea typeface="Calibri"/>
                        <a:cs typeface="Times New Roman"/>
                      </a:endParaRPr>
                    </a:p>
                  </a:txBody>
                  <a:tcPr marL="68580" marR="68580" marT="0" marB="0"/>
                </a:tc>
                <a:tc>
                  <a:txBody>
                    <a:bodyPr/>
                    <a:lstStyle/>
                    <a:p>
                      <a:pPr>
                        <a:lnSpc>
                          <a:spcPct val="115000"/>
                        </a:lnSpc>
                        <a:spcAft>
                          <a:spcPts val="0"/>
                        </a:spcAft>
                      </a:pPr>
                      <a:r>
                        <a:rPr lang="en-GB" sz="1400" i="1">
                          <a:effectLst/>
                        </a:rPr>
                        <a:t>0.21</a:t>
                      </a:r>
                      <a:endParaRPr lang="fr-FR" sz="1400" i="1">
                        <a:effectLst/>
                        <a:latin typeface="Calibri"/>
                        <a:ea typeface="Calibri"/>
                        <a:cs typeface="Times New Roman"/>
                      </a:endParaRPr>
                    </a:p>
                  </a:txBody>
                  <a:tcPr marL="68580" marR="68580" marT="0" marB="0"/>
                </a:tc>
                <a:tc>
                  <a:txBody>
                    <a:bodyPr/>
                    <a:lstStyle/>
                    <a:p>
                      <a:pPr>
                        <a:lnSpc>
                          <a:spcPct val="115000"/>
                        </a:lnSpc>
                        <a:spcAft>
                          <a:spcPts val="0"/>
                        </a:spcAft>
                      </a:pPr>
                      <a:r>
                        <a:rPr lang="en-GB" sz="1400" i="1">
                          <a:effectLst/>
                        </a:rPr>
                        <a:t>0.17</a:t>
                      </a:r>
                      <a:endParaRPr lang="fr-FR" sz="1400" i="1">
                        <a:effectLst/>
                        <a:latin typeface="Calibri"/>
                        <a:ea typeface="Calibri"/>
                        <a:cs typeface="Times New Roman"/>
                      </a:endParaRPr>
                    </a:p>
                  </a:txBody>
                  <a:tcPr marL="68580" marR="68580" marT="0" marB="0"/>
                </a:tc>
                <a:tc>
                  <a:txBody>
                    <a:bodyPr/>
                    <a:lstStyle/>
                    <a:p>
                      <a:pPr>
                        <a:lnSpc>
                          <a:spcPct val="115000"/>
                        </a:lnSpc>
                        <a:spcAft>
                          <a:spcPts val="0"/>
                        </a:spcAft>
                      </a:pPr>
                      <a:r>
                        <a:rPr lang="en-GB" sz="1400" i="1">
                          <a:effectLst/>
                        </a:rPr>
                        <a:t>0.12</a:t>
                      </a:r>
                      <a:endParaRPr lang="fr-FR" sz="1400" i="1">
                        <a:effectLst/>
                        <a:latin typeface="Calibri"/>
                        <a:ea typeface="Calibri"/>
                        <a:cs typeface="Times New Roman"/>
                      </a:endParaRPr>
                    </a:p>
                  </a:txBody>
                  <a:tcPr marL="68580" marR="68580" marT="0" marB="0"/>
                </a:tc>
                <a:tc>
                  <a:txBody>
                    <a:bodyPr/>
                    <a:lstStyle/>
                    <a:p>
                      <a:pPr>
                        <a:lnSpc>
                          <a:spcPct val="115000"/>
                        </a:lnSpc>
                        <a:spcAft>
                          <a:spcPts val="0"/>
                        </a:spcAft>
                      </a:pPr>
                      <a:r>
                        <a:rPr lang="en-GB" sz="1400" i="1" dirty="0">
                          <a:effectLst/>
                        </a:rPr>
                        <a:t>0.12</a:t>
                      </a:r>
                      <a:endParaRPr lang="fr-FR" sz="1400" i="1"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347190">
                <a:tc>
                  <a:txBody>
                    <a:bodyPr/>
                    <a:lstStyle/>
                    <a:p>
                      <a:pPr>
                        <a:lnSpc>
                          <a:spcPct val="115000"/>
                        </a:lnSpc>
                        <a:spcAft>
                          <a:spcPts val="0"/>
                        </a:spcAft>
                      </a:pPr>
                      <a:r>
                        <a:rPr lang="en-GB" sz="1400">
                          <a:effectLst/>
                        </a:rPr>
                        <a:t>DFS RV</a:t>
                      </a:r>
                      <a:endParaRPr lang="fr-FR" sz="1400">
                        <a:effectLst/>
                        <a:latin typeface="Calibri"/>
                        <a:ea typeface="Calibri"/>
                        <a:cs typeface="Times New Roman"/>
                      </a:endParaRPr>
                    </a:p>
                  </a:txBody>
                  <a:tcPr marL="68580" marR="68580" marT="0" marB="0"/>
                </a:tc>
                <a:tc>
                  <a:txBody>
                    <a:bodyPr/>
                    <a:lstStyle/>
                    <a:p>
                      <a:pPr>
                        <a:lnSpc>
                          <a:spcPct val="115000"/>
                        </a:lnSpc>
                        <a:spcAft>
                          <a:spcPts val="0"/>
                        </a:spcAft>
                      </a:pPr>
                      <a:r>
                        <a:rPr lang="en-GB" sz="1400" i="1" dirty="0">
                          <a:effectLst/>
                        </a:rPr>
                        <a:t>0.52 </a:t>
                      </a:r>
                      <a:endParaRPr lang="fr-FR" sz="1400" i="1" dirty="0">
                        <a:effectLst/>
                        <a:latin typeface="Calibri"/>
                        <a:ea typeface="Calibri"/>
                        <a:cs typeface="Times New Roman"/>
                      </a:endParaRPr>
                    </a:p>
                  </a:txBody>
                  <a:tcPr marL="68580" marR="68580" marT="0" marB="0"/>
                </a:tc>
                <a:tc>
                  <a:txBody>
                    <a:bodyPr/>
                    <a:lstStyle/>
                    <a:p>
                      <a:pPr>
                        <a:lnSpc>
                          <a:spcPct val="115000"/>
                        </a:lnSpc>
                        <a:spcAft>
                          <a:spcPts val="0"/>
                        </a:spcAft>
                      </a:pPr>
                      <a:r>
                        <a:rPr lang="en-GB" sz="1400" i="1">
                          <a:effectLst/>
                        </a:rPr>
                        <a:t>0.50 </a:t>
                      </a:r>
                      <a:endParaRPr lang="fr-FR" sz="1400" i="1">
                        <a:effectLst/>
                        <a:latin typeface="Calibri"/>
                        <a:ea typeface="Calibri"/>
                        <a:cs typeface="Times New Roman"/>
                      </a:endParaRPr>
                    </a:p>
                  </a:txBody>
                  <a:tcPr marL="68580" marR="68580" marT="0" marB="0"/>
                </a:tc>
                <a:tc>
                  <a:txBody>
                    <a:bodyPr/>
                    <a:lstStyle/>
                    <a:p>
                      <a:pPr>
                        <a:lnSpc>
                          <a:spcPct val="115000"/>
                        </a:lnSpc>
                        <a:spcAft>
                          <a:spcPts val="0"/>
                        </a:spcAft>
                      </a:pPr>
                      <a:r>
                        <a:rPr lang="en-GB" sz="1400" i="1">
                          <a:effectLst/>
                        </a:rPr>
                        <a:t>0.37 </a:t>
                      </a:r>
                      <a:endParaRPr lang="fr-FR" sz="1400" i="1">
                        <a:effectLst/>
                        <a:latin typeface="Calibri"/>
                        <a:ea typeface="Calibri"/>
                        <a:cs typeface="Times New Roman"/>
                      </a:endParaRPr>
                    </a:p>
                  </a:txBody>
                  <a:tcPr marL="68580" marR="68580" marT="0" marB="0"/>
                </a:tc>
                <a:tc>
                  <a:txBody>
                    <a:bodyPr/>
                    <a:lstStyle/>
                    <a:p>
                      <a:pPr>
                        <a:lnSpc>
                          <a:spcPct val="115000"/>
                        </a:lnSpc>
                        <a:spcAft>
                          <a:spcPts val="0"/>
                        </a:spcAft>
                      </a:pPr>
                      <a:r>
                        <a:rPr lang="en-GB" sz="1400" i="1">
                          <a:effectLst/>
                        </a:rPr>
                        <a:t>0.25 </a:t>
                      </a:r>
                      <a:endParaRPr lang="fr-FR" sz="1400" i="1">
                        <a:effectLst/>
                        <a:latin typeface="Calibri"/>
                        <a:ea typeface="Calibri"/>
                        <a:cs typeface="Times New Roman"/>
                      </a:endParaRPr>
                    </a:p>
                  </a:txBody>
                  <a:tcPr marL="68580" marR="68580" marT="0" marB="0"/>
                </a:tc>
                <a:tc>
                  <a:txBody>
                    <a:bodyPr/>
                    <a:lstStyle/>
                    <a:p>
                      <a:pPr>
                        <a:lnSpc>
                          <a:spcPct val="115000"/>
                        </a:lnSpc>
                        <a:spcAft>
                          <a:spcPts val="0"/>
                        </a:spcAft>
                      </a:pPr>
                      <a:r>
                        <a:rPr lang="en-GB" sz="1400" i="1" dirty="0">
                          <a:effectLst/>
                        </a:rPr>
                        <a:t>0.23</a:t>
                      </a:r>
                      <a:endParaRPr lang="fr-FR" sz="1400" i="1"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347190">
                <a:tc>
                  <a:txBody>
                    <a:bodyPr/>
                    <a:lstStyle/>
                    <a:p>
                      <a:pPr>
                        <a:lnSpc>
                          <a:spcPct val="115000"/>
                        </a:lnSpc>
                        <a:spcAft>
                          <a:spcPts val="0"/>
                        </a:spcAft>
                      </a:pPr>
                      <a:r>
                        <a:rPr lang="en-GB" sz="1400">
                          <a:effectLst/>
                        </a:rPr>
                        <a:t>DSNA RV</a:t>
                      </a:r>
                      <a:endParaRPr lang="fr-FR" sz="1400">
                        <a:effectLst/>
                        <a:latin typeface="Calibri"/>
                        <a:ea typeface="Calibri"/>
                        <a:cs typeface="Times New Roman"/>
                      </a:endParaRPr>
                    </a:p>
                  </a:txBody>
                  <a:tcPr marL="68580" marR="68580" marT="0" marB="0"/>
                </a:tc>
                <a:tc>
                  <a:txBody>
                    <a:bodyPr/>
                    <a:lstStyle/>
                    <a:p>
                      <a:pPr>
                        <a:lnSpc>
                          <a:spcPct val="115000"/>
                        </a:lnSpc>
                        <a:spcAft>
                          <a:spcPts val="0"/>
                        </a:spcAft>
                      </a:pPr>
                      <a:r>
                        <a:rPr lang="en-GB" sz="1400" i="1">
                          <a:effectLst/>
                        </a:rPr>
                        <a:t>0.43 </a:t>
                      </a:r>
                      <a:endParaRPr lang="fr-FR" sz="1400" i="1">
                        <a:effectLst/>
                        <a:latin typeface="Calibri"/>
                        <a:ea typeface="Calibri"/>
                        <a:cs typeface="Times New Roman"/>
                      </a:endParaRPr>
                    </a:p>
                  </a:txBody>
                  <a:tcPr marL="68580" marR="68580" marT="0" marB="0"/>
                </a:tc>
                <a:tc>
                  <a:txBody>
                    <a:bodyPr/>
                    <a:lstStyle/>
                    <a:p>
                      <a:pPr>
                        <a:lnSpc>
                          <a:spcPct val="115000"/>
                        </a:lnSpc>
                        <a:spcAft>
                          <a:spcPts val="0"/>
                        </a:spcAft>
                      </a:pPr>
                      <a:r>
                        <a:rPr lang="en-GB" sz="1400" i="1" dirty="0">
                          <a:effectLst/>
                        </a:rPr>
                        <a:t>0.43 </a:t>
                      </a:r>
                      <a:endParaRPr lang="fr-FR" sz="1400" i="1" dirty="0">
                        <a:effectLst/>
                        <a:latin typeface="Calibri"/>
                        <a:ea typeface="Calibri"/>
                        <a:cs typeface="Times New Roman"/>
                      </a:endParaRPr>
                    </a:p>
                  </a:txBody>
                  <a:tcPr marL="68580" marR="68580" marT="0" marB="0"/>
                </a:tc>
                <a:tc>
                  <a:txBody>
                    <a:bodyPr/>
                    <a:lstStyle/>
                    <a:p>
                      <a:pPr>
                        <a:lnSpc>
                          <a:spcPct val="115000"/>
                        </a:lnSpc>
                        <a:spcAft>
                          <a:spcPts val="0"/>
                        </a:spcAft>
                      </a:pPr>
                      <a:r>
                        <a:rPr lang="en-GB" sz="1400" i="1">
                          <a:effectLst/>
                        </a:rPr>
                        <a:t>0.32 </a:t>
                      </a:r>
                      <a:endParaRPr lang="fr-FR" sz="1400" i="1">
                        <a:effectLst/>
                        <a:latin typeface="Calibri"/>
                        <a:ea typeface="Calibri"/>
                        <a:cs typeface="Times New Roman"/>
                      </a:endParaRPr>
                    </a:p>
                  </a:txBody>
                  <a:tcPr marL="68580" marR="68580" marT="0" marB="0"/>
                </a:tc>
                <a:tc>
                  <a:txBody>
                    <a:bodyPr/>
                    <a:lstStyle/>
                    <a:p>
                      <a:pPr>
                        <a:lnSpc>
                          <a:spcPct val="115000"/>
                        </a:lnSpc>
                        <a:spcAft>
                          <a:spcPts val="0"/>
                        </a:spcAft>
                      </a:pPr>
                      <a:r>
                        <a:rPr lang="en-GB" sz="1400" i="1">
                          <a:effectLst/>
                        </a:rPr>
                        <a:t>0.23</a:t>
                      </a:r>
                      <a:endParaRPr lang="fr-FR" sz="1400" i="1">
                        <a:effectLst/>
                        <a:latin typeface="Calibri"/>
                        <a:ea typeface="Calibri"/>
                        <a:cs typeface="Times New Roman"/>
                      </a:endParaRPr>
                    </a:p>
                  </a:txBody>
                  <a:tcPr marL="68580" marR="68580" marT="0" marB="0"/>
                </a:tc>
                <a:tc>
                  <a:txBody>
                    <a:bodyPr/>
                    <a:lstStyle/>
                    <a:p>
                      <a:pPr>
                        <a:lnSpc>
                          <a:spcPct val="115000"/>
                        </a:lnSpc>
                        <a:spcAft>
                          <a:spcPts val="0"/>
                        </a:spcAft>
                      </a:pPr>
                      <a:r>
                        <a:rPr lang="en-GB" sz="1400" i="1">
                          <a:effectLst/>
                        </a:rPr>
                        <a:t>0.23</a:t>
                      </a:r>
                      <a:endParaRPr lang="fr-FR" sz="1400" i="1">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347190">
                <a:tc>
                  <a:txBody>
                    <a:bodyPr/>
                    <a:lstStyle/>
                    <a:p>
                      <a:pPr>
                        <a:lnSpc>
                          <a:spcPct val="115000"/>
                        </a:lnSpc>
                        <a:spcAft>
                          <a:spcPts val="0"/>
                        </a:spcAft>
                      </a:pPr>
                      <a:r>
                        <a:rPr lang="en-GB" sz="1400">
                          <a:effectLst/>
                        </a:rPr>
                        <a:t>LVNL RV</a:t>
                      </a:r>
                      <a:endParaRPr lang="fr-FR" sz="1400">
                        <a:effectLst/>
                        <a:latin typeface="Calibri"/>
                        <a:ea typeface="Calibri"/>
                        <a:cs typeface="Times New Roman"/>
                      </a:endParaRPr>
                    </a:p>
                  </a:txBody>
                  <a:tcPr marL="68580" marR="68580" marT="0" marB="0"/>
                </a:tc>
                <a:tc>
                  <a:txBody>
                    <a:bodyPr/>
                    <a:lstStyle/>
                    <a:p>
                      <a:pPr>
                        <a:lnSpc>
                          <a:spcPct val="115000"/>
                        </a:lnSpc>
                        <a:spcAft>
                          <a:spcPts val="0"/>
                        </a:spcAft>
                      </a:pPr>
                      <a:r>
                        <a:rPr lang="en-GB" sz="1400" i="1">
                          <a:effectLst/>
                        </a:rPr>
                        <a:t>0.13 </a:t>
                      </a:r>
                      <a:endParaRPr lang="fr-FR" sz="1400" i="1">
                        <a:effectLst/>
                        <a:latin typeface="Calibri"/>
                        <a:ea typeface="Calibri"/>
                        <a:cs typeface="Times New Roman"/>
                      </a:endParaRPr>
                    </a:p>
                  </a:txBody>
                  <a:tcPr marL="68580" marR="68580" marT="0" marB="0"/>
                </a:tc>
                <a:tc>
                  <a:txBody>
                    <a:bodyPr/>
                    <a:lstStyle/>
                    <a:p>
                      <a:pPr>
                        <a:lnSpc>
                          <a:spcPct val="115000"/>
                        </a:lnSpc>
                        <a:spcAft>
                          <a:spcPts val="0"/>
                        </a:spcAft>
                      </a:pPr>
                      <a:r>
                        <a:rPr lang="en-GB" sz="1400" i="1" dirty="0">
                          <a:effectLst/>
                        </a:rPr>
                        <a:t>0.14 </a:t>
                      </a:r>
                      <a:endParaRPr lang="fr-FR" sz="1400" i="1" dirty="0">
                        <a:effectLst/>
                        <a:latin typeface="Calibri"/>
                        <a:ea typeface="Calibri"/>
                        <a:cs typeface="Times New Roman"/>
                      </a:endParaRPr>
                    </a:p>
                  </a:txBody>
                  <a:tcPr marL="68580" marR="68580" marT="0" marB="0"/>
                </a:tc>
                <a:tc>
                  <a:txBody>
                    <a:bodyPr/>
                    <a:lstStyle/>
                    <a:p>
                      <a:pPr>
                        <a:lnSpc>
                          <a:spcPct val="115000"/>
                        </a:lnSpc>
                        <a:spcAft>
                          <a:spcPts val="0"/>
                        </a:spcAft>
                      </a:pPr>
                      <a:r>
                        <a:rPr lang="en-GB" sz="1400" i="1" dirty="0">
                          <a:effectLst/>
                        </a:rPr>
                        <a:t>0.12 </a:t>
                      </a:r>
                      <a:endParaRPr lang="fr-FR" sz="1400" i="1" dirty="0">
                        <a:effectLst/>
                        <a:latin typeface="Calibri"/>
                        <a:ea typeface="Calibri"/>
                        <a:cs typeface="Times New Roman"/>
                      </a:endParaRPr>
                    </a:p>
                  </a:txBody>
                  <a:tcPr marL="68580" marR="68580" marT="0" marB="0"/>
                </a:tc>
                <a:tc>
                  <a:txBody>
                    <a:bodyPr/>
                    <a:lstStyle/>
                    <a:p>
                      <a:pPr>
                        <a:lnSpc>
                          <a:spcPct val="115000"/>
                        </a:lnSpc>
                        <a:spcAft>
                          <a:spcPts val="0"/>
                        </a:spcAft>
                      </a:pPr>
                      <a:r>
                        <a:rPr lang="en-GB" sz="1400" i="1">
                          <a:effectLst/>
                        </a:rPr>
                        <a:t>0.12</a:t>
                      </a:r>
                      <a:endParaRPr lang="fr-FR" sz="1400" i="1">
                        <a:effectLst/>
                        <a:latin typeface="Calibri"/>
                        <a:ea typeface="Calibri"/>
                        <a:cs typeface="Times New Roman"/>
                      </a:endParaRPr>
                    </a:p>
                  </a:txBody>
                  <a:tcPr marL="68580" marR="68580" marT="0" marB="0"/>
                </a:tc>
                <a:tc>
                  <a:txBody>
                    <a:bodyPr/>
                    <a:lstStyle/>
                    <a:p>
                      <a:pPr>
                        <a:lnSpc>
                          <a:spcPct val="115000"/>
                        </a:lnSpc>
                        <a:spcAft>
                          <a:spcPts val="0"/>
                        </a:spcAft>
                      </a:pPr>
                      <a:r>
                        <a:rPr lang="en-GB" sz="1400" i="1">
                          <a:effectLst/>
                        </a:rPr>
                        <a:t>0.11</a:t>
                      </a:r>
                      <a:endParaRPr lang="fr-FR" sz="1400" i="1">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347190">
                <a:tc>
                  <a:txBody>
                    <a:bodyPr/>
                    <a:lstStyle/>
                    <a:p>
                      <a:pPr>
                        <a:lnSpc>
                          <a:spcPct val="115000"/>
                        </a:lnSpc>
                        <a:spcAft>
                          <a:spcPts val="0"/>
                        </a:spcAft>
                      </a:pPr>
                      <a:r>
                        <a:rPr lang="en-GB" sz="1400">
                          <a:effectLst/>
                        </a:rPr>
                        <a:t>MUAC RV</a:t>
                      </a:r>
                      <a:endParaRPr lang="fr-FR" sz="1400">
                        <a:effectLst/>
                        <a:latin typeface="Calibri"/>
                        <a:ea typeface="Calibri"/>
                        <a:cs typeface="Times New Roman"/>
                      </a:endParaRPr>
                    </a:p>
                  </a:txBody>
                  <a:tcPr marL="68580" marR="68580" marT="0" marB="0"/>
                </a:tc>
                <a:tc>
                  <a:txBody>
                    <a:bodyPr/>
                    <a:lstStyle/>
                    <a:p>
                      <a:pPr>
                        <a:lnSpc>
                          <a:spcPct val="115000"/>
                        </a:lnSpc>
                        <a:spcAft>
                          <a:spcPts val="0"/>
                        </a:spcAft>
                      </a:pPr>
                      <a:r>
                        <a:rPr lang="en-GB" sz="1400" i="1">
                          <a:effectLst/>
                        </a:rPr>
                        <a:t>0.36</a:t>
                      </a:r>
                      <a:endParaRPr lang="fr-FR" sz="1400" i="1">
                        <a:effectLst/>
                        <a:latin typeface="Calibri"/>
                        <a:ea typeface="Calibri"/>
                        <a:cs typeface="Times New Roman"/>
                      </a:endParaRPr>
                    </a:p>
                  </a:txBody>
                  <a:tcPr marL="68580" marR="68580" marT="0" marB="0"/>
                </a:tc>
                <a:tc>
                  <a:txBody>
                    <a:bodyPr/>
                    <a:lstStyle/>
                    <a:p>
                      <a:pPr>
                        <a:lnSpc>
                          <a:spcPct val="115000"/>
                        </a:lnSpc>
                        <a:spcAft>
                          <a:spcPts val="0"/>
                        </a:spcAft>
                      </a:pPr>
                      <a:r>
                        <a:rPr lang="en-GB" sz="1400" i="1">
                          <a:effectLst/>
                        </a:rPr>
                        <a:t>0.35 </a:t>
                      </a:r>
                      <a:endParaRPr lang="fr-FR" sz="1400" i="1">
                        <a:effectLst/>
                        <a:latin typeface="Calibri"/>
                        <a:ea typeface="Calibri"/>
                        <a:cs typeface="Times New Roman"/>
                      </a:endParaRPr>
                    </a:p>
                  </a:txBody>
                  <a:tcPr marL="68580" marR="68580" marT="0" marB="0"/>
                </a:tc>
                <a:tc>
                  <a:txBody>
                    <a:bodyPr/>
                    <a:lstStyle/>
                    <a:p>
                      <a:pPr>
                        <a:lnSpc>
                          <a:spcPct val="115000"/>
                        </a:lnSpc>
                        <a:spcAft>
                          <a:spcPts val="0"/>
                        </a:spcAft>
                      </a:pPr>
                      <a:r>
                        <a:rPr lang="en-GB" sz="1400" i="1" dirty="0">
                          <a:effectLst/>
                        </a:rPr>
                        <a:t>0.23 </a:t>
                      </a:r>
                      <a:endParaRPr lang="fr-FR" sz="1400" i="1" dirty="0">
                        <a:effectLst/>
                        <a:latin typeface="Calibri"/>
                        <a:ea typeface="Calibri"/>
                        <a:cs typeface="Times New Roman"/>
                      </a:endParaRPr>
                    </a:p>
                  </a:txBody>
                  <a:tcPr marL="68580" marR="68580" marT="0" marB="0"/>
                </a:tc>
                <a:tc>
                  <a:txBody>
                    <a:bodyPr/>
                    <a:lstStyle/>
                    <a:p>
                      <a:pPr>
                        <a:lnSpc>
                          <a:spcPct val="115000"/>
                        </a:lnSpc>
                        <a:spcAft>
                          <a:spcPts val="0"/>
                        </a:spcAft>
                      </a:pPr>
                      <a:r>
                        <a:rPr lang="en-GB" sz="1400" i="1" dirty="0">
                          <a:effectLst/>
                        </a:rPr>
                        <a:t>0.18</a:t>
                      </a:r>
                      <a:endParaRPr lang="fr-FR" sz="1400" i="1" dirty="0">
                        <a:effectLst/>
                        <a:latin typeface="Calibri"/>
                        <a:ea typeface="Calibri"/>
                        <a:cs typeface="Times New Roman"/>
                      </a:endParaRPr>
                    </a:p>
                  </a:txBody>
                  <a:tcPr marL="68580" marR="68580" marT="0" marB="0"/>
                </a:tc>
                <a:tc>
                  <a:txBody>
                    <a:bodyPr/>
                    <a:lstStyle/>
                    <a:p>
                      <a:pPr>
                        <a:lnSpc>
                          <a:spcPct val="115000"/>
                        </a:lnSpc>
                        <a:spcAft>
                          <a:spcPts val="0"/>
                        </a:spcAft>
                      </a:pPr>
                      <a:r>
                        <a:rPr lang="en-GB" sz="1400" i="1">
                          <a:effectLst/>
                        </a:rPr>
                        <a:t>0.18</a:t>
                      </a:r>
                      <a:endParaRPr lang="fr-FR" sz="1400" i="1">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r h="347190">
                <a:tc>
                  <a:txBody>
                    <a:bodyPr/>
                    <a:lstStyle/>
                    <a:p>
                      <a:pPr>
                        <a:lnSpc>
                          <a:spcPct val="115000"/>
                        </a:lnSpc>
                        <a:spcAft>
                          <a:spcPts val="0"/>
                        </a:spcAft>
                      </a:pPr>
                      <a:r>
                        <a:rPr lang="en-GB" sz="1400">
                          <a:effectLst/>
                        </a:rPr>
                        <a:t>SKYGUIDE RV</a:t>
                      </a:r>
                      <a:endParaRPr lang="fr-FR" sz="1400">
                        <a:effectLst/>
                        <a:latin typeface="Calibri"/>
                        <a:ea typeface="Calibri"/>
                        <a:cs typeface="Times New Roman"/>
                      </a:endParaRPr>
                    </a:p>
                  </a:txBody>
                  <a:tcPr marL="68580" marR="68580" marT="0" marB="0"/>
                </a:tc>
                <a:tc>
                  <a:txBody>
                    <a:bodyPr/>
                    <a:lstStyle/>
                    <a:p>
                      <a:pPr>
                        <a:lnSpc>
                          <a:spcPct val="115000"/>
                        </a:lnSpc>
                        <a:spcAft>
                          <a:spcPts val="0"/>
                        </a:spcAft>
                      </a:pPr>
                      <a:r>
                        <a:rPr lang="en-GB" sz="1400" i="1">
                          <a:effectLst/>
                        </a:rPr>
                        <a:t>0.33 </a:t>
                      </a:r>
                      <a:endParaRPr lang="fr-FR" sz="1400" i="1">
                        <a:effectLst/>
                        <a:latin typeface="Calibri"/>
                        <a:ea typeface="Calibri"/>
                        <a:cs typeface="Times New Roman"/>
                      </a:endParaRPr>
                    </a:p>
                  </a:txBody>
                  <a:tcPr marL="68580" marR="68580" marT="0" marB="0"/>
                </a:tc>
                <a:tc>
                  <a:txBody>
                    <a:bodyPr/>
                    <a:lstStyle/>
                    <a:p>
                      <a:pPr>
                        <a:lnSpc>
                          <a:spcPct val="115000"/>
                        </a:lnSpc>
                        <a:spcAft>
                          <a:spcPts val="0"/>
                        </a:spcAft>
                      </a:pPr>
                      <a:r>
                        <a:rPr lang="en-GB" sz="1400" i="1">
                          <a:effectLst/>
                        </a:rPr>
                        <a:t>0.33 </a:t>
                      </a:r>
                      <a:endParaRPr lang="fr-FR" sz="1400" i="1">
                        <a:effectLst/>
                        <a:latin typeface="Calibri"/>
                        <a:ea typeface="Calibri"/>
                        <a:cs typeface="Times New Roman"/>
                      </a:endParaRPr>
                    </a:p>
                  </a:txBody>
                  <a:tcPr marL="68580" marR="68580" marT="0" marB="0"/>
                </a:tc>
                <a:tc>
                  <a:txBody>
                    <a:bodyPr/>
                    <a:lstStyle/>
                    <a:p>
                      <a:pPr>
                        <a:lnSpc>
                          <a:spcPct val="115000"/>
                        </a:lnSpc>
                        <a:spcAft>
                          <a:spcPts val="0"/>
                        </a:spcAft>
                      </a:pPr>
                      <a:r>
                        <a:rPr lang="en-GB" sz="1400" i="1">
                          <a:effectLst/>
                        </a:rPr>
                        <a:t>0.27 </a:t>
                      </a:r>
                      <a:endParaRPr lang="fr-FR" sz="1400" i="1">
                        <a:effectLst/>
                        <a:latin typeface="Calibri"/>
                        <a:ea typeface="Calibri"/>
                        <a:cs typeface="Times New Roman"/>
                      </a:endParaRPr>
                    </a:p>
                  </a:txBody>
                  <a:tcPr marL="68580" marR="68580" marT="0" marB="0"/>
                </a:tc>
                <a:tc>
                  <a:txBody>
                    <a:bodyPr/>
                    <a:lstStyle/>
                    <a:p>
                      <a:pPr>
                        <a:lnSpc>
                          <a:spcPct val="115000"/>
                        </a:lnSpc>
                        <a:spcAft>
                          <a:spcPts val="0"/>
                        </a:spcAft>
                      </a:pPr>
                      <a:r>
                        <a:rPr lang="en-GB" sz="1400" i="1" dirty="0">
                          <a:effectLst/>
                        </a:rPr>
                        <a:t>0.20</a:t>
                      </a:r>
                      <a:endParaRPr lang="fr-FR" sz="1400" i="1" dirty="0">
                        <a:effectLst/>
                        <a:latin typeface="Calibri"/>
                        <a:ea typeface="Calibri"/>
                        <a:cs typeface="Times New Roman"/>
                      </a:endParaRPr>
                    </a:p>
                  </a:txBody>
                  <a:tcPr marL="68580" marR="68580" marT="0" marB="0"/>
                </a:tc>
                <a:tc>
                  <a:txBody>
                    <a:bodyPr/>
                    <a:lstStyle/>
                    <a:p>
                      <a:pPr>
                        <a:lnSpc>
                          <a:spcPct val="115000"/>
                        </a:lnSpc>
                        <a:spcAft>
                          <a:spcPts val="0"/>
                        </a:spcAft>
                      </a:pPr>
                      <a:r>
                        <a:rPr lang="en-GB" sz="1400" i="1" dirty="0">
                          <a:effectLst/>
                        </a:rPr>
                        <a:t>0.20</a:t>
                      </a:r>
                      <a:endParaRPr lang="fr-FR" sz="1400" i="1" dirty="0">
                        <a:effectLst/>
                        <a:latin typeface="Calibri"/>
                        <a:ea typeface="Calibri"/>
                        <a:cs typeface="Times New Roman"/>
                      </a:endParaRPr>
                    </a:p>
                  </a:txBody>
                  <a:tcPr marL="68580" marR="68580" marT="0" marB="0"/>
                </a:tc>
                <a:extLst>
                  <a:ext uri="{0D108BD9-81ED-4DB2-BD59-A6C34878D82A}">
                    <a16:rowId xmlns:a16="http://schemas.microsoft.com/office/drawing/2014/main" val="10009"/>
                  </a:ext>
                </a:extLst>
              </a:tr>
            </a:tbl>
          </a:graphicData>
        </a:graphic>
      </p:graphicFrame>
      <p:sp>
        <p:nvSpPr>
          <p:cNvPr id="9" name="ZoneTexte 8"/>
          <p:cNvSpPr txBox="1"/>
          <p:nvPr/>
        </p:nvSpPr>
        <p:spPr>
          <a:xfrm>
            <a:off x="1993152" y="44624"/>
            <a:ext cx="6934206" cy="892552"/>
          </a:xfrm>
          <a:prstGeom prst="rect">
            <a:avLst/>
          </a:prstGeom>
          <a:noFill/>
        </p:spPr>
        <p:txBody>
          <a:bodyPr wrap="none" rtlCol="0">
            <a:spAutoFit/>
          </a:bodyPr>
          <a:lstStyle>
            <a:defPPr>
              <a:defRPr lang="de-DE"/>
            </a:defPPr>
            <a:lvl1pPr algn="ctr">
              <a:defRPr sz="2600" b="1">
                <a:solidFill>
                  <a:schemeClr val="accent1">
                    <a:lumMod val="75000"/>
                  </a:schemeClr>
                </a:solidFill>
              </a:defRPr>
            </a:lvl1pPr>
          </a:lstStyle>
          <a:p>
            <a:r>
              <a:rPr lang="fr-FR" dirty="0">
                <a:latin typeface="Arial" panose="020B0604020202020204" pitchFamily="34" charset="0"/>
                <a:cs typeface="Arial" panose="020B0604020202020204" pitchFamily="34" charset="0"/>
              </a:rPr>
              <a:t>EU wide capacity Performance targets </a:t>
            </a:r>
          </a:p>
          <a:p>
            <a:r>
              <a:rPr lang="fr-FR" dirty="0">
                <a:latin typeface="Arial" panose="020B0604020202020204" pitchFamily="34" charset="0"/>
                <a:cs typeface="Arial" panose="020B0604020202020204" pitchFamily="34" charset="0"/>
              </a:rPr>
              <a:t>FABEC / ANSPs NM Reference Values (RV)</a:t>
            </a:r>
          </a:p>
        </p:txBody>
      </p:sp>
      <p:sp>
        <p:nvSpPr>
          <p:cNvPr id="10" name="ZoneTexte 9"/>
          <p:cNvSpPr txBox="1"/>
          <p:nvPr/>
        </p:nvSpPr>
        <p:spPr>
          <a:xfrm>
            <a:off x="839416" y="980728"/>
            <a:ext cx="10153128" cy="1369606"/>
          </a:xfrm>
          <a:prstGeom prst="rect">
            <a:avLst/>
          </a:prstGeom>
          <a:noFill/>
        </p:spPr>
        <p:txBody>
          <a:bodyPr wrap="square" rtlCol="0">
            <a:spAutoFit/>
          </a:bodyPr>
          <a:lstStyle/>
          <a:p>
            <a:pPr marL="285750" indent="-285750">
              <a:buFont typeface="Symbol" panose="05050102010706020507" pitchFamily="18" charset="2"/>
              <a:buChar char="-"/>
            </a:pPr>
            <a:r>
              <a:rPr lang="en-US" b="1" dirty="0" smtClean="0">
                <a:solidFill>
                  <a:schemeClr val="accent1">
                    <a:lumMod val="75000"/>
                  </a:schemeClr>
                </a:solidFill>
                <a:latin typeface="Arial" panose="020B0604020202020204" pitchFamily="34" charset="0"/>
                <a:cs typeface="Arial" panose="020B0604020202020204" pitchFamily="34" charset="0"/>
              </a:rPr>
              <a:t>EU wide targets :</a:t>
            </a:r>
          </a:p>
          <a:p>
            <a:endParaRPr lang="en-US" sz="300" b="1" dirty="0">
              <a:solidFill>
                <a:schemeClr val="accent1">
                  <a:lumMod val="75000"/>
                </a:schemeClr>
              </a:solidFill>
              <a:latin typeface="Arial" panose="020B0604020202020204" pitchFamily="34" charset="0"/>
              <a:cs typeface="Arial" panose="020B0604020202020204" pitchFamily="34" charset="0"/>
            </a:endParaRPr>
          </a:p>
          <a:p>
            <a:pPr marL="446088" indent="-446088" algn="just"/>
            <a:r>
              <a:rPr lang="en-US" sz="1600" b="1" dirty="0">
                <a:solidFill>
                  <a:schemeClr val="accent1">
                    <a:lumMod val="75000"/>
                  </a:schemeClr>
                </a:solidFill>
                <a:latin typeface="Arial" panose="020B0604020202020204" pitchFamily="34" charset="0"/>
                <a:cs typeface="Arial" panose="020B0604020202020204" pitchFamily="34" charset="0"/>
              </a:rPr>
              <a:t>	</a:t>
            </a:r>
            <a:r>
              <a:rPr lang="en-US" b="1" dirty="0" smtClean="0">
                <a:solidFill>
                  <a:schemeClr val="accent1">
                    <a:lumMod val="75000"/>
                  </a:schemeClr>
                </a:solidFill>
                <a:latin typeface="Arial" panose="020B0604020202020204" pitchFamily="34" charset="0"/>
                <a:cs typeface="Arial" panose="020B0604020202020204" pitchFamily="34" charset="0"/>
              </a:rPr>
              <a:t>Commission implementing decision (EU</a:t>
            </a:r>
            <a:r>
              <a:rPr lang="en-US" b="1" dirty="0">
                <a:solidFill>
                  <a:schemeClr val="accent1">
                    <a:lumMod val="75000"/>
                  </a:schemeClr>
                </a:solidFill>
                <a:latin typeface="Arial" panose="020B0604020202020204" pitchFamily="34" charset="0"/>
                <a:cs typeface="Arial" panose="020B0604020202020204" pitchFamily="34" charset="0"/>
              </a:rPr>
              <a:t>) 2019/903 of 29 May 2019 </a:t>
            </a:r>
            <a:endParaRPr lang="en-US" b="1" dirty="0" smtClean="0">
              <a:solidFill>
                <a:schemeClr val="accent1">
                  <a:lumMod val="75000"/>
                </a:schemeClr>
              </a:solidFill>
              <a:latin typeface="Arial" panose="020B0604020202020204" pitchFamily="34" charset="0"/>
              <a:cs typeface="Arial" panose="020B0604020202020204" pitchFamily="34" charset="0"/>
            </a:endParaRPr>
          </a:p>
          <a:p>
            <a:pPr marL="446088" indent="-446088" algn="just"/>
            <a:r>
              <a:rPr lang="en-US" sz="1600" b="1" dirty="0">
                <a:solidFill>
                  <a:schemeClr val="accent1">
                    <a:lumMod val="75000"/>
                  </a:schemeClr>
                </a:solidFill>
                <a:latin typeface="Arial" panose="020B0604020202020204" pitchFamily="34" charset="0"/>
                <a:cs typeface="Arial" panose="020B0604020202020204" pitchFamily="34" charset="0"/>
              </a:rPr>
              <a:t>	</a:t>
            </a:r>
            <a:r>
              <a:rPr lang="en-US" sz="1400" i="1" dirty="0">
                <a:solidFill>
                  <a:schemeClr val="accent1">
                    <a:lumMod val="75000"/>
                  </a:schemeClr>
                </a:solidFill>
                <a:latin typeface="Arial" panose="020B0604020202020204" pitchFamily="34" charset="0"/>
                <a:cs typeface="Arial" panose="020B0604020202020204" pitchFamily="34" charset="0"/>
              </a:rPr>
              <a:t>setting the Union-wide performance targets for the air traffic management network for the third reference period starting on 1 January 2020 and ending on 31 December 2024. </a:t>
            </a:r>
          </a:p>
          <a:p>
            <a:pPr algn="just"/>
            <a:endParaRPr lang="fr-FR" sz="1400" b="1" i="1" dirty="0">
              <a:solidFill>
                <a:schemeClr val="accent1">
                  <a:lumMod val="75000"/>
                </a:schemeClr>
              </a:solidFill>
            </a:endParaRPr>
          </a:p>
        </p:txBody>
      </p:sp>
      <p:sp>
        <p:nvSpPr>
          <p:cNvPr id="12" name="ZoneTexte 11"/>
          <p:cNvSpPr txBox="1"/>
          <p:nvPr/>
        </p:nvSpPr>
        <p:spPr>
          <a:xfrm>
            <a:off x="839416" y="2204865"/>
            <a:ext cx="10729192" cy="907941"/>
          </a:xfrm>
          <a:prstGeom prst="rect">
            <a:avLst/>
          </a:prstGeom>
          <a:noFill/>
        </p:spPr>
        <p:txBody>
          <a:bodyPr wrap="square" rtlCol="0">
            <a:spAutoFit/>
          </a:bodyPr>
          <a:lstStyle>
            <a:defPPr>
              <a:defRPr lang="fr-FR"/>
            </a:defPPr>
            <a:lvl1pPr>
              <a:defRPr sz="1400" b="1">
                <a:solidFill>
                  <a:schemeClr val="accent1">
                    <a:lumMod val="75000"/>
                  </a:schemeClr>
                </a:solidFill>
              </a:defRPr>
            </a:lvl1pPr>
          </a:lstStyle>
          <a:p>
            <a:pPr marL="285750" indent="-285750">
              <a:buFont typeface="Symbol" panose="05050102010706020507" pitchFamily="18" charset="2"/>
              <a:buChar char="-"/>
            </a:pPr>
            <a:r>
              <a:rPr lang="en-US" sz="1800" dirty="0">
                <a:latin typeface="Arial" panose="020B0604020202020204" pitchFamily="34" charset="0"/>
                <a:cs typeface="Arial" panose="020B0604020202020204" pitchFamily="34" charset="0"/>
              </a:rPr>
              <a:t>Reference values:</a:t>
            </a:r>
          </a:p>
          <a:p>
            <a:endParaRPr lang="en-US" sz="300" dirty="0">
              <a:latin typeface="Arial" panose="020B0604020202020204" pitchFamily="34" charset="0"/>
              <a:cs typeface="Arial" panose="020B0604020202020204" pitchFamily="34" charset="0"/>
            </a:endParaRPr>
          </a:p>
          <a:p>
            <a:pPr marL="446088"/>
            <a:r>
              <a:rPr lang="en-US" sz="1800" dirty="0">
                <a:latin typeface="Arial" panose="020B0604020202020204" pitchFamily="34" charset="0"/>
                <a:cs typeface="Arial" panose="020B0604020202020204" pitchFamily="34" charset="0"/>
              </a:rPr>
              <a:t>Local capacity reference values for RP3 </a:t>
            </a:r>
          </a:p>
          <a:p>
            <a:pPr marL="446088"/>
            <a:r>
              <a:rPr lang="en-US" b="0" i="1" dirty="0">
                <a:latin typeface="Arial" panose="020B0604020202020204" pitchFamily="34" charset="0"/>
                <a:cs typeface="Arial" panose="020B0604020202020204" pitchFamily="34" charset="0"/>
              </a:rPr>
              <a:t>published  by PRB, 13th March 2019</a:t>
            </a:r>
            <a:endParaRPr lang="fr-FR" b="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73370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714752" y="188640"/>
            <a:ext cx="8720458" cy="523220"/>
          </a:xfrm>
          <a:prstGeom prst="rect">
            <a:avLst/>
          </a:prstGeom>
          <a:noFill/>
        </p:spPr>
        <p:txBody>
          <a:bodyPr wrap="square" rtlCol="0">
            <a:spAutoFit/>
          </a:bodyPr>
          <a:lstStyle/>
          <a:p>
            <a:pPr algn="ctr"/>
            <a:r>
              <a:rPr lang="fr-FR" sz="2800" b="1" dirty="0">
                <a:solidFill>
                  <a:schemeClr val="accent1">
                    <a:lumMod val="75000"/>
                  </a:schemeClr>
                </a:solidFill>
                <a:latin typeface="Arial" panose="020B0604020202020204" pitchFamily="34" charset="0"/>
                <a:cs typeface="Arial" panose="020B0604020202020204" pitchFamily="34" charset="0"/>
              </a:rPr>
              <a:t>EC </a:t>
            </a:r>
            <a:r>
              <a:rPr lang="fr-FR" sz="2600" b="1" dirty="0">
                <a:solidFill>
                  <a:schemeClr val="accent1">
                    <a:lumMod val="75000"/>
                  </a:schemeClr>
                </a:solidFill>
                <a:latin typeface="Arial" panose="020B0604020202020204" pitchFamily="34" charset="0"/>
                <a:cs typeface="Arial" panose="020B0604020202020204" pitchFamily="34" charset="0"/>
              </a:rPr>
              <a:t>statement</a:t>
            </a:r>
            <a:r>
              <a:rPr lang="fr-FR" sz="2800" b="1" dirty="0">
                <a:solidFill>
                  <a:schemeClr val="accent1">
                    <a:lumMod val="75000"/>
                  </a:schemeClr>
                </a:solidFill>
                <a:latin typeface="Arial" panose="020B0604020202020204" pitchFamily="34" charset="0"/>
                <a:cs typeface="Arial" panose="020B0604020202020204" pitchFamily="34" charset="0"/>
              </a:rPr>
              <a:t> on performance plans assessment</a:t>
            </a:r>
          </a:p>
        </p:txBody>
      </p:sp>
      <p:sp>
        <p:nvSpPr>
          <p:cNvPr id="2" name="Rectangle 1"/>
          <p:cNvSpPr/>
          <p:nvPr/>
        </p:nvSpPr>
        <p:spPr>
          <a:xfrm>
            <a:off x="714752" y="4365104"/>
            <a:ext cx="10205784" cy="1446550"/>
          </a:xfrm>
          <a:prstGeom prst="rect">
            <a:avLst/>
          </a:prstGeom>
        </p:spPr>
        <p:txBody>
          <a:bodyPr wrap="square">
            <a:spAutoFit/>
          </a:bodyPr>
          <a:lstStyle/>
          <a:p>
            <a:pPr marL="285750" indent="-285750" algn="just">
              <a:buFont typeface="Symbol" panose="05050102010706020507" pitchFamily="18" charset="2"/>
              <a:buChar char="-"/>
            </a:pPr>
            <a:r>
              <a:rPr lang="en-GB" b="1" i="1" dirty="0" smtClean="0">
                <a:solidFill>
                  <a:schemeClr val="accent1">
                    <a:lumMod val="75000"/>
                  </a:schemeClr>
                </a:solidFill>
                <a:latin typeface="Arial" panose="020B0604020202020204" pitchFamily="34" charset="0"/>
                <a:cs typeface="Arial" panose="020B0604020202020204" pitchFamily="34" charset="0"/>
              </a:rPr>
              <a:t>SSC 71 EC Statement:</a:t>
            </a:r>
          </a:p>
          <a:p>
            <a:pPr algn="just"/>
            <a:endParaRPr lang="en-GB" sz="1600" b="1" i="1" dirty="0">
              <a:solidFill>
                <a:schemeClr val="accent1">
                  <a:lumMod val="75000"/>
                </a:schemeClr>
              </a:solidFill>
              <a:latin typeface="Arial" panose="020B0604020202020204" pitchFamily="34" charset="0"/>
              <a:cs typeface="Arial" panose="020B0604020202020204" pitchFamily="34" charset="0"/>
            </a:endParaRPr>
          </a:p>
          <a:p>
            <a:pPr algn="just"/>
            <a:r>
              <a:rPr lang="en-GB" b="1" dirty="0">
                <a:solidFill>
                  <a:schemeClr val="accent1">
                    <a:lumMod val="75000"/>
                  </a:schemeClr>
                </a:solidFill>
                <a:latin typeface="Arial" panose="020B0604020202020204" pitchFamily="34" charset="0"/>
                <a:cs typeface="Arial" panose="020B0604020202020204" pitchFamily="34" charset="0"/>
              </a:rPr>
              <a:t>“Such local circumstances may lead to setting capacity targets in some areas which differ from the reference values calculated by the Network Manager, provided that there is a clear indication that the capacity situation in those areas will improve.”</a:t>
            </a:r>
            <a:endParaRPr lang="fr-FR" b="1" dirty="0">
              <a:solidFill>
                <a:schemeClr val="accent1">
                  <a:lumMod val="75000"/>
                </a:schemeClr>
              </a:solidFill>
              <a:latin typeface="Arial" panose="020B0604020202020204" pitchFamily="34" charset="0"/>
              <a:cs typeface="Arial" panose="020B0604020202020204" pitchFamily="34" charset="0"/>
            </a:endParaRPr>
          </a:p>
        </p:txBody>
      </p:sp>
      <p:sp>
        <p:nvSpPr>
          <p:cNvPr id="5" name="Rectangle 4"/>
          <p:cNvSpPr/>
          <p:nvPr/>
        </p:nvSpPr>
        <p:spPr>
          <a:xfrm>
            <a:off x="714752" y="2876744"/>
            <a:ext cx="10205784" cy="1200329"/>
          </a:xfrm>
          <a:prstGeom prst="rect">
            <a:avLst/>
          </a:prstGeom>
        </p:spPr>
        <p:txBody>
          <a:bodyPr wrap="square">
            <a:spAutoFit/>
          </a:bodyPr>
          <a:lstStyle/>
          <a:p>
            <a:pPr algn="just"/>
            <a:r>
              <a:rPr lang="en-US" dirty="0" smtClean="0">
                <a:solidFill>
                  <a:schemeClr val="accent1">
                    <a:lumMod val="75000"/>
                  </a:schemeClr>
                </a:solidFill>
                <a:latin typeface="Arial" panose="020B0604020202020204" pitchFamily="34" charset="0"/>
                <a:cs typeface="Arial" panose="020B0604020202020204" pitchFamily="34" charset="0"/>
              </a:rPr>
              <a:t>Annex IV, 1.3 Criteria for capacity assessment: </a:t>
            </a:r>
          </a:p>
          <a:p>
            <a:pPr algn="just"/>
            <a:endParaRPr lang="en-US" dirty="0" smtClean="0">
              <a:solidFill>
                <a:schemeClr val="accent1">
                  <a:lumMod val="75000"/>
                </a:schemeClr>
              </a:solidFill>
              <a:latin typeface="Arial" panose="020B0604020202020204" pitchFamily="34" charset="0"/>
              <a:cs typeface="Arial" panose="020B0604020202020204" pitchFamily="34" charset="0"/>
            </a:endParaRPr>
          </a:p>
          <a:p>
            <a:pPr algn="just"/>
            <a:r>
              <a:rPr lang="en-US" dirty="0" smtClean="0">
                <a:solidFill>
                  <a:schemeClr val="accent1">
                    <a:lumMod val="75000"/>
                  </a:schemeClr>
                </a:solidFill>
                <a:latin typeface="Arial" panose="020B0604020202020204" pitchFamily="34" charset="0"/>
                <a:cs typeface="Arial" panose="020B0604020202020204" pitchFamily="34" charset="0"/>
              </a:rPr>
              <a:t>“ … </a:t>
            </a:r>
            <a:r>
              <a:rPr lang="en-US" b="1" dirty="0" smtClean="0">
                <a:solidFill>
                  <a:schemeClr val="accent1">
                    <a:lumMod val="75000"/>
                  </a:schemeClr>
                </a:solidFill>
                <a:latin typeface="Arial" panose="020B0604020202020204" pitchFamily="34" charset="0"/>
                <a:cs typeface="Arial" panose="020B0604020202020204" pitchFamily="34" charset="0"/>
              </a:rPr>
              <a:t>Comparing the … FAB </a:t>
            </a:r>
            <a:r>
              <a:rPr lang="en-US" b="1" dirty="0">
                <a:solidFill>
                  <a:schemeClr val="accent1">
                    <a:lumMod val="75000"/>
                  </a:schemeClr>
                </a:solidFill>
                <a:latin typeface="Arial" panose="020B0604020202020204" pitchFamily="34" charset="0"/>
                <a:cs typeface="Arial" panose="020B0604020202020204" pitchFamily="34" charset="0"/>
              </a:rPr>
              <a:t>performance targets with the reference values set out in the latest version of the Network Operations </a:t>
            </a:r>
            <a:r>
              <a:rPr lang="en-US" b="1" dirty="0" smtClean="0">
                <a:solidFill>
                  <a:schemeClr val="accent1">
                    <a:lumMod val="75000"/>
                  </a:schemeClr>
                </a:solidFill>
                <a:latin typeface="Arial" panose="020B0604020202020204" pitchFamily="34" charset="0"/>
                <a:cs typeface="Arial" panose="020B0604020202020204" pitchFamily="34" charset="0"/>
              </a:rPr>
              <a:t>Plan</a:t>
            </a:r>
            <a:r>
              <a:rPr lang="en-US" dirty="0" smtClean="0">
                <a:solidFill>
                  <a:schemeClr val="accent1">
                    <a:lumMod val="75000"/>
                  </a:schemeClr>
                </a:solidFill>
                <a:latin typeface="Arial" panose="020B0604020202020204" pitchFamily="34" charset="0"/>
                <a:cs typeface="Arial" panose="020B0604020202020204" pitchFamily="34" charset="0"/>
              </a:rPr>
              <a:t>. “</a:t>
            </a:r>
            <a:endParaRPr lang="fr-FR" dirty="0">
              <a:solidFill>
                <a:schemeClr val="accent1">
                  <a:lumMod val="75000"/>
                </a:schemeClr>
              </a:solidFill>
              <a:latin typeface="Arial" panose="020B0604020202020204" pitchFamily="34" charset="0"/>
              <a:cs typeface="Arial" panose="020B0604020202020204" pitchFamily="34" charset="0"/>
            </a:endParaRPr>
          </a:p>
        </p:txBody>
      </p:sp>
      <p:sp>
        <p:nvSpPr>
          <p:cNvPr id="6" name="Rectangle 5"/>
          <p:cNvSpPr/>
          <p:nvPr/>
        </p:nvSpPr>
        <p:spPr>
          <a:xfrm>
            <a:off x="714752" y="980727"/>
            <a:ext cx="10205784" cy="1631216"/>
          </a:xfrm>
          <a:prstGeom prst="rect">
            <a:avLst/>
          </a:prstGeom>
        </p:spPr>
        <p:txBody>
          <a:bodyPr wrap="square">
            <a:spAutoFit/>
          </a:bodyPr>
          <a:lstStyle/>
          <a:p>
            <a:pPr marL="285750" indent="-285750" algn="just">
              <a:buFont typeface="Symbol" panose="05050102010706020507" pitchFamily="18" charset="2"/>
              <a:buChar char="-"/>
            </a:pPr>
            <a:r>
              <a:rPr lang="en-US" b="1" i="1" dirty="0" smtClean="0">
                <a:solidFill>
                  <a:schemeClr val="accent1">
                    <a:lumMod val="75000"/>
                  </a:schemeClr>
                </a:solidFill>
                <a:latin typeface="Arial" panose="020B0604020202020204" pitchFamily="34" charset="0"/>
                <a:cs typeface="Arial" panose="020B0604020202020204" pitchFamily="34" charset="0"/>
              </a:rPr>
              <a:t>(EU) 2019/317:</a:t>
            </a:r>
          </a:p>
          <a:p>
            <a:pPr algn="just"/>
            <a:endParaRPr lang="en-US" sz="1600" dirty="0">
              <a:solidFill>
                <a:schemeClr val="accent1">
                  <a:lumMod val="75000"/>
                </a:schemeClr>
              </a:solidFill>
              <a:latin typeface="Arial" panose="020B0604020202020204" pitchFamily="34" charset="0"/>
              <a:cs typeface="Arial" panose="020B0604020202020204" pitchFamily="34" charset="0"/>
            </a:endParaRPr>
          </a:p>
          <a:p>
            <a:pPr algn="just"/>
            <a:r>
              <a:rPr lang="en-US" dirty="0" smtClean="0">
                <a:solidFill>
                  <a:schemeClr val="accent1">
                    <a:lumMod val="75000"/>
                  </a:schemeClr>
                </a:solidFill>
                <a:latin typeface="Arial" panose="020B0604020202020204" pitchFamily="34" charset="0"/>
                <a:cs typeface="Arial" panose="020B0604020202020204" pitchFamily="34" charset="0"/>
              </a:rPr>
              <a:t>Article 14.1: </a:t>
            </a:r>
          </a:p>
          <a:p>
            <a:pPr algn="just"/>
            <a:endParaRPr lang="en-US" sz="1200" dirty="0">
              <a:solidFill>
                <a:schemeClr val="accent1">
                  <a:lumMod val="75000"/>
                </a:schemeClr>
              </a:solidFill>
              <a:latin typeface="Arial" panose="020B0604020202020204" pitchFamily="34" charset="0"/>
              <a:cs typeface="Arial" panose="020B0604020202020204" pitchFamily="34" charset="0"/>
            </a:endParaRPr>
          </a:p>
          <a:p>
            <a:pPr algn="just"/>
            <a:r>
              <a:rPr lang="en-US" dirty="0" smtClean="0">
                <a:solidFill>
                  <a:schemeClr val="accent1">
                    <a:lumMod val="75000"/>
                  </a:schemeClr>
                </a:solidFill>
                <a:latin typeface="Arial" panose="020B0604020202020204" pitchFamily="34" charset="0"/>
                <a:cs typeface="Arial" panose="020B0604020202020204" pitchFamily="34" charset="0"/>
              </a:rPr>
              <a:t>“</a:t>
            </a:r>
            <a:r>
              <a:rPr lang="en-US" b="1" dirty="0" smtClean="0">
                <a:solidFill>
                  <a:schemeClr val="accent1">
                    <a:lumMod val="75000"/>
                  </a:schemeClr>
                </a:solidFill>
                <a:latin typeface="Arial" panose="020B0604020202020204" pitchFamily="34" charset="0"/>
                <a:cs typeface="Arial" panose="020B0604020202020204" pitchFamily="34" charset="0"/>
              </a:rPr>
              <a:t>The </a:t>
            </a:r>
            <a:r>
              <a:rPr lang="en-US" b="1" dirty="0">
                <a:solidFill>
                  <a:schemeClr val="accent1">
                    <a:lumMod val="75000"/>
                  </a:schemeClr>
                </a:solidFill>
                <a:latin typeface="Arial" panose="020B0604020202020204" pitchFamily="34" charset="0"/>
                <a:cs typeface="Arial" panose="020B0604020202020204" pitchFamily="34" charset="0"/>
              </a:rPr>
              <a:t>Commission shall assess the consistency of the national performance targets or FAB performance targets </a:t>
            </a:r>
            <a:r>
              <a:rPr lang="en-US" dirty="0" smtClean="0">
                <a:solidFill>
                  <a:schemeClr val="accent1">
                    <a:lumMod val="75000"/>
                  </a:schemeClr>
                </a:solidFill>
                <a:latin typeface="Arial" panose="020B0604020202020204" pitchFamily="34" charset="0"/>
                <a:cs typeface="Arial" panose="020B0604020202020204" pitchFamily="34" charset="0"/>
              </a:rPr>
              <a:t>… </a:t>
            </a:r>
            <a:r>
              <a:rPr lang="en-US" b="1" dirty="0" smtClean="0">
                <a:solidFill>
                  <a:schemeClr val="accent1">
                    <a:lumMod val="75000"/>
                  </a:schemeClr>
                </a:solidFill>
                <a:latin typeface="Arial" panose="020B0604020202020204" pitchFamily="34" charset="0"/>
                <a:cs typeface="Arial" panose="020B0604020202020204" pitchFamily="34" charset="0"/>
              </a:rPr>
              <a:t>taking </a:t>
            </a:r>
            <a:r>
              <a:rPr lang="en-US" b="1" dirty="0">
                <a:solidFill>
                  <a:schemeClr val="accent1">
                    <a:lumMod val="75000"/>
                  </a:schemeClr>
                </a:solidFill>
                <a:latin typeface="Arial" panose="020B0604020202020204" pitchFamily="34" charset="0"/>
                <a:cs typeface="Arial" panose="020B0604020202020204" pitchFamily="34" charset="0"/>
              </a:rPr>
              <a:t>into account local </a:t>
            </a:r>
            <a:r>
              <a:rPr lang="en-US" b="1" dirty="0" smtClean="0">
                <a:solidFill>
                  <a:schemeClr val="accent1">
                    <a:lumMod val="75000"/>
                  </a:schemeClr>
                </a:solidFill>
                <a:latin typeface="Arial" panose="020B0604020202020204" pitchFamily="34" charset="0"/>
                <a:cs typeface="Arial" panose="020B0604020202020204" pitchFamily="34" charset="0"/>
              </a:rPr>
              <a:t>circumstances</a:t>
            </a:r>
            <a:r>
              <a:rPr lang="en-US" dirty="0" smtClean="0">
                <a:solidFill>
                  <a:schemeClr val="accent1">
                    <a:lumMod val="75000"/>
                  </a:schemeClr>
                </a:solidFill>
                <a:latin typeface="Arial" panose="020B0604020202020204" pitchFamily="34" charset="0"/>
                <a:cs typeface="Arial" panose="020B0604020202020204" pitchFamily="34" charset="0"/>
              </a:rPr>
              <a:t>.”</a:t>
            </a:r>
            <a:endParaRPr lang="fr-FR"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23653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407368" y="88176"/>
            <a:ext cx="9793088" cy="892552"/>
          </a:xfrm>
          <a:prstGeom prst="rect">
            <a:avLst/>
          </a:prstGeom>
          <a:noFill/>
        </p:spPr>
        <p:txBody>
          <a:bodyPr wrap="square" rtlCol="0">
            <a:spAutoFit/>
          </a:bodyPr>
          <a:lstStyle/>
          <a:p>
            <a:pPr algn="ctr"/>
            <a:r>
              <a:rPr lang="fr-FR" sz="2600" b="1" dirty="0">
                <a:solidFill>
                  <a:schemeClr val="accent1">
                    <a:lumMod val="75000"/>
                  </a:schemeClr>
                </a:solidFill>
              </a:rPr>
              <a:t>RP2 FABEC actual </a:t>
            </a:r>
            <a:r>
              <a:rPr lang="fr-FR" sz="2600" b="1" dirty="0" err="1">
                <a:solidFill>
                  <a:schemeClr val="accent1">
                    <a:lumMod val="75000"/>
                  </a:schemeClr>
                </a:solidFill>
              </a:rPr>
              <a:t>capacity</a:t>
            </a:r>
            <a:r>
              <a:rPr lang="fr-FR" sz="2600" b="1" dirty="0">
                <a:solidFill>
                  <a:schemeClr val="accent1">
                    <a:lumMod val="75000"/>
                  </a:schemeClr>
                </a:solidFill>
              </a:rPr>
              <a:t> </a:t>
            </a:r>
            <a:r>
              <a:rPr lang="fr-FR" sz="2600" b="1" dirty="0" err="1">
                <a:solidFill>
                  <a:schemeClr val="accent1">
                    <a:lumMod val="75000"/>
                  </a:schemeClr>
                </a:solidFill>
              </a:rPr>
              <a:t>achievements</a:t>
            </a:r>
            <a:r>
              <a:rPr lang="fr-FR" sz="2600" b="1" dirty="0">
                <a:solidFill>
                  <a:schemeClr val="accent1">
                    <a:lumMod val="75000"/>
                  </a:schemeClr>
                </a:solidFill>
              </a:rPr>
              <a:t>: </a:t>
            </a:r>
          </a:p>
          <a:p>
            <a:pPr algn="ctr"/>
            <a:r>
              <a:rPr lang="fr-FR" sz="2600" b="1" dirty="0">
                <a:solidFill>
                  <a:schemeClr val="accent1">
                    <a:lumMod val="75000"/>
                  </a:schemeClr>
                </a:solidFill>
              </a:rPr>
              <a:t>2014-2018 FABEC performance monitoring reports</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1448" y="980728"/>
            <a:ext cx="7300856" cy="3437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1127448" y="4474024"/>
            <a:ext cx="10153128" cy="2215991"/>
          </a:xfrm>
          <a:prstGeom prst="rect">
            <a:avLst/>
          </a:prstGeom>
          <a:noFill/>
        </p:spPr>
        <p:txBody>
          <a:bodyPr wrap="square" rtlCol="0">
            <a:spAutoFit/>
          </a:bodyPr>
          <a:lstStyle/>
          <a:p>
            <a:r>
              <a:rPr lang="fr-FR" dirty="0" smtClean="0">
                <a:solidFill>
                  <a:schemeClr val="accent1">
                    <a:lumMod val="75000"/>
                  </a:schemeClr>
                </a:solidFill>
                <a:latin typeface="Arial" panose="020B0604020202020204" pitchFamily="34" charset="0"/>
                <a:cs typeface="Arial" panose="020B0604020202020204" pitchFamily="34" charset="0"/>
              </a:rPr>
              <a:t>10 FABEC ACC (out of 14) in the Top 20 delays Hot spots, mainly due to:</a:t>
            </a:r>
          </a:p>
          <a:p>
            <a:endParaRPr lang="fr-FR" sz="600" dirty="0">
              <a:solidFill>
                <a:schemeClr val="accent1">
                  <a:lumMod val="75000"/>
                </a:schemeClr>
              </a:solidFill>
              <a:latin typeface="Arial" panose="020B0604020202020204" pitchFamily="34" charset="0"/>
              <a:cs typeface="Arial" panose="020B0604020202020204" pitchFamily="34" charset="0"/>
            </a:endParaRPr>
          </a:p>
          <a:p>
            <a:pPr marL="285750" indent="-285750">
              <a:buFont typeface="Symbol" panose="05050102010706020507" pitchFamily="18" charset="2"/>
              <a:buChar char="-"/>
            </a:pPr>
            <a:r>
              <a:rPr lang="fr-FR" dirty="0" smtClean="0">
                <a:solidFill>
                  <a:schemeClr val="accent1">
                    <a:lumMod val="75000"/>
                  </a:schemeClr>
                </a:solidFill>
                <a:latin typeface="Arial" panose="020B0604020202020204" pitchFamily="34" charset="0"/>
                <a:cs typeface="Arial" panose="020B0604020202020204" pitchFamily="34" charset="0"/>
              </a:rPr>
              <a:t>Global traffic increase (+12% since 2015) </a:t>
            </a:r>
          </a:p>
          <a:p>
            <a:pPr marL="285750" indent="-285750">
              <a:buFont typeface="Wingdings" panose="05000000000000000000" pitchFamily="2" charset="2"/>
              <a:buChar char="q"/>
            </a:pPr>
            <a:endParaRPr lang="fr-FR" sz="600" dirty="0">
              <a:solidFill>
                <a:schemeClr val="accent1">
                  <a:lumMod val="75000"/>
                </a:schemeClr>
              </a:solidFill>
              <a:latin typeface="Arial" panose="020B0604020202020204" pitchFamily="34" charset="0"/>
              <a:cs typeface="Arial" panose="020B0604020202020204" pitchFamily="34" charset="0"/>
            </a:endParaRPr>
          </a:p>
          <a:p>
            <a:pPr marL="285750" indent="-285750">
              <a:buFont typeface="Symbol" panose="05050102010706020507" pitchFamily="18" charset="2"/>
              <a:buChar char="-"/>
            </a:pPr>
            <a:r>
              <a:rPr lang="fr-FR" dirty="0" smtClean="0">
                <a:solidFill>
                  <a:schemeClr val="accent1">
                    <a:lumMod val="75000"/>
                  </a:schemeClr>
                </a:solidFill>
                <a:latin typeface="Arial" panose="020B0604020202020204" pitchFamily="34" charset="0"/>
                <a:cs typeface="Arial" panose="020B0604020202020204" pitchFamily="34" charset="0"/>
              </a:rPr>
              <a:t>Traffic volatility and local traffic shifts (Brest ACC traffic &gt; 20% since 2015)</a:t>
            </a:r>
          </a:p>
          <a:p>
            <a:pPr marL="285750" indent="-285750">
              <a:buFont typeface="Wingdings" panose="05000000000000000000" pitchFamily="2" charset="2"/>
              <a:buChar char="q"/>
            </a:pPr>
            <a:endParaRPr lang="fr-FR" sz="600" dirty="0">
              <a:solidFill>
                <a:schemeClr val="accent1">
                  <a:lumMod val="75000"/>
                </a:schemeClr>
              </a:solidFill>
              <a:latin typeface="Arial" panose="020B0604020202020204" pitchFamily="34" charset="0"/>
              <a:cs typeface="Arial" panose="020B0604020202020204" pitchFamily="34" charset="0"/>
            </a:endParaRPr>
          </a:p>
          <a:p>
            <a:pPr marL="285750" indent="-285750">
              <a:buFont typeface="Symbol" panose="05050102010706020507" pitchFamily="18" charset="2"/>
              <a:buChar char="-"/>
            </a:pPr>
            <a:r>
              <a:rPr lang="fr-FR" dirty="0" smtClean="0">
                <a:solidFill>
                  <a:schemeClr val="accent1">
                    <a:lumMod val="75000"/>
                  </a:schemeClr>
                </a:solidFill>
                <a:latin typeface="Arial" panose="020B0604020202020204" pitchFamily="34" charset="0"/>
                <a:cs typeface="Arial" panose="020B0604020202020204" pitchFamily="34" charset="0"/>
              </a:rPr>
              <a:t>Lack of </a:t>
            </a:r>
            <a:r>
              <a:rPr lang="fr-FR" dirty="0" err="1" smtClean="0">
                <a:solidFill>
                  <a:schemeClr val="accent1">
                    <a:lumMod val="75000"/>
                  </a:schemeClr>
                </a:solidFill>
                <a:latin typeface="Arial" panose="020B0604020202020204" pitchFamily="34" charset="0"/>
                <a:cs typeface="Arial" panose="020B0604020202020204" pitchFamily="34" charset="0"/>
              </a:rPr>
              <a:t>ATCOs</a:t>
            </a:r>
            <a:r>
              <a:rPr lang="fr-FR" dirty="0" smtClean="0">
                <a:solidFill>
                  <a:schemeClr val="accent1">
                    <a:lumMod val="75000"/>
                  </a:schemeClr>
                </a:solidFill>
                <a:latin typeface="Arial" panose="020B0604020202020204" pitchFamily="34" charset="0"/>
                <a:cs typeface="Arial" panose="020B0604020202020204" pitchFamily="34" charset="0"/>
              </a:rPr>
              <a:t> and investments  (RP1&amp;RP2 costs pressure) </a:t>
            </a:r>
          </a:p>
          <a:p>
            <a:pPr marL="285750" indent="-285750">
              <a:buFont typeface="Wingdings" panose="05000000000000000000" pitchFamily="2" charset="2"/>
              <a:buChar char="q"/>
            </a:pPr>
            <a:endParaRPr lang="fr-FR" sz="600" dirty="0">
              <a:solidFill>
                <a:schemeClr val="accent1">
                  <a:lumMod val="75000"/>
                </a:schemeClr>
              </a:solidFill>
              <a:latin typeface="Arial" panose="020B0604020202020204" pitchFamily="34" charset="0"/>
              <a:cs typeface="Arial" panose="020B0604020202020204" pitchFamily="34" charset="0"/>
            </a:endParaRPr>
          </a:p>
          <a:p>
            <a:pPr marL="285750" indent="-285750">
              <a:buFont typeface="Symbol" panose="05050102010706020507" pitchFamily="18" charset="2"/>
              <a:buChar char="-"/>
            </a:pPr>
            <a:r>
              <a:rPr lang="fr-FR" dirty="0">
                <a:solidFill>
                  <a:schemeClr val="accent1">
                    <a:lumMod val="75000"/>
                  </a:schemeClr>
                </a:solidFill>
                <a:latin typeface="Arial" panose="020B0604020202020204" pitchFamily="34" charset="0"/>
                <a:cs typeface="Arial" panose="020B0604020202020204" pitchFamily="34" charset="0"/>
              </a:rPr>
              <a:t>L</a:t>
            </a:r>
            <a:r>
              <a:rPr lang="fr-FR" dirty="0" smtClean="0">
                <a:solidFill>
                  <a:schemeClr val="accent1">
                    <a:lumMod val="75000"/>
                  </a:schemeClr>
                </a:solidFill>
                <a:latin typeface="Arial" panose="020B0604020202020204" pitchFamily="34" charset="0"/>
                <a:cs typeface="Arial" panose="020B0604020202020204" pitchFamily="34" charset="0"/>
              </a:rPr>
              <a:t>eading to capacity shortage and staffing issues</a:t>
            </a:r>
          </a:p>
          <a:p>
            <a:pPr marL="285750" indent="-285750">
              <a:buFontTx/>
              <a:buChar char="-"/>
            </a:pPr>
            <a:endParaRPr lang="fr-FR" sz="600" dirty="0">
              <a:solidFill>
                <a:schemeClr val="accent1">
                  <a:lumMod val="75000"/>
                </a:schemeClr>
              </a:solidFill>
              <a:latin typeface="Arial" panose="020B0604020202020204" pitchFamily="34" charset="0"/>
              <a:cs typeface="Arial" panose="020B0604020202020204" pitchFamily="34" charset="0"/>
            </a:endParaRPr>
          </a:p>
          <a:p>
            <a:pPr marL="285750" indent="-285750">
              <a:buFont typeface="Symbol" panose="05050102010706020507" pitchFamily="18" charset="2"/>
              <a:buChar char="-"/>
            </a:pPr>
            <a:r>
              <a:rPr lang="fr-FR" dirty="0" smtClean="0">
                <a:solidFill>
                  <a:schemeClr val="accent1">
                    <a:lumMod val="75000"/>
                  </a:schemeClr>
                </a:solidFill>
                <a:latin typeface="Arial" panose="020B0604020202020204" pitchFamily="34" charset="0"/>
                <a:cs typeface="Arial" panose="020B0604020202020204" pitchFamily="34" charset="0"/>
              </a:rPr>
              <a:t>Growing weather impact </a:t>
            </a:r>
            <a:endParaRPr lang="fr-FR"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89655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240" y="1360232"/>
            <a:ext cx="9036496"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922" y="640152"/>
            <a:ext cx="9046815"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1199456" y="56237"/>
            <a:ext cx="8783281" cy="492443"/>
          </a:xfrm>
          <a:prstGeom prst="rect">
            <a:avLst/>
          </a:prstGeom>
          <a:noFill/>
        </p:spPr>
        <p:txBody>
          <a:bodyPr wrap="square" rtlCol="0">
            <a:spAutoFit/>
          </a:bodyPr>
          <a:lstStyle>
            <a:defPPr>
              <a:defRPr lang="de-DE"/>
            </a:defPPr>
            <a:lvl1pPr algn="ctr">
              <a:defRPr sz="2600" b="1">
                <a:solidFill>
                  <a:schemeClr val="accent1">
                    <a:lumMod val="75000"/>
                  </a:schemeClr>
                </a:solidFill>
              </a:defRPr>
            </a:lvl1pPr>
          </a:lstStyle>
          <a:p>
            <a:r>
              <a:rPr lang="fr-FR" dirty="0">
                <a:latin typeface="Arial" panose="020B0604020202020204" pitchFamily="34" charset="0"/>
                <a:cs typeface="Arial" panose="020B0604020202020204" pitchFamily="34" charset="0"/>
              </a:rPr>
              <a:t>RP3 STATFOR IFR Mvts Growth (February 2019)</a:t>
            </a:r>
          </a:p>
        </p:txBody>
      </p:sp>
      <p:pic>
        <p:nvPicPr>
          <p:cNvPr id="7" name="Image 6"/>
          <p:cNvPicPr/>
          <p:nvPr/>
        </p:nvPicPr>
        <p:blipFill>
          <a:blip r:embed="rId4"/>
          <a:stretch>
            <a:fillRect/>
          </a:stretch>
        </p:blipFill>
        <p:spPr>
          <a:xfrm>
            <a:off x="2351584" y="2563800"/>
            <a:ext cx="6768752" cy="4221088"/>
          </a:xfrm>
          <a:prstGeom prst="rect">
            <a:avLst/>
          </a:prstGeom>
        </p:spPr>
      </p:pic>
    </p:spTree>
    <p:extLst>
      <p:ext uri="{BB962C8B-B14F-4D97-AF65-F5344CB8AC3E}">
        <p14:creationId xmlns:p14="http://schemas.microsoft.com/office/powerpoint/2010/main" val="21305825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3701" y="2691912"/>
            <a:ext cx="7600461"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1199456" y="116633"/>
            <a:ext cx="8054984" cy="492443"/>
          </a:xfrm>
          <a:prstGeom prst="rect">
            <a:avLst/>
          </a:prstGeom>
          <a:noFill/>
        </p:spPr>
        <p:txBody>
          <a:bodyPr wrap="square" rtlCol="0">
            <a:spAutoFit/>
          </a:bodyPr>
          <a:lstStyle>
            <a:defPPr>
              <a:defRPr lang="de-DE"/>
            </a:defPPr>
            <a:lvl1pPr algn="ctr">
              <a:defRPr sz="2600" b="1">
                <a:solidFill>
                  <a:schemeClr val="accent1">
                    <a:lumMod val="75000"/>
                  </a:schemeClr>
                </a:solidFill>
              </a:defRPr>
            </a:lvl1pPr>
          </a:lstStyle>
          <a:p>
            <a:r>
              <a:rPr lang="fr-FR" dirty="0">
                <a:latin typeface="Arial" panose="020B0604020202020204" pitchFamily="34" charset="0"/>
                <a:cs typeface="Arial" panose="020B0604020202020204" pitchFamily="34" charset="0"/>
              </a:rPr>
              <a:t>RP3 NM Network Operation Plan April 2019</a:t>
            </a:r>
          </a:p>
        </p:txBody>
      </p:sp>
      <p:sp>
        <p:nvSpPr>
          <p:cNvPr id="4" name="ZoneTexte 3"/>
          <p:cNvSpPr txBox="1"/>
          <p:nvPr/>
        </p:nvSpPr>
        <p:spPr>
          <a:xfrm rot="16200000">
            <a:off x="1515764" y="3175700"/>
            <a:ext cx="1536335" cy="584775"/>
          </a:xfrm>
          <a:prstGeom prst="rect">
            <a:avLst/>
          </a:prstGeom>
          <a:noFill/>
        </p:spPr>
        <p:txBody>
          <a:bodyPr wrap="square" rtlCol="0">
            <a:spAutoFit/>
          </a:bodyPr>
          <a:lstStyle/>
          <a:p>
            <a:r>
              <a:rPr lang="fr-FR" sz="1600" b="1" dirty="0">
                <a:solidFill>
                  <a:schemeClr val="accent5">
                    <a:lumMod val="75000"/>
                  </a:schemeClr>
                </a:solidFill>
              </a:rPr>
              <a:t>EUROCONTROL Zone</a:t>
            </a:r>
          </a:p>
        </p:txBody>
      </p:sp>
      <p:sp>
        <p:nvSpPr>
          <p:cNvPr id="5" name="ZoneTexte 4"/>
          <p:cNvSpPr txBox="1"/>
          <p:nvPr/>
        </p:nvSpPr>
        <p:spPr>
          <a:xfrm>
            <a:off x="767408" y="692696"/>
            <a:ext cx="9433048" cy="1923604"/>
          </a:xfrm>
          <a:prstGeom prst="rect">
            <a:avLst/>
          </a:prstGeom>
          <a:noFill/>
        </p:spPr>
        <p:txBody>
          <a:bodyPr wrap="square" rtlCol="0">
            <a:spAutoFit/>
          </a:bodyPr>
          <a:lstStyle/>
          <a:p>
            <a:r>
              <a:rPr lang="fr-FR" sz="2000" b="1" dirty="0">
                <a:solidFill>
                  <a:schemeClr val="accent1">
                    <a:lumMod val="75000"/>
                  </a:schemeClr>
                </a:solidFill>
                <a:latin typeface="Arial" panose="020B0604020202020204" pitchFamily="34" charset="0"/>
                <a:cs typeface="Arial" panose="020B0604020202020204" pitchFamily="34" charset="0"/>
              </a:rPr>
              <a:t>Basic NOP assumptions: </a:t>
            </a:r>
            <a:r>
              <a:rPr lang="fr-FR" sz="1600" b="1" dirty="0">
                <a:solidFill>
                  <a:schemeClr val="accent1">
                    <a:lumMod val="75000"/>
                  </a:schemeClr>
                </a:solidFill>
                <a:latin typeface="Arial" panose="020B0604020202020204" pitchFamily="34" charset="0"/>
                <a:cs typeface="Arial" panose="020B0604020202020204" pitchFamily="34" charset="0"/>
              </a:rPr>
              <a:t> </a:t>
            </a:r>
          </a:p>
          <a:p>
            <a:pPr algn="ctr"/>
            <a:endParaRPr lang="fr-FR" sz="400" dirty="0">
              <a:solidFill>
                <a:schemeClr val="accent1">
                  <a:lumMod val="75000"/>
                </a:schemeClr>
              </a:solidFill>
              <a:latin typeface="Arial" panose="020B0604020202020204" pitchFamily="34" charset="0"/>
              <a:cs typeface="Arial" panose="020B0604020202020204" pitchFamily="34" charset="0"/>
            </a:endParaRPr>
          </a:p>
          <a:p>
            <a:pPr marL="285750" indent="-285750">
              <a:buFont typeface="Symbol" panose="05050102010706020507" pitchFamily="18" charset="2"/>
              <a:buChar char="-"/>
            </a:pPr>
            <a:r>
              <a:rPr lang="fr-FR" dirty="0" smtClean="0">
                <a:solidFill>
                  <a:schemeClr val="accent1">
                    <a:lumMod val="75000"/>
                  </a:schemeClr>
                </a:solidFill>
                <a:latin typeface="Arial" panose="020B0604020202020204" pitchFamily="34" charset="0"/>
                <a:cs typeface="Arial" panose="020B0604020202020204" pitchFamily="34" charset="0"/>
              </a:rPr>
              <a:t>Baseline traffic scenario,</a:t>
            </a:r>
          </a:p>
          <a:p>
            <a:pPr marL="171450" indent="-171450">
              <a:buFont typeface="Wingdings" panose="05000000000000000000" pitchFamily="2" charset="2"/>
              <a:buChar char="q"/>
            </a:pPr>
            <a:endParaRPr lang="fr-FR" sz="700" dirty="0">
              <a:solidFill>
                <a:schemeClr val="accent1">
                  <a:lumMod val="75000"/>
                </a:schemeClr>
              </a:solidFill>
              <a:latin typeface="Arial" panose="020B0604020202020204" pitchFamily="34" charset="0"/>
              <a:cs typeface="Arial" panose="020B0604020202020204" pitchFamily="34" charset="0"/>
            </a:endParaRPr>
          </a:p>
          <a:p>
            <a:pPr marL="285750" indent="-285750">
              <a:buFont typeface="Symbol" panose="05050102010706020507" pitchFamily="18" charset="2"/>
              <a:buChar char="-"/>
            </a:pPr>
            <a:r>
              <a:rPr lang="fr-FR" dirty="0" smtClean="0">
                <a:solidFill>
                  <a:schemeClr val="accent1">
                    <a:lumMod val="75000"/>
                  </a:schemeClr>
                </a:solidFill>
                <a:latin typeface="Arial" panose="020B0604020202020204" pitchFamily="34" charset="0"/>
                <a:cs typeface="Arial" panose="020B0604020202020204" pitchFamily="34" charset="0"/>
              </a:rPr>
              <a:t>0.32 min/flight MET buffer</a:t>
            </a:r>
          </a:p>
          <a:p>
            <a:pPr marL="171450" indent="-171450">
              <a:buFont typeface="Wingdings" panose="05000000000000000000" pitchFamily="2" charset="2"/>
              <a:buChar char="q"/>
            </a:pPr>
            <a:endParaRPr lang="fr-FR" sz="700" dirty="0">
              <a:solidFill>
                <a:schemeClr val="accent1">
                  <a:lumMod val="75000"/>
                </a:schemeClr>
              </a:solidFill>
              <a:latin typeface="Arial" panose="020B0604020202020204" pitchFamily="34" charset="0"/>
              <a:cs typeface="Arial" panose="020B0604020202020204" pitchFamily="34" charset="0"/>
            </a:endParaRPr>
          </a:p>
          <a:p>
            <a:pPr marL="285750" indent="-285750">
              <a:buFont typeface="Symbol" panose="05050102010706020507" pitchFamily="18" charset="2"/>
              <a:buChar char="-"/>
            </a:pPr>
            <a:r>
              <a:rPr lang="fr-FR" dirty="0" smtClean="0">
                <a:solidFill>
                  <a:schemeClr val="accent1">
                    <a:lumMod val="75000"/>
                  </a:schemeClr>
                </a:solidFill>
                <a:latin typeface="Arial" panose="020B0604020202020204" pitchFamily="34" charset="0"/>
                <a:cs typeface="Arial" panose="020B0604020202020204" pitchFamily="34" charset="0"/>
              </a:rPr>
              <a:t>No Post-</a:t>
            </a:r>
            <a:r>
              <a:rPr lang="fr-FR" dirty="0" err="1" smtClean="0">
                <a:solidFill>
                  <a:schemeClr val="accent1">
                    <a:lumMod val="75000"/>
                  </a:schemeClr>
                </a:solidFill>
                <a:latin typeface="Arial" panose="020B0604020202020204" pitchFamily="34" charset="0"/>
                <a:cs typeface="Arial" panose="020B0604020202020204" pitchFamily="34" charset="0"/>
              </a:rPr>
              <a:t>Ops</a:t>
            </a:r>
            <a:r>
              <a:rPr lang="fr-FR" dirty="0" smtClean="0">
                <a:solidFill>
                  <a:schemeClr val="accent1">
                    <a:lumMod val="75000"/>
                  </a:schemeClr>
                </a:solidFill>
                <a:latin typeface="Arial" panose="020B0604020202020204" pitchFamily="34" charset="0"/>
                <a:cs typeface="Arial" panose="020B0604020202020204" pitchFamily="34" charset="0"/>
              </a:rPr>
              <a:t> process delays reallocation forecast,</a:t>
            </a:r>
          </a:p>
          <a:p>
            <a:pPr marL="171450" indent="-171450">
              <a:buFont typeface="Wingdings" panose="05000000000000000000" pitchFamily="2" charset="2"/>
              <a:buChar char="q"/>
            </a:pPr>
            <a:endParaRPr lang="fr-FR" sz="900" dirty="0">
              <a:solidFill>
                <a:schemeClr val="accent1">
                  <a:lumMod val="75000"/>
                </a:schemeClr>
              </a:solidFill>
              <a:latin typeface="Arial" panose="020B0604020202020204" pitchFamily="34" charset="0"/>
              <a:cs typeface="Arial" panose="020B0604020202020204" pitchFamily="34" charset="0"/>
            </a:endParaRPr>
          </a:p>
          <a:p>
            <a:pPr marL="285750" indent="-285750">
              <a:buFont typeface="Symbol" panose="05050102010706020507" pitchFamily="18" charset="2"/>
              <a:buChar char="-"/>
            </a:pPr>
            <a:r>
              <a:rPr lang="fr-FR" dirty="0" smtClean="0">
                <a:solidFill>
                  <a:schemeClr val="accent1">
                    <a:lumMod val="75000"/>
                  </a:schemeClr>
                </a:solidFill>
                <a:latin typeface="Arial" panose="020B0604020202020204" pitchFamily="34" charset="0"/>
                <a:cs typeface="Arial" panose="020B0604020202020204" pitchFamily="34" charset="0"/>
              </a:rPr>
              <a:t>No daily NM/FMP ATFM measures forecast nor eNM/ANSPs impact </a:t>
            </a:r>
            <a:r>
              <a:rPr lang="fr-FR" dirty="0" err="1" smtClean="0">
                <a:solidFill>
                  <a:schemeClr val="accent1">
                    <a:lumMod val="75000"/>
                  </a:schemeClr>
                </a:solidFill>
                <a:latin typeface="Arial" panose="020B0604020202020204" pitchFamily="34" charset="0"/>
                <a:cs typeface="Arial" panose="020B0604020202020204" pitchFamily="34" charset="0"/>
              </a:rPr>
              <a:t>after</a:t>
            </a:r>
            <a:r>
              <a:rPr lang="fr-FR" dirty="0" smtClean="0">
                <a:solidFill>
                  <a:schemeClr val="accent1">
                    <a:lumMod val="75000"/>
                  </a:schemeClr>
                </a:solidFill>
                <a:latin typeface="Arial" panose="020B0604020202020204" pitchFamily="34" charset="0"/>
                <a:cs typeface="Arial" panose="020B0604020202020204" pitchFamily="34" charset="0"/>
              </a:rPr>
              <a:t> 2020</a:t>
            </a:r>
            <a:endParaRPr lang="fr-FR"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6273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err="1" smtClean="0"/>
              <a:t>Purpose</a:t>
            </a:r>
            <a:r>
              <a:rPr lang="nl-NL" dirty="0" smtClean="0"/>
              <a:t> of </a:t>
            </a:r>
            <a:r>
              <a:rPr lang="nl-NL" dirty="0" err="1" smtClean="0"/>
              <a:t>the</a:t>
            </a:r>
            <a:r>
              <a:rPr lang="nl-NL" dirty="0" smtClean="0"/>
              <a:t> </a:t>
            </a:r>
            <a:r>
              <a:rPr lang="nl-NL" dirty="0" err="1" smtClean="0"/>
              <a:t>day</a:t>
            </a:r>
            <a:endParaRPr lang="nl-NL" dirty="0"/>
          </a:p>
        </p:txBody>
      </p:sp>
      <p:sp>
        <p:nvSpPr>
          <p:cNvPr id="3" name="Tijdelijke aanduiding voor tekst 2"/>
          <p:cNvSpPr>
            <a:spLocks noGrp="1"/>
          </p:cNvSpPr>
          <p:nvPr>
            <p:ph type="body" sz="quarter" idx="14"/>
          </p:nvPr>
        </p:nvSpPr>
        <p:spPr/>
        <p:txBody>
          <a:bodyPr/>
          <a:lstStyle/>
          <a:p>
            <a:r>
              <a:rPr lang="nl-NL" dirty="0" smtClean="0">
                <a:solidFill>
                  <a:schemeClr val="accent1">
                    <a:lumMod val="75000"/>
                  </a:schemeClr>
                </a:solidFill>
              </a:rPr>
              <a:t>Performance and </a:t>
            </a:r>
            <a:r>
              <a:rPr lang="nl-NL" dirty="0" err="1" smtClean="0">
                <a:solidFill>
                  <a:schemeClr val="accent1">
                    <a:lumMod val="75000"/>
                  </a:schemeClr>
                </a:solidFill>
              </a:rPr>
              <a:t>charging</a:t>
            </a:r>
            <a:r>
              <a:rPr lang="nl-NL" dirty="0" smtClean="0">
                <a:solidFill>
                  <a:schemeClr val="accent1">
                    <a:lumMod val="75000"/>
                  </a:schemeClr>
                </a:solidFill>
              </a:rPr>
              <a:t> </a:t>
            </a:r>
            <a:r>
              <a:rPr lang="nl-NL" dirty="0" err="1" smtClean="0">
                <a:solidFill>
                  <a:schemeClr val="accent1">
                    <a:lumMod val="75000"/>
                  </a:schemeClr>
                </a:solidFill>
              </a:rPr>
              <a:t>regulation</a:t>
            </a:r>
            <a:r>
              <a:rPr lang="nl-NL" dirty="0" smtClean="0">
                <a:solidFill>
                  <a:schemeClr val="accent1">
                    <a:lumMod val="75000"/>
                  </a:schemeClr>
                </a:solidFill>
              </a:rPr>
              <a:t>, </a:t>
            </a:r>
            <a:r>
              <a:rPr lang="nl-NL" dirty="0" err="1" smtClean="0">
                <a:solidFill>
                  <a:schemeClr val="accent1">
                    <a:lumMod val="75000"/>
                  </a:schemeClr>
                </a:solidFill>
              </a:rPr>
              <a:t>Article</a:t>
            </a:r>
            <a:r>
              <a:rPr lang="nl-NL" dirty="0" smtClean="0">
                <a:solidFill>
                  <a:schemeClr val="accent1">
                    <a:lumMod val="75000"/>
                  </a:schemeClr>
                </a:solidFill>
              </a:rPr>
              <a:t> 10(4):</a:t>
            </a:r>
          </a:p>
          <a:p>
            <a:endParaRPr lang="nl-NL" dirty="0">
              <a:solidFill>
                <a:schemeClr val="accent1">
                  <a:lumMod val="75000"/>
                </a:schemeClr>
              </a:solidFill>
            </a:endParaRPr>
          </a:p>
          <a:p>
            <a:r>
              <a:rPr lang="nl-NL" dirty="0" smtClean="0">
                <a:solidFill>
                  <a:schemeClr val="accent1">
                    <a:lumMod val="75000"/>
                  </a:schemeClr>
                </a:solidFill>
              </a:rPr>
              <a:t>“</a:t>
            </a:r>
            <a:r>
              <a:rPr lang="en-US" i="1" dirty="0">
                <a:solidFill>
                  <a:schemeClr val="accent1">
                    <a:lumMod val="75000"/>
                  </a:schemeClr>
                </a:solidFill>
              </a:rPr>
              <a:t>In accordance with Article 10(1) and point (b) of Article 11(3) of Regulation (EC) No 549/2004, national supervisory authorities shall consult air navigation service providers, airspace users' representatives and, where relevant, airport operators and airport coordinators on the draft performance plans, including on the performance targets and incentive schemes contained therein</a:t>
            </a:r>
            <a:r>
              <a:rPr lang="en-US" i="1" dirty="0" smtClean="0">
                <a:solidFill>
                  <a:schemeClr val="accent1">
                    <a:lumMod val="75000"/>
                  </a:schemeClr>
                </a:solidFill>
              </a:rPr>
              <a:t>.</a:t>
            </a:r>
            <a:r>
              <a:rPr lang="en-US" dirty="0" smtClean="0">
                <a:solidFill>
                  <a:schemeClr val="accent1">
                    <a:lumMod val="75000"/>
                  </a:schemeClr>
                </a:solidFill>
              </a:rPr>
              <a:t>”</a:t>
            </a:r>
          </a:p>
          <a:p>
            <a:endParaRPr lang="en-US" dirty="0">
              <a:solidFill>
                <a:schemeClr val="accent1">
                  <a:lumMod val="75000"/>
                </a:schemeClr>
              </a:solidFill>
            </a:endParaRPr>
          </a:p>
          <a:p>
            <a:r>
              <a:rPr lang="nl-NL" dirty="0" err="1" smtClean="0">
                <a:solidFill>
                  <a:schemeClr val="accent1">
                    <a:lumMod val="75000"/>
                  </a:schemeClr>
                </a:solidFill>
              </a:rPr>
              <a:t>This</a:t>
            </a:r>
            <a:r>
              <a:rPr lang="nl-NL" dirty="0" smtClean="0">
                <a:solidFill>
                  <a:schemeClr val="accent1">
                    <a:lumMod val="75000"/>
                  </a:schemeClr>
                </a:solidFill>
              </a:rPr>
              <a:t> </a:t>
            </a:r>
            <a:r>
              <a:rPr lang="nl-NL" dirty="0" err="1" smtClean="0">
                <a:solidFill>
                  <a:schemeClr val="accent1">
                    <a:lumMod val="75000"/>
                  </a:schemeClr>
                </a:solidFill>
              </a:rPr>
              <a:t>consultation</a:t>
            </a:r>
            <a:r>
              <a:rPr lang="nl-NL" dirty="0" smtClean="0">
                <a:solidFill>
                  <a:schemeClr val="accent1">
                    <a:lumMod val="75000"/>
                  </a:schemeClr>
                </a:solidFill>
              </a:rPr>
              <a:t> meeting </a:t>
            </a:r>
            <a:r>
              <a:rPr lang="nl-NL" dirty="0" err="1" smtClean="0">
                <a:solidFill>
                  <a:schemeClr val="accent1">
                    <a:lumMod val="75000"/>
                  </a:schemeClr>
                </a:solidFill>
              </a:rPr>
              <a:t>focuses</a:t>
            </a:r>
            <a:r>
              <a:rPr lang="nl-NL" dirty="0" smtClean="0">
                <a:solidFill>
                  <a:schemeClr val="accent1">
                    <a:lumMod val="75000"/>
                  </a:schemeClr>
                </a:solidFill>
              </a:rPr>
              <a:t> on </a:t>
            </a:r>
            <a:r>
              <a:rPr lang="nl-NL" dirty="0" err="1" smtClean="0">
                <a:solidFill>
                  <a:schemeClr val="accent1">
                    <a:lumMod val="75000"/>
                  </a:schemeClr>
                </a:solidFill>
              </a:rPr>
              <a:t>the</a:t>
            </a:r>
            <a:r>
              <a:rPr lang="nl-NL" dirty="0" smtClean="0">
                <a:solidFill>
                  <a:schemeClr val="accent1">
                    <a:lumMod val="75000"/>
                  </a:schemeClr>
                </a:solidFill>
              </a:rPr>
              <a:t> FABEC </a:t>
            </a:r>
            <a:r>
              <a:rPr lang="nl-NL" dirty="0" err="1" smtClean="0">
                <a:solidFill>
                  <a:schemeClr val="accent1">
                    <a:lumMod val="75000"/>
                  </a:schemeClr>
                </a:solidFill>
              </a:rPr>
              <a:t>elements</a:t>
            </a:r>
            <a:r>
              <a:rPr lang="nl-NL" dirty="0" smtClean="0">
                <a:solidFill>
                  <a:schemeClr val="accent1">
                    <a:lumMod val="75000"/>
                  </a:schemeClr>
                </a:solidFill>
              </a:rPr>
              <a:t> of </a:t>
            </a:r>
            <a:r>
              <a:rPr lang="nl-NL" dirty="0" err="1" smtClean="0">
                <a:solidFill>
                  <a:schemeClr val="accent1">
                    <a:lumMod val="75000"/>
                  </a:schemeClr>
                </a:solidFill>
              </a:rPr>
              <a:t>the</a:t>
            </a:r>
            <a:r>
              <a:rPr lang="nl-NL" dirty="0" smtClean="0">
                <a:solidFill>
                  <a:schemeClr val="accent1">
                    <a:lumMod val="75000"/>
                  </a:schemeClr>
                </a:solidFill>
              </a:rPr>
              <a:t> RP3 performance plan:</a:t>
            </a:r>
          </a:p>
          <a:p>
            <a:pPr marL="285750" indent="-285750">
              <a:buFont typeface="Symbol" panose="05050102010706020507" pitchFamily="18" charset="2"/>
              <a:buChar char="-"/>
            </a:pPr>
            <a:r>
              <a:rPr lang="nl-NL" dirty="0" smtClean="0">
                <a:solidFill>
                  <a:schemeClr val="accent1">
                    <a:lumMod val="75000"/>
                  </a:schemeClr>
                </a:solidFill>
              </a:rPr>
              <a:t>Safety</a:t>
            </a:r>
          </a:p>
          <a:p>
            <a:pPr marL="285750" indent="-285750">
              <a:buFont typeface="Symbol" panose="05050102010706020507" pitchFamily="18" charset="2"/>
              <a:buChar char="-"/>
            </a:pPr>
            <a:r>
              <a:rPr lang="nl-NL" dirty="0" smtClean="0">
                <a:solidFill>
                  <a:schemeClr val="accent1">
                    <a:lumMod val="75000"/>
                  </a:schemeClr>
                </a:solidFill>
              </a:rPr>
              <a:t>Environment</a:t>
            </a:r>
          </a:p>
          <a:p>
            <a:pPr marL="285750" indent="-285750">
              <a:buFont typeface="Symbol" panose="05050102010706020507" pitchFamily="18" charset="2"/>
              <a:buChar char="-"/>
            </a:pPr>
            <a:r>
              <a:rPr lang="nl-NL" dirty="0" smtClean="0">
                <a:solidFill>
                  <a:schemeClr val="accent1">
                    <a:lumMod val="75000"/>
                  </a:schemeClr>
                </a:solidFill>
              </a:rPr>
              <a:t>En route </a:t>
            </a:r>
            <a:r>
              <a:rPr lang="nl-NL" dirty="0" err="1" smtClean="0">
                <a:solidFill>
                  <a:schemeClr val="accent1">
                    <a:lumMod val="75000"/>
                  </a:schemeClr>
                </a:solidFill>
              </a:rPr>
              <a:t>capacity</a:t>
            </a:r>
            <a:r>
              <a:rPr lang="nl-NL" dirty="0" smtClean="0">
                <a:solidFill>
                  <a:schemeClr val="accent1">
                    <a:lumMod val="75000"/>
                  </a:schemeClr>
                </a:solidFill>
              </a:rPr>
              <a:t>, </a:t>
            </a:r>
            <a:r>
              <a:rPr lang="nl-NL" dirty="0" err="1" smtClean="0">
                <a:solidFill>
                  <a:schemeClr val="accent1">
                    <a:lumMod val="75000"/>
                  </a:schemeClr>
                </a:solidFill>
              </a:rPr>
              <a:t>including</a:t>
            </a:r>
            <a:r>
              <a:rPr lang="nl-NL" dirty="0" smtClean="0">
                <a:solidFill>
                  <a:schemeClr val="accent1">
                    <a:lumMod val="75000"/>
                  </a:schemeClr>
                </a:solidFill>
              </a:rPr>
              <a:t> </a:t>
            </a:r>
            <a:r>
              <a:rPr lang="nl-NL" dirty="0" err="1" smtClean="0">
                <a:solidFill>
                  <a:schemeClr val="accent1">
                    <a:lumMod val="75000"/>
                  </a:schemeClr>
                </a:solidFill>
              </a:rPr>
              <a:t>the</a:t>
            </a:r>
            <a:r>
              <a:rPr lang="nl-NL" dirty="0" smtClean="0">
                <a:solidFill>
                  <a:schemeClr val="accent1">
                    <a:lumMod val="75000"/>
                  </a:schemeClr>
                </a:solidFill>
              </a:rPr>
              <a:t> incentive </a:t>
            </a:r>
            <a:r>
              <a:rPr lang="nl-NL" dirty="0" err="1" smtClean="0">
                <a:solidFill>
                  <a:schemeClr val="accent1">
                    <a:lumMod val="75000"/>
                  </a:schemeClr>
                </a:solidFill>
              </a:rPr>
              <a:t>scheme</a:t>
            </a:r>
            <a:endParaRPr lang="nl-NL" dirty="0" smtClean="0">
              <a:solidFill>
                <a:schemeClr val="accent1">
                  <a:lumMod val="75000"/>
                </a:schemeClr>
              </a:solidFill>
            </a:endParaRPr>
          </a:p>
          <a:p>
            <a:endParaRPr lang="nl-NL" dirty="0" smtClean="0">
              <a:solidFill>
                <a:schemeClr val="accent1">
                  <a:lumMod val="75000"/>
                </a:schemeClr>
              </a:solidFill>
            </a:endParaRPr>
          </a:p>
          <a:p>
            <a:r>
              <a:rPr lang="nl-NL" dirty="0" err="1" smtClean="0">
                <a:solidFill>
                  <a:schemeClr val="accent1">
                    <a:lumMod val="75000"/>
                  </a:schemeClr>
                </a:solidFill>
              </a:rPr>
              <a:t>Cost</a:t>
            </a:r>
            <a:r>
              <a:rPr lang="nl-NL" dirty="0" smtClean="0">
                <a:solidFill>
                  <a:schemeClr val="accent1">
                    <a:lumMod val="75000"/>
                  </a:schemeClr>
                </a:solidFill>
              </a:rPr>
              <a:t> efficiency and terminal </a:t>
            </a:r>
            <a:r>
              <a:rPr lang="nl-NL" dirty="0" err="1" smtClean="0">
                <a:solidFill>
                  <a:schemeClr val="accent1">
                    <a:lumMod val="75000"/>
                  </a:schemeClr>
                </a:solidFill>
              </a:rPr>
              <a:t>capacity</a:t>
            </a:r>
            <a:r>
              <a:rPr lang="nl-NL" dirty="0" smtClean="0">
                <a:solidFill>
                  <a:schemeClr val="accent1">
                    <a:lumMod val="75000"/>
                  </a:schemeClr>
                </a:solidFill>
              </a:rPr>
              <a:t> </a:t>
            </a:r>
            <a:r>
              <a:rPr lang="nl-NL" dirty="0" err="1" smtClean="0">
                <a:solidFill>
                  <a:schemeClr val="accent1">
                    <a:lumMod val="75000"/>
                  </a:schemeClr>
                </a:solidFill>
              </a:rPr>
              <a:t>elements</a:t>
            </a:r>
            <a:r>
              <a:rPr lang="nl-NL" dirty="0" smtClean="0">
                <a:solidFill>
                  <a:schemeClr val="accent1">
                    <a:lumMod val="75000"/>
                  </a:schemeClr>
                </a:solidFill>
              </a:rPr>
              <a:t> are a </a:t>
            </a:r>
            <a:r>
              <a:rPr lang="nl-NL" dirty="0" err="1" smtClean="0">
                <a:solidFill>
                  <a:schemeClr val="accent1">
                    <a:lumMod val="75000"/>
                  </a:schemeClr>
                </a:solidFill>
              </a:rPr>
              <a:t>national</a:t>
            </a:r>
            <a:r>
              <a:rPr lang="nl-NL" dirty="0" smtClean="0">
                <a:solidFill>
                  <a:schemeClr val="accent1">
                    <a:lumMod val="75000"/>
                  </a:schemeClr>
                </a:solidFill>
              </a:rPr>
              <a:t> </a:t>
            </a:r>
            <a:r>
              <a:rPr lang="nl-NL" dirty="0" err="1" smtClean="0">
                <a:solidFill>
                  <a:schemeClr val="accent1">
                    <a:lumMod val="75000"/>
                  </a:schemeClr>
                </a:solidFill>
              </a:rPr>
              <a:t>responsibility</a:t>
            </a:r>
            <a:r>
              <a:rPr lang="nl-NL" dirty="0" smtClean="0">
                <a:solidFill>
                  <a:schemeClr val="accent1">
                    <a:lumMod val="75000"/>
                  </a:schemeClr>
                </a:solidFill>
              </a:rPr>
              <a:t> and have been </a:t>
            </a:r>
            <a:r>
              <a:rPr lang="nl-NL" dirty="0" err="1" smtClean="0">
                <a:solidFill>
                  <a:schemeClr val="accent1">
                    <a:lumMod val="75000"/>
                  </a:schemeClr>
                </a:solidFill>
              </a:rPr>
              <a:t>consulted</a:t>
            </a:r>
            <a:r>
              <a:rPr lang="nl-NL" dirty="0" smtClean="0">
                <a:solidFill>
                  <a:schemeClr val="accent1">
                    <a:lumMod val="75000"/>
                  </a:schemeClr>
                </a:solidFill>
              </a:rPr>
              <a:t> </a:t>
            </a:r>
            <a:r>
              <a:rPr lang="nl-NL" dirty="0" err="1" smtClean="0">
                <a:solidFill>
                  <a:schemeClr val="accent1">
                    <a:lumMod val="75000"/>
                  </a:schemeClr>
                </a:solidFill>
              </a:rPr>
              <a:t>by</a:t>
            </a:r>
            <a:r>
              <a:rPr lang="nl-NL" dirty="0" smtClean="0">
                <a:solidFill>
                  <a:schemeClr val="accent1">
                    <a:lumMod val="75000"/>
                  </a:schemeClr>
                </a:solidFill>
              </a:rPr>
              <a:t> </a:t>
            </a:r>
            <a:r>
              <a:rPr lang="nl-NL" dirty="0" err="1" smtClean="0">
                <a:solidFill>
                  <a:schemeClr val="accent1">
                    <a:lumMod val="75000"/>
                  </a:schemeClr>
                </a:solidFill>
              </a:rPr>
              <a:t>the</a:t>
            </a:r>
            <a:r>
              <a:rPr lang="nl-NL" dirty="0" smtClean="0">
                <a:solidFill>
                  <a:schemeClr val="accent1">
                    <a:lumMod val="75000"/>
                  </a:schemeClr>
                </a:solidFill>
              </a:rPr>
              <a:t> FABEC </a:t>
            </a:r>
            <a:r>
              <a:rPr lang="nl-NL" dirty="0" err="1" smtClean="0">
                <a:solidFill>
                  <a:schemeClr val="accent1">
                    <a:lumMod val="75000"/>
                  </a:schemeClr>
                </a:solidFill>
              </a:rPr>
              <a:t>States</a:t>
            </a:r>
            <a:r>
              <a:rPr lang="nl-NL" dirty="0" smtClean="0">
                <a:solidFill>
                  <a:schemeClr val="accent1">
                    <a:lumMod val="75000"/>
                  </a:schemeClr>
                </a:solidFill>
              </a:rPr>
              <a:t> at </a:t>
            </a:r>
            <a:r>
              <a:rPr lang="nl-NL" dirty="0" err="1" smtClean="0">
                <a:solidFill>
                  <a:schemeClr val="accent1">
                    <a:lumMod val="75000"/>
                  </a:schemeClr>
                </a:solidFill>
              </a:rPr>
              <a:t>the</a:t>
            </a:r>
            <a:r>
              <a:rPr lang="nl-NL" dirty="0" smtClean="0">
                <a:solidFill>
                  <a:schemeClr val="accent1">
                    <a:lumMod val="75000"/>
                  </a:schemeClr>
                </a:solidFill>
              </a:rPr>
              <a:t> </a:t>
            </a:r>
            <a:r>
              <a:rPr lang="nl-NL" dirty="0" err="1" smtClean="0">
                <a:solidFill>
                  <a:schemeClr val="accent1">
                    <a:lumMod val="75000"/>
                  </a:schemeClr>
                </a:solidFill>
              </a:rPr>
              <a:t>national</a:t>
            </a:r>
            <a:r>
              <a:rPr lang="nl-NL" dirty="0" smtClean="0">
                <a:solidFill>
                  <a:schemeClr val="accent1">
                    <a:lumMod val="75000"/>
                  </a:schemeClr>
                </a:solidFill>
              </a:rPr>
              <a:t> level</a:t>
            </a:r>
            <a:endParaRPr lang="nl-NL" dirty="0">
              <a:solidFill>
                <a:schemeClr val="accent1">
                  <a:lumMod val="75000"/>
                </a:schemeClr>
              </a:solidFill>
            </a:endParaRPr>
          </a:p>
        </p:txBody>
      </p:sp>
      <p:sp>
        <p:nvSpPr>
          <p:cNvPr id="4" name="Tijdelijke aanduiding voor voettekst 3"/>
          <p:cNvSpPr>
            <a:spLocks noGrp="1"/>
          </p:cNvSpPr>
          <p:nvPr>
            <p:ph type="ftr" sz="quarter" idx="15"/>
          </p:nvPr>
        </p:nvSpPr>
        <p:spPr/>
        <p:txBody>
          <a:bodyPr/>
          <a:lstStyle/>
          <a:p>
            <a:pPr>
              <a:defRPr/>
            </a:pPr>
            <a:endParaRPr lang="de-DE"/>
          </a:p>
        </p:txBody>
      </p:sp>
    </p:spTree>
    <p:extLst>
      <p:ext uri="{BB962C8B-B14F-4D97-AF65-F5344CB8AC3E}">
        <p14:creationId xmlns:p14="http://schemas.microsoft.com/office/powerpoint/2010/main" val="18725358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271464" y="260648"/>
            <a:ext cx="7738536" cy="492443"/>
          </a:xfrm>
          <a:prstGeom prst="rect">
            <a:avLst/>
          </a:prstGeom>
          <a:noFill/>
        </p:spPr>
        <p:txBody>
          <a:bodyPr wrap="square" rtlCol="0">
            <a:spAutoFit/>
          </a:bodyPr>
          <a:lstStyle>
            <a:defPPr>
              <a:defRPr lang="de-DE"/>
            </a:defPPr>
            <a:lvl1pPr algn="ctr">
              <a:defRPr sz="2600" b="1">
                <a:solidFill>
                  <a:schemeClr val="accent1">
                    <a:lumMod val="75000"/>
                  </a:schemeClr>
                </a:solidFill>
              </a:defRPr>
            </a:lvl1pPr>
          </a:lstStyle>
          <a:p>
            <a:r>
              <a:rPr lang="fr-FR" dirty="0">
                <a:latin typeface="Arial" panose="020B0604020202020204" pitchFamily="34" charset="0"/>
                <a:cs typeface="Arial" panose="020B0604020202020204" pitchFamily="34" charset="0"/>
              </a:rPr>
              <a:t>RP3 NM Network Operation Plan April 2019</a:t>
            </a:r>
          </a:p>
        </p:txBody>
      </p:sp>
      <p:sp>
        <p:nvSpPr>
          <p:cNvPr id="11" name="ZoneTexte 10"/>
          <p:cNvSpPr txBox="1"/>
          <p:nvPr/>
        </p:nvSpPr>
        <p:spPr>
          <a:xfrm>
            <a:off x="839416" y="1030664"/>
            <a:ext cx="9865096" cy="2739211"/>
          </a:xfrm>
          <a:prstGeom prst="rect">
            <a:avLst/>
          </a:prstGeom>
          <a:noFill/>
        </p:spPr>
        <p:txBody>
          <a:bodyPr wrap="square" rtlCol="0">
            <a:spAutoFit/>
          </a:bodyPr>
          <a:lstStyle>
            <a:defPPr>
              <a:defRPr lang="fr-FR"/>
            </a:defPPr>
            <a:lvl1pPr algn="ctr">
              <a:defRPr sz="2800" b="1">
                <a:solidFill>
                  <a:schemeClr val="accent1">
                    <a:lumMod val="75000"/>
                  </a:schemeClr>
                </a:solidFill>
              </a:defRPr>
            </a:lvl1pPr>
          </a:lstStyle>
          <a:p>
            <a:pPr algn="l"/>
            <a:r>
              <a:rPr lang="en-US" sz="1800" b="0" dirty="0">
                <a:latin typeface="Arial" panose="020B0604020202020204" pitchFamily="34" charset="0"/>
                <a:cs typeface="Arial" panose="020B0604020202020204" pitchFamily="34" charset="0"/>
              </a:rPr>
              <a:t>Decision (EU) 2019/903, 29</a:t>
            </a:r>
            <a:r>
              <a:rPr lang="en-US" sz="1800" b="0" baseline="30000" dirty="0">
                <a:latin typeface="Arial" panose="020B0604020202020204" pitchFamily="34" charset="0"/>
                <a:cs typeface="Arial" panose="020B0604020202020204" pitchFamily="34" charset="0"/>
              </a:rPr>
              <a:t>th</a:t>
            </a:r>
            <a:r>
              <a:rPr lang="en-US" sz="1800" b="0" dirty="0">
                <a:latin typeface="Arial" panose="020B0604020202020204" pitchFamily="34" charset="0"/>
                <a:cs typeface="Arial" panose="020B0604020202020204" pitchFamily="34" charset="0"/>
              </a:rPr>
              <a:t>  May 2019, provides EU wide targets.</a:t>
            </a:r>
          </a:p>
          <a:p>
            <a:pPr algn="l"/>
            <a:endParaRPr lang="en-US" sz="1200" b="0" dirty="0">
              <a:latin typeface="Arial" panose="020B0604020202020204" pitchFamily="34" charset="0"/>
              <a:cs typeface="Arial" panose="020B0604020202020204" pitchFamily="34" charset="0"/>
            </a:endParaRPr>
          </a:p>
          <a:p>
            <a:pPr algn="l"/>
            <a:r>
              <a:rPr lang="en-US" sz="1800" b="0" dirty="0">
                <a:latin typeface="Arial" panose="020B0604020202020204" pitchFamily="34" charset="0"/>
                <a:cs typeface="Arial" panose="020B0604020202020204" pitchFamily="34" charset="0"/>
              </a:rPr>
              <a:t>Local capacity reference values for RP3 published  by PRB, 13th March 2019.</a:t>
            </a:r>
          </a:p>
          <a:p>
            <a:pPr algn="l"/>
            <a:endParaRPr lang="fr-FR" sz="1200" b="0" dirty="0">
              <a:latin typeface="Arial" panose="020B0604020202020204" pitchFamily="34" charset="0"/>
              <a:cs typeface="Arial" panose="020B0604020202020204" pitchFamily="34" charset="0"/>
              <a:sym typeface="Wingdings" panose="05000000000000000000" pitchFamily="2" charset="2"/>
            </a:endParaRPr>
          </a:p>
          <a:p>
            <a:pPr algn="l"/>
            <a:r>
              <a:rPr lang="fr-FR" sz="1800" b="0" dirty="0">
                <a:latin typeface="Arial" panose="020B0604020202020204" pitchFamily="34" charset="0"/>
                <a:cs typeface="Arial" panose="020B0604020202020204" pitchFamily="34" charset="0"/>
                <a:sym typeface="Wingdings" panose="05000000000000000000" pitchFamily="2" charset="2"/>
              </a:rPr>
              <a:t>NOP 2019 – 2024 April 2019 provides:</a:t>
            </a:r>
          </a:p>
          <a:p>
            <a:pPr algn="l"/>
            <a:endParaRPr lang="fr-FR" sz="1000" b="0" dirty="0">
              <a:latin typeface="Arial" panose="020B0604020202020204" pitchFamily="34" charset="0"/>
              <a:cs typeface="Arial" panose="020B0604020202020204" pitchFamily="34" charset="0"/>
              <a:sym typeface="Wingdings" panose="05000000000000000000" pitchFamily="2" charset="2"/>
            </a:endParaRPr>
          </a:p>
          <a:p>
            <a:pPr marL="742950" lvl="1" indent="-285750">
              <a:buFont typeface="Symbol" panose="05050102010706020507" pitchFamily="18" charset="2"/>
              <a:buChar char="-"/>
            </a:pPr>
            <a:r>
              <a:rPr lang="fr-FR"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Delays </a:t>
            </a:r>
            <a:r>
              <a:rPr lang="fr-FR"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forecast ranges for FABEC and its individual ANSPs</a:t>
            </a:r>
          </a:p>
          <a:p>
            <a:pPr marL="742950" lvl="1" indent="-285750">
              <a:buFont typeface="Wingdings" panose="05000000000000000000" pitchFamily="2" charset="2"/>
              <a:buChar char="q"/>
            </a:pPr>
            <a:endParaRPr lang="fr-FR" sz="1000"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endParaRPr>
          </a:p>
          <a:p>
            <a:pPr marL="742950" lvl="1" indent="-285750">
              <a:buFont typeface="Symbol" panose="05050102010706020507" pitchFamily="18" charset="2"/>
              <a:buChar char="-"/>
            </a:pPr>
            <a:r>
              <a:rPr lang="fr-FR"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Estimated impact of potential eNM/S20 summer plan</a:t>
            </a:r>
          </a:p>
          <a:p>
            <a:pPr marL="57150" indent="-285750" algn="l">
              <a:buFont typeface="Wingdings"/>
              <a:buChar char="à"/>
            </a:pPr>
            <a:endParaRPr lang="fr-FR" sz="1800" b="0" dirty="0">
              <a:latin typeface="Arial" panose="020B0604020202020204" pitchFamily="34" charset="0"/>
              <a:cs typeface="Arial" panose="020B0604020202020204" pitchFamily="34" charset="0"/>
              <a:sym typeface="Wingdings" panose="05000000000000000000" pitchFamily="2" charset="2"/>
            </a:endParaRPr>
          </a:p>
          <a:p>
            <a:pPr algn="l"/>
            <a:endParaRPr lang="fr-FR" sz="2000" b="0" dirty="0">
              <a:latin typeface="Arial" panose="020B0604020202020204" pitchFamily="34" charset="0"/>
              <a:cs typeface="Arial" panose="020B0604020202020204" pitchFamily="34" charset="0"/>
              <a:sym typeface="Wingdings" panose="05000000000000000000" pitchFamily="2" charset="2"/>
            </a:endParaRPr>
          </a:p>
        </p:txBody>
      </p:sp>
      <p:graphicFrame>
        <p:nvGraphicFramePr>
          <p:cNvPr id="8" name="Tableau 7"/>
          <p:cNvGraphicFramePr>
            <a:graphicFrameLocks noGrp="1"/>
          </p:cNvGraphicFramePr>
          <p:nvPr>
            <p:extLst/>
          </p:nvPr>
        </p:nvGraphicFramePr>
        <p:xfrm>
          <a:off x="839416" y="3429000"/>
          <a:ext cx="9361040" cy="2552189"/>
        </p:xfrm>
        <a:graphic>
          <a:graphicData uri="http://schemas.openxmlformats.org/drawingml/2006/table">
            <a:tbl>
              <a:tblPr firstRow="1" firstCol="1" bandRow="1">
                <a:tableStyleId>{5C22544A-7EE6-4342-B048-85BDC9FD1C3A}</a:tableStyleId>
              </a:tblPr>
              <a:tblGrid>
                <a:gridCol w="2501658">
                  <a:extLst>
                    <a:ext uri="{9D8B030D-6E8A-4147-A177-3AD203B41FA5}">
                      <a16:colId xmlns:a16="http://schemas.microsoft.com/office/drawing/2014/main" val="20000"/>
                    </a:ext>
                  </a:extLst>
                </a:gridCol>
                <a:gridCol w="1371876">
                  <a:extLst>
                    <a:ext uri="{9D8B030D-6E8A-4147-A177-3AD203B41FA5}">
                      <a16:colId xmlns:a16="http://schemas.microsoft.com/office/drawing/2014/main" val="20001"/>
                    </a:ext>
                  </a:extLst>
                </a:gridCol>
                <a:gridCol w="1319343">
                  <a:extLst>
                    <a:ext uri="{9D8B030D-6E8A-4147-A177-3AD203B41FA5}">
                      <a16:colId xmlns:a16="http://schemas.microsoft.com/office/drawing/2014/main" val="20002"/>
                    </a:ext>
                  </a:extLst>
                </a:gridCol>
                <a:gridCol w="1343712">
                  <a:extLst>
                    <a:ext uri="{9D8B030D-6E8A-4147-A177-3AD203B41FA5}">
                      <a16:colId xmlns:a16="http://schemas.microsoft.com/office/drawing/2014/main" val="20003"/>
                    </a:ext>
                  </a:extLst>
                </a:gridCol>
                <a:gridCol w="1371876">
                  <a:extLst>
                    <a:ext uri="{9D8B030D-6E8A-4147-A177-3AD203B41FA5}">
                      <a16:colId xmlns:a16="http://schemas.microsoft.com/office/drawing/2014/main" val="20004"/>
                    </a:ext>
                  </a:extLst>
                </a:gridCol>
                <a:gridCol w="1452575">
                  <a:extLst>
                    <a:ext uri="{9D8B030D-6E8A-4147-A177-3AD203B41FA5}">
                      <a16:colId xmlns:a16="http://schemas.microsoft.com/office/drawing/2014/main" val="20005"/>
                    </a:ext>
                  </a:extLst>
                </a:gridCol>
              </a:tblGrid>
              <a:tr h="320515">
                <a:tc>
                  <a:txBody>
                    <a:bodyPr/>
                    <a:lstStyle/>
                    <a:p>
                      <a:pPr>
                        <a:lnSpc>
                          <a:spcPct val="115000"/>
                        </a:lnSpc>
                        <a:spcAft>
                          <a:spcPts val="0"/>
                        </a:spcAft>
                      </a:pPr>
                      <a:r>
                        <a:rPr lang="en-GB" sz="1600" dirty="0">
                          <a:effectLst/>
                        </a:rPr>
                        <a:t>Min/flight</a:t>
                      </a:r>
                      <a:endParaRPr lang="fr-FR"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600" dirty="0">
                          <a:effectLst/>
                        </a:rPr>
                        <a:t>2020</a:t>
                      </a:r>
                      <a:endParaRPr lang="fr-FR"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600">
                          <a:effectLst/>
                        </a:rPr>
                        <a:t>2021</a:t>
                      </a:r>
                      <a:endParaRPr lang="fr-FR" sz="1600">
                        <a:effectLst/>
                        <a:latin typeface="Calibri"/>
                        <a:ea typeface="Calibri"/>
                        <a:cs typeface="Times New Roman"/>
                      </a:endParaRPr>
                    </a:p>
                  </a:txBody>
                  <a:tcPr marL="68580" marR="68580" marT="0" marB="0"/>
                </a:tc>
                <a:tc>
                  <a:txBody>
                    <a:bodyPr/>
                    <a:lstStyle/>
                    <a:p>
                      <a:pPr>
                        <a:lnSpc>
                          <a:spcPct val="115000"/>
                        </a:lnSpc>
                        <a:spcAft>
                          <a:spcPts val="0"/>
                        </a:spcAft>
                      </a:pPr>
                      <a:r>
                        <a:rPr lang="en-GB" sz="1600">
                          <a:effectLst/>
                        </a:rPr>
                        <a:t>2022</a:t>
                      </a:r>
                      <a:endParaRPr lang="fr-FR" sz="1600">
                        <a:effectLst/>
                        <a:latin typeface="Calibri"/>
                        <a:ea typeface="Calibri"/>
                        <a:cs typeface="Times New Roman"/>
                      </a:endParaRPr>
                    </a:p>
                  </a:txBody>
                  <a:tcPr marL="68580" marR="68580" marT="0" marB="0"/>
                </a:tc>
                <a:tc>
                  <a:txBody>
                    <a:bodyPr/>
                    <a:lstStyle/>
                    <a:p>
                      <a:pPr>
                        <a:lnSpc>
                          <a:spcPct val="115000"/>
                        </a:lnSpc>
                        <a:spcAft>
                          <a:spcPts val="0"/>
                        </a:spcAft>
                      </a:pPr>
                      <a:r>
                        <a:rPr lang="en-GB" sz="1600">
                          <a:effectLst/>
                        </a:rPr>
                        <a:t>2023</a:t>
                      </a:r>
                      <a:endParaRPr lang="fr-FR" sz="1600">
                        <a:effectLst/>
                        <a:latin typeface="Calibri"/>
                        <a:ea typeface="Calibri"/>
                        <a:cs typeface="Times New Roman"/>
                      </a:endParaRPr>
                    </a:p>
                  </a:txBody>
                  <a:tcPr marL="68580" marR="68580" marT="0" marB="0"/>
                </a:tc>
                <a:tc>
                  <a:txBody>
                    <a:bodyPr/>
                    <a:lstStyle/>
                    <a:p>
                      <a:pPr>
                        <a:lnSpc>
                          <a:spcPct val="115000"/>
                        </a:lnSpc>
                        <a:spcAft>
                          <a:spcPts val="0"/>
                        </a:spcAft>
                      </a:pPr>
                      <a:r>
                        <a:rPr lang="en-GB" sz="1600">
                          <a:effectLst/>
                        </a:rPr>
                        <a:t>2024</a:t>
                      </a:r>
                      <a:endParaRPr lang="fr-FR" sz="16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42449">
                <a:tc>
                  <a:txBody>
                    <a:bodyPr/>
                    <a:lstStyle/>
                    <a:p>
                      <a:pPr>
                        <a:lnSpc>
                          <a:spcPct val="115000"/>
                        </a:lnSpc>
                        <a:spcAft>
                          <a:spcPts val="0"/>
                        </a:spcAft>
                      </a:pPr>
                      <a:r>
                        <a:rPr lang="en-GB" sz="1800" b="1" dirty="0">
                          <a:effectLst/>
                        </a:rPr>
                        <a:t>EU wide</a:t>
                      </a:r>
                      <a:endParaRPr lang="fr-FR" sz="1800" b="1" dirty="0">
                        <a:effectLst/>
                        <a:latin typeface="Calibri"/>
                        <a:ea typeface="Calibri"/>
                        <a:cs typeface="Times New Roman"/>
                      </a:endParaRPr>
                    </a:p>
                  </a:txBody>
                  <a:tcPr marL="68580" marR="68580" marT="0" marB="0"/>
                </a:tc>
                <a:tc>
                  <a:txBody>
                    <a:bodyPr/>
                    <a:lstStyle/>
                    <a:p>
                      <a:pPr>
                        <a:lnSpc>
                          <a:spcPct val="115000"/>
                        </a:lnSpc>
                        <a:spcAft>
                          <a:spcPts val="0"/>
                        </a:spcAft>
                      </a:pPr>
                      <a:r>
                        <a:rPr lang="en-GB" sz="1800" b="1" dirty="0" smtClean="0">
                          <a:effectLst/>
                        </a:rPr>
                        <a:t>0.90</a:t>
                      </a:r>
                      <a:endParaRPr lang="fr-FR" sz="1800" b="1" dirty="0">
                        <a:effectLst/>
                        <a:latin typeface="Calibri"/>
                        <a:ea typeface="Calibri"/>
                        <a:cs typeface="Times New Roman"/>
                      </a:endParaRPr>
                    </a:p>
                  </a:txBody>
                  <a:tcPr marL="68580" marR="68580" marT="0" marB="0"/>
                </a:tc>
                <a:tc>
                  <a:txBody>
                    <a:bodyPr/>
                    <a:lstStyle/>
                    <a:p>
                      <a:pPr>
                        <a:lnSpc>
                          <a:spcPct val="115000"/>
                        </a:lnSpc>
                        <a:spcAft>
                          <a:spcPts val="0"/>
                        </a:spcAft>
                      </a:pPr>
                      <a:r>
                        <a:rPr lang="en-GB" sz="1800" b="1" dirty="0" smtClean="0">
                          <a:effectLst/>
                        </a:rPr>
                        <a:t>0.90</a:t>
                      </a:r>
                      <a:endParaRPr lang="fr-FR" sz="1800" b="1" dirty="0">
                        <a:effectLst/>
                        <a:latin typeface="Calibri"/>
                        <a:ea typeface="Calibri"/>
                        <a:cs typeface="Times New Roman"/>
                      </a:endParaRPr>
                    </a:p>
                  </a:txBody>
                  <a:tcPr marL="68580" marR="68580" marT="0" marB="0"/>
                </a:tc>
                <a:tc>
                  <a:txBody>
                    <a:bodyPr/>
                    <a:lstStyle/>
                    <a:p>
                      <a:pPr>
                        <a:lnSpc>
                          <a:spcPct val="115000"/>
                        </a:lnSpc>
                        <a:spcAft>
                          <a:spcPts val="0"/>
                        </a:spcAft>
                      </a:pPr>
                      <a:r>
                        <a:rPr lang="en-GB" sz="1800" b="1" dirty="0" smtClean="0">
                          <a:effectLst/>
                        </a:rPr>
                        <a:t>0.70</a:t>
                      </a:r>
                      <a:endParaRPr lang="fr-FR" sz="1800" b="1" dirty="0">
                        <a:effectLst/>
                        <a:latin typeface="Calibri"/>
                        <a:ea typeface="Calibri"/>
                        <a:cs typeface="Times New Roman"/>
                      </a:endParaRPr>
                    </a:p>
                  </a:txBody>
                  <a:tcPr marL="68580" marR="68580" marT="0" marB="0"/>
                </a:tc>
                <a:tc>
                  <a:txBody>
                    <a:bodyPr/>
                    <a:lstStyle/>
                    <a:p>
                      <a:pPr>
                        <a:lnSpc>
                          <a:spcPct val="115000"/>
                        </a:lnSpc>
                        <a:spcAft>
                          <a:spcPts val="0"/>
                        </a:spcAft>
                      </a:pPr>
                      <a:r>
                        <a:rPr lang="en-GB" sz="1800" b="1" dirty="0" smtClean="0">
                          <a:effectLst/>
                        </a:rPr>
                        <a:t>0.50</a:t>
                      </a:r>
                      <a:endParaRPr lang="fr-FR" sz="1800" b="1" dirty="0">
                        <a:effectLst/>
                        <a:latin typeface="Calibri"/>
                        <a:ea typeface="Calibri"/>
                        <a:cs typeface="Times New Roman"/>
                      </a:endParaRPr>
                    </a:p>
                  </a:txBody>
                  <a:tcPr marL="68580" marR="68580" marT="0" marB="0"/>
                </a:tc>
                <a:tc>
                  <a:txBody>
                    <a:bodyPr/>
                    <a:lstStyle/>
                    <a:p>
                      <a:pPr>
                        <a:lnSpc>
                          <a:spcPct val="115000"/>
                        </a:lnSpc>
                        <a:spcAft>
                          <a:spcPts val="0"/>
                        </a:spcAft>
                      </a:pPr>
                      <a:r>
                        <a:rPr lang="en-GB" sz="1800" b="1" dirty="0" smtClean="0">
                          <a:effectLst/>
                        </a:rPr>
                        <a:t>0.50</a:t>
                      </a:r>
                      <a:endParaRPr lang="fr-FR" sz="1800" b="1"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326877">
                <a:tc>
                  <a:txBody>
                    <a:bodyPr/>
                    <a:lstStyle/>
                    <a:p>
                      <a:pPr>
                        <a:lnSpc>
                          <a:spcPct val="115000"/>
                        </a:lnSpc>
                        <a:spcAft>
                          <a:spcPts val="0"/>
                        </a:spcAft>
                      </a:pPr>
                      <a:endParaRPr lang="fr-FR" sz="1600" dirty="0">
                        <a:effectLst/>
                        <a:latin typeface="Calibri"/>
                        <a:ea typeface="Calibri"/>
                        <a:cs typeface="Times New Roman"/>
                      </a:endParaRPr>
                    </a:p>
                  </a:txBody>
                  <a:tcPr marL="68580" marR="68580" marT="0" marB="0"/>
                </a:tc>
                <a:tc>
                  <a:txBody>
                    <a:bodyPr/>
                    <a:lstStyle/>
                    <a:p>
                      <a:pPr>
                        <a:lnSpc>
                          <a:spcPct val="115000"/>
                        </a:lnSpc>
                        <a:spcAft>
                          <a:spcPts val="0"/>
                        </a:spcAft>
                      </a:pPr>
                      <a:endParaRPr lang="fr-FR" sz="1600" dirty="0">
                        <a:effectLst/>
                        <a:latin typeface="Calibri"/>
                        <a:ea typeface="Calibri"/>
                        <a:cs typeface="Times New Roman"/>
                      </a:endParaRPr>
                    </a:p>
                  </a:txBody>
                  <a:tcPr marL="68580" marR="68580" marT="0" marB="0"/>
                </a:tc>
                <a:tc>
                  <a:txBody>
                    <a:bodyPr/>
                    <a:lstStyle/>
                    <a:p>
                      <a:pPr>
                        <a:lnSpc>
                          <a:spcPct val="115000"/>
                        </a:lnSpc>
                        <a:spcAft>
                          <a:spcPts val="0"/>
                        </a:spcAft>
                      </a:pPr>
                      <a:endParaRPr lang="fr-FR" sz="1600">
                        <a:effectLst/>
                        <a:latin typeface="Calibri"/>
                        <a:ea typeface="Calibri"/>
                        <a:cs typeface="Times New Roman"/>
                      </a:endParaRPr>
                    </a:p>
                  </a:txBody>
                  <a:tcPr marL="68580" marR="68580" marT="0" marB="0"/>
                </a:tc>
                <a:tc>
                  <a:txBody>
                    <a:bodyPr/>
                    <a:lstStyle/>
                    <a:p>
                      <a:pPr>
                        <a:lnSpc>
                          <a:spcPct val="115000"/>
                        </a:lnSpc>
                        <a:spcAft>
                          <a:spcPts val="0"/>
                        </a:spcAft>
                      </a:pPr>
                      <a:endParaRPr lang="fr-FR" sz="1600">
                        <a:effectLst/>
                        <a:latin typeface="Calibri"/>
                        <a:ea typeface="Calibri"/>
                        <a:cs typeface="Times New Roman"/>
                      </a:endParaRPr>
                    </a:p>
                  </a:txBody>
                  <a:tcPr marL="68580" marR="68580" marT="0" marB="0"/>
                </a:tc>
                <a:tc>
                  <a:txBody>
                    <a:bodyPr/>
                    <a:lstStyle/>
                    <a:p>
                      <a:pPr>
                        <a:lnSpc>
                          <a:spcPct val="115000"/>
                        </a:lnSpc>
                        <a:spcAft>
                          <a:spcPts val="0"/>
                        </a:spcAft>
                      </a:pPr>
                      <a:endParaRPr lang="fr-FR" sz="1600" dirty="0">
                        <a:effectLst/>
                        <a:latin typeface="Calibri"/>
                        <a:ea typeface="Calibri"/>
                        <a:cs typeface="Times New Roman"/>
                      </a:endParaRPr>
                    </a:p>
                  </a:txBody>
                  <a:tcPr marL="68580" marR="68580" marT="0" marB="0"/>
                </a:tc>
                <a:tc>
                  <a:txBody>
                    <a:bodyPr/>
                    <a:lstStyle/>
                    <a:p>
                      <a:pPr>
                        <a:lnSpc>
                          <a:spcPct val="115000"/>
                        </a:lnSpc>
                        <a:spcAft>
                          <a:spcPts val="0"/>
                        </a:spcAft>
                      </a:pPr>
                      <a:endParaRPr lang="fr-FR"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320515">
                <a:tc>
                  <a:txBody>
                    <a:bodyPr/>
                    <a:lstStyle/>
                    <a:p>
                      <a:pPr>
                        <a:lnSpc>
                          <a:spcPct val="115000"/>
                        </a:lnSpc>
                        <a:spcAft>
                          <a:spcPts val="0"/>
                        </a:spcAft>
                      </a:pPr>
                      <a:r>
                        <a:rPr lang="en-GB" sz="1600" b="1" dirty="0">
                          <a:effectLst/>
                        </a:rPr>
                        <a:t>FABEC RV</a:t>
                      </a:r>
                      <a:endParaRPr lang="fr-FR" sz="1600" b="1" dirty="0">
                        <a:effectLst/>
                        <a:latin typeface="Calibri"/>
                        <a:ea typeface="Calibri"/>
                        <a:cs typeface="Times New Roman"/>
                      </a:endParaRPr>
                    </a:p>
                  </a:txBody>
                  <a:tcPr marL="68580" marR="68580" marT="0" marB="0"/>
                </a:tc>
                <a:tc>
                  <a:txBody>
                    <a:bodyPr/>
                    <a:lstStyle/>
                    <a:p>
                      <a:pPr>
                        <a:lnSpc>
                          <a:spcPct val="115000"/>
                        </a:lnSpc>
                        <a:spcAft>
                          <a:spcPts val="0"/>
                        </a:spcAft>
                      </a:pPr>
                      <a:r>
                        <a:rPr lang="en-GB" sz="1600" b="1" dirty="0">
                          <a:effectLst/>
                        </a:rPr>
                        <a:t>0.69</a:t>
                      </a:r>
                      <a:endParaRPr lang="fr-FR" sz="1600" b="1" dirty="0">
                        <a:effectLst/>
                        <a:latin typeface="Calibri"/>
                        <a:ea typeface="Calibri"/>
                        <a:cs typeface="Times New Roman"/>
                      </a:endParaRPr>
                    </a:p>
                  </a:txBody>
                  <a:tcPr marL="68580" marR="68580" marT="0" marB="0"/>
                </a:tc>
                <a:tc>
                  <a:txBody>
                    <a:bodyPr/>
                    <a:lstStyle/>
                    <a:p>
                      <a:pPr>
                        <a:lnSpc>
                          <a:spcPct val="115000"/>
                        </a:lnSpc>
                        <a:spcAft>
                          <a:spcPts val="0"/>
                        </a:spcAft>
                      </a:pPr>
                      <a:r>
                        <a:rPr lang="en-GB" sz="1600" b="1" dirty="0">
                          <a:effectLst/>
                        </a:rPr>
                        <a:t>0.68</a:t>
                      </a:r>
                      <a:endParaRPr lang="fr-FR" sz="1600" b="1" dirty="0">
                        <a:effectLst/>
                        <a:latin typeface="Calibri"/>
                        <a:ea typeface="Calibri"/>
                        <a:cs typeface="Times New Roman"/>
                      </a:endParaRPr>
                    </a:p>
                  </a:txBody>
                  <a:tcPr marL="68580" marR="68580" marT="0" marB="0"/>
                </a:tc>
                <a:tc>
                  <a:txBody>
                    <a:bodyPr/>
                    <a:lstStyle/>
                    <a:p>
                      <a:pPr>
                        <a:lnSpc>
                          <a:spcPct val="115000"/>
                        </a:lnSpc>
                        <a:spcAft>
                          <a:spcPts val="0"/>
                        </a:spcAft>
                      </a:pPr>
                      <a:r>
                        <a:rPr lang="en-GB" sz="1600" b="1" dirty="0">
                          <a:effectLst/>
                        </a:rPr>
                        <a:t>0.51</a:t>
                      </a:r>
                      <a:endParaRPr lang="fr-FR" sz="1600" b="1" dirty="0">
                        <a:effectLst/>
                        <a:latin typeface="Calibri"/>
                        <a:ea typeface="Calibri"/>
                        <a:cs typeface="Times New Roman"/>
                      </a:endParaRPr>
                    </a:p>
                  </a:txBody>
                  <a:tcPr marL="68580" marR="68580" marT="0" marB="0"/>
                </a:tc>
                <a:tc>
                  <a:txBody>
                    <a:bodyPr/>
                    <a:lstStyle/>
                    <a:p>
                      <a:pPr>
                        <a:lnSpc>
                          <a:spcPct val="115000"/>
                        </a:lnSpc>
                        <a:spcAft>
                          <a:spcPts val="0"/>
                        </a:spcAft>
                      </a:pPr>
                      <a:r>
                        <a:rPr lang="en-GB" sz="1600" b="1" dirty="0">
                          <a:effectLst/>
                        </a:rPr>
                        <a:t>0.37</a:t>
                      </a:r>
                      <a:endParaRPr lang="fr-FR" sz="1600" b="1" dirty="0">
                        <a:effectLst/>
                        <a:latin typeface="Calibri"/>
                        <a:ea typeface="Calibri"/>
                        <a:cs typeface="Times New Roman"/>
                      </a:endParaRPr>
                    </a:p>
                  </a:txBody>
                  <a:tcPr marL="68580" marR="68580" marT="0" marB="0"/>
                </a:tc>
                <a:tc>
                  <a:txBody>
                    <a:bodyPr/>
                    <a:lstStyle/>
                    <a:p>
                      <a:pPr>
                        <a:lnSpc>
                          <a:spcPct val="115000"/>
                        </a:lnSpc>
                        <a:spcAft>
                          <a:spcPts val="0"/>
                        </a:spcAft>
                      </a:pPr>
                      <a:r>
                        <a:rPr lang="en-GB" sz="1600" b="1" dirty="0">
                          <a:effectLst/>
                        </a:rPr>
                        <a:t>0.36</a:t>
                      </a:r>
                      <a:endParaRPr lang="fr-FR" sz="1600" b="1"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326877">
                <a:tc>
                  <a:txBody>
                    <a:bodyPr/>
                    <a:lstStyle/>
                    <a:p>
                      <a:pPr>
                        <a:lnSpc>
                          <a:spcPct val="115000"/>
                        </a:lnSpc>
                        <a:spcAft>
                          <a:spcPts val="0"/>
                        </a:spcAft>
                      </a:pPr>
                      <a:endParaRPr lang="fr-FR" sz="1600" dirty="0">
                        <a:effectLst/>
                        <a:latin typeface="Calibri"/>
                        <a:ea typeface="Calibri"/>
                        <a:cs typeface="Times New Roman"/>
                      </a:endParaRPr>
                    </a:p>
                  </a:txBody>
                  <a:tcPr marL="68580" marR="68580" marT="0" marB="0"/>
                </a:tc>
                <a:tc>
                  <a:txBody>
                    <a:bodyPr/>
                    <a:lstStyle/>
                    <a:p>
                      <a:pPr>
                        <a:lnSpc>
                          <a:spcPct val="115000"/>
                        </a:lnSpc>
                        <a:spcAft>
                          <a:spcPts val="0"/>
                        </a:spcAft>
                      </a:pPr>
                      <a:endParaRPr lang="fr-FR" sz="1600" dirty="0">
                        <a:effectLst/>
                        <a:latin typeface="Calibri"/>
                        <a:ea typeface="Calibri"/>
                        <a:cs typeface="Times New Roman"/>
                      </a:endParaRPr>
                    </a:p>
                  </a:txBody>
                  <a:tcPr marL="68580" marR="68580" marT="0" marB="0"/>
                </a:tc>
                <a:tc>
                  <a:txBody>
                    <a:bodyPr/>
                    <a:lstStyle/>
                    <a:p>
                      <a:pPr>
                        <a:lnSpc>
                          <a:spcPct val="115000"/>
                        </a:lnSpc>
                        <a:spcAft>
                          <a:spcPts val="0"/>
                        </a:spcAft>
                      </a:pPr>
                      <a:endParaRPr lang="fr-FR" sz="1600">
                        <a:effectLst/>
                        <a:latin typeface="Calibri"/>
                        <a:ea typeface="Calibri"/>
                        <a:cs typeface="Times New Roman"/>
                      </a:endParaRPr>
                    </a:p>
                  </a:txBody>
                  <a:tcPr marL="68580" marR="68580" marT="0" marB="0"/>
                </a:tc>
                <a:tc>
                  <a:txBody>
                    <a:bodyPr/>
                    <a:lstStyle/>
                    <a:p>
                      <a:pPr>
                        <a:lnSpc>
                          <a:spcPct val="115000"/>
                        </a:lnSpc>
                        <a:spcAft>
                          <a:spcPts val="0"/>
                        </a:spcAft>
                      </a:pPr>
                      <a:endParaRPr lang="fr-FR" sz="1600">
                        <a:effectLst/>
                        <a:latin typeface="Calibri"/>
                        <a:ea typeface="Calibri"/>
                        <a:cs typeface="Times New Roman"/>
                      </a:endParaRPr>
                    </a:p>
                  </a:txBody>
                  <a:tcPr marL="68580" marR="68580" marT="0" marB="0"/>
                </a:tc>
                <a:tc>
                  <a:txBody>
                    <a:bodyPr/>
                    <a:lstStyle/>
                    <a:p>
                      <a:pPr>
                        <a:lnSpc>
                          <a:spcPct val="115000"/>
                        </a:lnSpc>
                        <a:spcAft>
                          <a:spcPts val="0"/>
                        </a:spcAft>
                      </a:pPr>
                      <a:endParaRPr lang="fr-FR" sz="1600">
                        <a:effectLst/>
                        <a:latin typeface="Calibri"/>
                        <a:ea typeface="Calibri"/>
                        <a:cs typeface="Times New Roman"/>
                      </a:endParaRPr>
                    </a:p>
                  </a:txBody>
                  <a:tcPr marL="68580" marR="68580" marT="0" marB="0"/>
                </a:tc>
                <a:tc>
                  <a:txBody>
                    <a:bodyPr/>
                    <a:lstStyle/>
                    <a:p>
                      <a:pPr>
                        <a:lnSpc>
                          <a:spcPct val="115000"/>
                        </a:lnSpc>
                        <a:spcAft>
                          <a:spcPts val="0"/>
                        </a:spcAft>
                      </a:pPr>
                      <a:endParaRPr lang="fr-FR"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634540">
                <a:tc>
                  <a:txBody>
                    <a:bodyPr/>
                    <a:lstStyle/>
                    <a:p>
                      <a:pPr>
                        <a:lnSpc>
                          <a:spcPct val="115000"/>
                        </a:lnSpc>
                        <a:spcAft>
                          <a:spcPts val="0"/>
                        </a:spcAft>
                      </a:pPr>
                      <a:r>
                        <a:rPr lang="en-GB" sz="1600" b="1" dirty="0" smtClean="0">
                          <a:effectLst/>
                        </a:rPr>
                        <a:t>FABEC RV / </a:t>
                      </a:r>
                      <a:r>
                        <a:rPr lang="en-GB" sz="1600" b="1" dirty="0" smtClean="0">
                          <a:solidFill>
                            <a:schemeClr val="accent6">
                              <a:lumMod val="75000"/>
                            </a:schemeClr>
                          </a:solidFill>
                          <a:effectLst/>
                        </a:rPr>
                        <a:t>NOP</a:t>
                      </a:r>
                      <a:endParaRPr lang="fr-FR" sz="1600" b="1" dirty="0">
                        <a:solidFill>
                          <a:schemeClr val="accent6">
                            <a:lumMod val="75000"/>
                          </a:schemeClr>
                        </a:solidFill>
                        <a:effectLst/>
                        <a:latin typeface="+mn-lt"/>
                        <a:ea typeface="Calibri"/>
                        <a:cs typeface="Times New Roman"/>
                      </a:endParaRPr>
                    </a:p>
                  </a:txBody>
                  <a:tcPr marL="68580" marR="68580" marT="0" marB="0"/>
                </a:tc>
                <a:tc>
                  <a:txBody>
                    <a:bodyPr/>
                    <a:lstStyle/>
                    <a:p>
                      <a:pPr>
                        <a:lnSpc>
                          <a:spcPct val="115000"/>
                        </a:lnSpc>
                        <a:spcAft>
                          <a:spcPts val="0"/>
                        </a:spcAft>
                      </a:pPr>
                      <a:r>
                        <a:rPr lang="en-GB" sz="1600" b="1" dirty="0" smtClean="0">
                          <a:effectLst/>
                        </a:rPr>
                        <a:t>0.69 /</a:t>
                      </a:r>
                      <a:r>
                        <a:rPr lang="en-GB" sz="1600" b="1" dirty="0" smtClean="0">
                          <a:solidFill>
                            <a:schemeClr val="accent6">
                              <a:lumMod val="75000"/>
                            </a:schemeClr>
                          </a:solidFill>
                          <a:effectLst/>
                        </a:rPr>
                        <a:t>6.13</a:t>
                      </a:r>
                      <a:endParaRPr lang="fr-FR" sz="1600" b="1" dirty="0">
                        <a:solidFill>
                          <a:schemeClr val="accent6">
                            <a:lumMod val="75000"/>
                          </a:schemeClr>
                        </a:solidFill>
                        <a:effectLst/>
                        <a:latin typeface="Calibri"/>
                        <a:ea typeface="Calibri"/>
                        <a:cs typeface="Times New Roman"/>
                      </a:endParaRPr>
                    </a:p>
                  </a:txBody>
                  <a:tcPr marL="68580" marR="68580" marT="0" marB="0"/>
                </a:tc>
                <a:tc>
                  <a:txBody>
                    <a:bodyPr/>
                    <a:lstStyle/>
                    <a:p>
                      <a:pPr>
                        <a:lnSpc>
                          <a:spcPct val="115000"/>
                        </a:lnSpc>
                        <a:spcAft>
                          <a:spcPts val="0"/>
                        </a:spcAft>
                      </a:pPr>
                      <a:r>
                        <a:rPr lang="en-GB" sz="1600" b="1" dirty="0" smtClean="0">
                          <a:effectLst/>
                        </a:rPr>
                        <a:t>0.68 / </a:t>
                      </a:r>
                    </a:p>
                    <a:p>
                      <a:pPr>
                        <a:lnSpc>
                          <a:spcPct val="115000"/>
                        </a:lnSpc>
                        <a:spcAft>
                          <a:spcPts val="0"/>
                        </a:spcAft>
                      </a:pPr>
                      <a:r>
                        <a:rPr lang="en-GB" sz="1600" b="1" dirty="0" smtClean="0">
                          <a:solidFill>
                            <a:schemeClr val="accent6">
                              <a:lumMod val="75000"/>
                            </a:schemeClr>
                          </a:solidFill>
                          <a:effectLst/>
                        </a:rPr>
                        <a:t>2.91-5.88</a:t>
                      </a:r>
                      <a:endParaRPr lang="fr-FR" sz="1600" b="1" dirty="0">
                        <a:solidFill>
                          <a:schemeClr val="accent6">
                            <a:lumMod val="75000"/>
                          </a:schemeClr>
                        </a:solidFill>
                        <a:effectLst/>
                        <a:latin typeface="Calibri"/>
                        <a:ea typeface="Calibri"/>
                        <a:cs typeface="Times New Roman"/>
                      </a:endParaRPr>
                    </a:p>
                  </a:txBody>
                  <a:tcPr marL="68580" marR="68580" marT="0" marB="0"/>
                </a:tc>
                <a:tc>
                  <a:txBody>
                    <a:bodyPr/>
                    <a:lstStyle/>
                    <a:p>
                      <a:pPr>
                        <a:lnSpc>
                          <a:spcPct val="115000"/>
                        </a:lnSpc>
                        <a:spcAft>
                          <a:spcPts val="0"/>
                        </a:spcAft>
                      </a:pPr>
                      <a:r>
                        <a:rPr lang="en-GB" sz="1600" b="1" dirty="0" smtClean="0">
                          <a:effectLst/>
                        </a:rPr>
                        <a:t>0.51 /</a:t>
                      </a:r>
                    </a:p>
                    <a:p>
                      <a:pPr marL="0" marR="0" indent="0" algn="l" defTabSz="914400" rtl="0" eaLnBrk="1" fontAlgn="auto" latinLnBrk="0" hangingPunct="1">
                        <a:lnSpc>
                          <a:spcPct val="115000"/>
                        </a:lnSpc>
                        <a:spcBef>
                          <a:spcPts val="0"/>
                        </a:spcBef>
                        <a:spcAft>
                          <a:spcPts val="0"/>
                        </a:spcAft>
                        <a:buClrTx/>
                        <a:buSzTx/>
                        <a:buFontTx/>
                        <a:buNone/>
                        <a:tabLst/>
                        <a:defRPr/>
                      </a:pPr>
                      <a:r>
                        <a:rPr lang="en-GB" sz="1600" b="1" dirty="0" smtClean="0">
                          <a:solidFill>
                            <a:schemeClr val="accent6">
                              <a:lumMod val="75000"/>
                            </a:schemeClr>
                          </a:solidFill>
                          <a:effectLst/>
                        </a:rPr>
                        <a:t>2.91-5.88</a:t>
                      </a:r>
                      <a:endParaRPr lang="fr-FR" sz="1600" b="1" dirty="0" smtClean="0">
                        <a:solidFill>
                          <a:schemeClr val="accent6">
                            <a:lumMod val="75000"/>
                          </a:schemeClr>
                        </a:solidFill>
                        <a:effectLst/>
                        <a:latin typeface="+mn-lt"/>
                        <a:ea typeface="Calibri"/>
                        <a:cs typeface="Times New Roman"/>
                      </a:endParaRPr>
                    </a:p>
                  </a:txBody>
                  <a:tcPr marL="68580" marR="68580" marT="0" marB="0"/>
                </a:tc>
                <a:tc>
                  <a:txBody>
                    <a:bodyPr/>
                    <a:lstStyle/>
                    <a:p>
                      <a:pPr>
                        <a:lnSpc>
                          <a:spcPct val="115000"/>
                        </a:lnSpc>
                        <a:spcAft>
                          <a:spcPts val="0"/>
                        </a:spcAft>
                      </a:pPr>
                      <a:r>
                        <a:rPr lang="en-GB" sz="1600" b="1" dirty="0" smtClean="0">
                          <a:effectLst/>
                        </a:rPr>
                        <a:t>0.37 /</a:t>
                      </a:r>
                    </a:p>
                    <a:p>
                      <a:pPr marL="0" marR="0" indent="0" algn="l" defTabSz="914400" rtl="0" eaLnBrk="1" fontAlgn="auto" latinLnBrk="0" hangingPunct="1">
                        <a:lnSpc>
                          <a:spcPct val="115000"/>
                        </a:lnSpc>
                        <a:spcBef>
                          <a:spcPts val="0"/>
                        </a:spcBef>
                        <a:spcAft>
                          <a:spcPts val="0"/>
                        </a:spcAft>
                        <a:buClrTx/>
                        <a:buSzTx/>
                        <a:buFontTx/>
                        <a:buNone/>
                        <a:tabLst/>
                        <a:defRPr/>
                      </a:pPr>
                      <a:r>
                        <a:rPr lang="en-GB" sz="1600" b="1" dirty="0" smtClean="0">
                          <a:solidFill>
                            <a:schemeClr val="accent6">
                              <a:lumMod val="75000"/>
                            </a:schemeClr>
                          </a:solidFill>
                          <a:effectLst/>
                        </a:rPr>
                        <a:t>2.91-5.88</a:t>
                      </a:r>
                      <a:endParaRPr lang="fr-FR" sz="1600" b="1" dirty="0" smtClean="0">
                        <a:solidFill>
                          <a:schemeClr val="accent6">
                            <a:lumMod val="75000"/>
                          </a:schemeClr>
                        </a:solidFill>
                        <a:effectLst/>
                        <a:latin typeface="+mn-lt"/>
                        <a:ea typeface="Calibri"/>
                        <a:cs typeface="Times New Roman"/>
                      </a:endParaRPr>
                    </a:p>
                  </a:txBody>
                  <a:tcPr marL="68580" marR="68580" marT="0" marB="0"/>
                </a:tc>
                <a:tc>
                  <a:txBody>
                    <a:bodyPr/>
                    <a:lstStyle/>
                    <a:p>
                      <a:pPr>
                        <a:lnSpc>
                          <a:spcPct val="115000"/>
                        </a:lnSpc>
                        <a:spcAft>
                          <a:spcPts val="0"/>
                        </a:spcAft>
                      </a:pPr>
                      <a:r>
                        <a:rPr lang="en-GB" sz="1600" b="1" dirty="0" smtClean="0">
                          <a:effectLst/>
                        </a:rPr>
                        <a:t>0.36 /</a:t>
                      </a:r>
                    </a:p>
                    <a:p>
                      <a:pPr marL="0" marR="0" indent="0" algn="l" defTabSz="914400" rtl="0" eaLnBrk="1" fontAlgn="auto" latinLnBrk="0" hangingPunct="1">
                        <a:lnSpc>
                          <a:spcPct val="115000"/>
                        </a:lnSpc>
                        <a:spcBef>
                          <a:spcPts val="0"/>
                        </a:spcBef>
                        <a:spcAft>
                          <a:spcPts val="0"/>
                        </a:spcAft>
                        <a:buClrTx/>
                        <a:buSzTx/>
                        <a:buFontTx/>
                        <a:buNone/>
                        <a:tabLst/>
                        <a:defRPr/>
                      </a:pPr>
                      <a:r>
                        <a:rPr lang="en-GB" sz="1600" b="1" dirty="0" smtClean="0">
                          <a:solidFill>
                            <a:schemeClr val="accent6">
                              <a:lumMod val="75000"/>
                            </a:schemeClr>
                          </a:solidFill>
                          <a:effectLst/>
                        </a:rPr>
                        <a:t>2.91-5.88</a:t>
                      </a:r>
                      <a:endParaRPr lang="fr-FR" sz="1600" b="1" dirty="0" smtClean="0">
                        <a:solidFill>
                          <a:schemeClr val="accent6">
                            <a:lumMod val="75000"/>
                          </a:schemeClr>
                        </a:solidFill>
                        <a:effectLst/>
                        <a:latin typeface="+mn-lt"/>
                        <a:ea typeface="Calibri"/>
                        <a:cs typeface="Times New Roman"/>
                      </a:endParaRPr>
                    </a:p>
                  </a:txBody>
                  <a:tcPr marL="68580" marR="68580" marT="0" marB="0"/>
                </a:tc>
                <a:extLst>
                  <a:ext uri="{0D108BD9-81ED-4DB2-BD59-A6C34878D82A}">
                    <a16:rowId xmlns:a16="http://schemas.microsoft.com/office/drawing/2014/main" val="10005"/>
                  </a:ext>
                </a:extLst>
              </a:tr>
              <a:tr h="248507">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600" b="1" dirty="0" smtClean="0">
                          <a:effectLst/>
                        </a:rPr>
                        <a:t>FABEC RV / </a:t>
                      </a:r>
                      <a:r>
                        <a:rPr lang="en-GB" sz="1600" b="1" dirty="0" smtClean="0">
                          <a:solidFill>
                            <a:schemeClr val="accent6">
                              <a:lumMod val="75000"/>
                            </a:schemeClr>
                          </a:solidFill>
                          <a:effectLst/>
                        </a:rPr>
                        <a:t>NOP eNM</a:t>
                      </a:r>
                      <a:endParaRPr lang="fr-FR" sz="1600" dirty="0">
                        <a:solidFill>
                          <a:schemeClr val="accent6">
                            <a:lumMod val="75000"/>
                          </a:schemeClr>
                        </a:solidFill>
                        <a:effectLst/>
                        <a:latin typeface="Calibri"/>
                        <a:ea typeface="Calibri"/>
                        <a:cs typeface="Times New Roman"/>
                      </a:endParaRPr>
                    </a:p>
                  </a:txBody>
                  <a:tcPr marL="68580" marR="68580" marT="0" marB="0"/>
                </a:tc>
                <a:tc>
                  <a:txBody>
                    <a:bodyPr/>
                    <a:lstStyle/>
                    <a:p>
                      <a:pPr>
                        <a:lnSpc>
                          <a:spcPct val="115000"/>
                        </a:lnSpc>
                        <a:spcAft>
                          <a:spcPts val="0"/>
                        </a:spcAft>
                      </a:pPr>
                      <a:r>
                        <a:rPr lang="en-GB" sz="1600" b="1" dirty="0" smtClean="0">
                          <a:effectLst/>
                        </a:rPr>
                        <a:t>0.69/ </a:t>
                      </a:r>
                      <a:r>
                        <a:rPr lang="en-GB" sz="1600" b="1" dirty="0" smtClean="0">
                          <a:solidFill>
                            <a:schemeClr val="accent6">
                              <a:lumMod val="75000"/>
                            </a:schemeClr>
                          </a:solidFill>
                          <a:effectLst/>
                        </a:rPr>
                        <a:t>3.47</a:t>
                      </a:r>
                      <a:endParaRPr lang="fr-FR" sz="1600" b="1" dirty="0">
                        <a:solidFill>
                          <a:schemeClr val="accent6">
                            <a:lumMod val="75000"/>
                          </a:schemeClr>
                        </a:solidFill>
                        <a:effectLst/>
                        <a:latin typeface="Calibri"/>
                        <a:ea typeface="Calibri"/>
                        <a:cs typeface="Times New Roman"/>
                      </a:endParaRPr>
                    </a:p>
                  </a:txBody>
                  <a:tcPr marL="68580" marR="68580" marT="0" marB="0"/>
                </a:tc>
                <a:tc>
                  <a:txBody>
                    <a:bodyPr/>
                    <a:lstStyle/>
                    <a:p>
                      <a:pPr>
                        <a:lnSpc>
                          <a:spcPct val="115000"/>
                        </a:lnSpc>
                        <a:spcAft>
                          <a:spcPts val="0"/>
                        </a:spcAft>
                      </a:pPr>
                      <a:r>
                        <a:rPr lang="en-GB" sz="1600" b="1" dirty="0">
                          <a:effectLst/>
                        </a:rPr>
                        <a:t>0.68</a:t>
                      </a:r>
                      <a:endParaRPr lang="fr-FR" sz="1600" b="1" dirty="0">
                        <a:effectLst/>
                        <a:latin typeface="Calibri"/>
                        <a:ea typeface="Calibri"/>
                        <a:cs typeface="Times New Roman"/>
                      </a:endParaRPr>
                    </a:p>
                  </a:txBody>
                  <a:tcPr marL="68580" marR="68580" marT="0" marB="0"/>
                </a:tc>
                <a:tc>
                  <a:txBody>
                    <a:bodyPr/>
                    <a:lstStyle/>
                    <a:p>
                      <a:pPr>
                        <a:lnSpc>
                          <a:spcPct val="115000"/>
                        </a:lnSpc>
                        <a:spcAft>
                          <a:spcPts val="0"/>
                        </a:spcAft>
                      </a:pPr>
                      <a:r>
                        <a:rPr lang="en-GB" sz="1600" b="1" dirty="0">
                          <a:effectLst/>
                        </a:rPr>
                        <a:t>0.51</a:t>
                      </a:r>
                      <a:endParaRPr lang="fr-FR" sz="1600" b="1" dirty="0">
                        <a:effectLst/>
                        <a:latin typeface="Calibri"/>
                        <a:ea typeface="Calibri"/>
                        <a:cs typeface="Times New Roman"/>
                      </a:endParaRPr>
                    </a:p>
                  </a:txBody>
                  <a:tcPr marL="68580" marR="68580" marT="0" marB="0"/>
                </a:tc>
                <a:tc>
                  <a:txBody>
                    <a:bodyPr/>
                    <a:lstStyle/>
                    <a:p>
                      <a:pPr>
                        <a:lnSpc>
                          <a:spcPct val="115000"/>
                        </a:lnSpc>
                        <a:spcAft>
                          <a:spcPts val="0"/>
                        </a:spcAft>
                      </a:pPr>
                      <a:r>
                        <a:rPr lang="en-GB" sz="1600" b="1" dirty="0">
                          <a:effectLst/>
                        </a:rPr>
                        <a:t>0.37</a:t>
                      </a:r>
                      <a:endParaRPr lang="fr-FR" sz="1600" b="1" dirty="0">
                        <a:effectLst/>
                        <a:latin typeface="Calibri"/>
                        <a:ea typeface="Calibri"/>
                        <a:cs typeface="Times New Roman"/>
                      </a:endParaRPr>
                    </a:p>
                  </a:txBody>
                  <a:tcPr marL="68580" marR="68580" marT="0" marB="0"/>
                </a:tc>
                <a:tc>
                  <a:txBody>
                    <a:bodyPr/>
                    <a:lstStyle/>
                    <a:p>
                      <a:pPr>
                        <a:lnSpc>
                          <a:spcPct val="115000"/>
                        </a:lnSpc>
                        <a:spcAft>
                          <a:spcPts val="0"/>
                        </a:spcAft>
                      </a:pPr>
                      <a:r>
                        <a:rPr lang="en-GB" sz="1600" b="1" dirty="0">
                          <a:effectLst/>
                        </a:rPr>
                        <a:t>0.36</a:t>
                      </a:r>
                      <a:endParaRPr lang="fr-FR" sz="1600" b="1"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053062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p:nvPr/>
        </p:nvPicPr>
        <p:blipFill>
          <a:blip r:embed="rId2"/>
          <a:stretch>
            <a:fillRect/>
          </a:stretch>
        </p:blipFill>
        <p:spPr>
          <a:xfrm>
            <a:off x="0" y="908720"/>
            <a:ext cx="8712968" cy="5670629"/>
          </a:xfrm>
          <a:prstGeom prst="rect">
            <a:avLst/>
          </a:prstGeom>
        </p:spPr>
      </p:pic>
      <p:sp>
        <p:nvSpPr>
          <p:cNvPr id="6" name="ZoneTexte 5"/>
          <p:cNvSpPr txBox="1"/>
          <p:nvPr/>
        </p:nvSpPr>
        <p:spPr>
          <a:xfrm>
            <a:off x="911424" y="188640"/>
            <a:ext cx="10729192" cy="892552"/>
          </a:xfrm>
          <a:prstGeom prst="rect">
            <a:avLst/>
          </a:prstGeom>
          <a:noFill/>
        </p:spPr>
        <p:txBody>
          <a:bodyPr wrap="square" rtlCol="0">
            <a:spAutoFit/>
          </a:bodyPr>
          <a:lstStyle>
            <a:defPPr>
              <a:defRPr lang="de-DE"/>
            </a:defPPr>
            <a:lvl1pPr algn="ctr">
              <a:defRPr sz="2600" b="1">
                <a:solidFill>
                  <a:schemeClr val="accent1">
                    <a:lumMod val="75000"/>
                  </a:schemeClr>
                </a:solidFill>
              </a:defRPr>
            </a:lvl1pPr>
          </a:lstStyle>
          <a:p>
            <a:pPr algn="l"/>
            <a:r>
              <a:rPr lang="fr-FR" dirty="0">
                <a:latin typeface="Arial" panose="020B0604020202020204" pitchFamily="34" charset="0"/>
                <a:cs typeface="Arial" panose="020B0604020202020204" pitchFamily="34" charset="0"/>
              </a:rPr>
              <a:t>RP3 Network Operation Plan April </a:t>
            </a:r>
            <a:r>
              <a:rPr lang="fr-FR" dirty="0" smtClean="0">
                <a:latin typeface="Arial" panose="020B0604020202020204" pitchFamily="34" charset="0"/>
                <a:cs typeface="Arial" panose="020B0604020202020204" pitchFamily="34" charset="0"/>
              </a:rPr>
              <a:t>2019 main </a:t>
            </a:r>
            <a:r>
              <a:rPr lang="fr-FR" dirty="0">
                <a:latin typeface="Arial" panose="020B0604020202020204" pitchFamily="34" charset="0"/>
                <a:cs typeface="Arial" panose="020B0604020202020204" pitchFamily="34" charset="0"/>
              </a:rPr>
              <a:t>challenge: </a:t>
            </a:r>
            <a:r>
              <a:rPr lang="fr-FR" dirty="0" err="1" smtClean="0">
                <a:latin typeface="Arial" panose="020B0604020202020204" pitchFamily="34" charset="0"/>
                <a:cs typeface="Arial" panose="020B0604020202020204" pitchFamily="34" charset="0"/>
              </a:rPr>
              <a:t>Addressing</a:t>
            </a:r>
            <a:r>
              <a:rPr lang="fr-FR" dirty="0" smtClean="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RP3 capacity gap</a:t>
            </a:r>
          </a:p>
        </p:txBody>
      </p:sp>
    </p:spTree>
    <p:extLst>
      <p:ext uri="{BB962C8B-B14F-4D97-AF65-F5344CB8AC3E}">
        <p14:creationId xmlns:p14="http://schemas.microsoft.com/office/powerpoint/2010/main" val="42194930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à coins arrondis 7"/>
          <p:cNvSpPr/>
          <p:nvPr/>
        </p:nvSpPr>
        <p:spPr>
          <a:xfrm>
            <a:off x="2859313" y="4797152"/>
            <a:ext cx="7486315" cy="1728192"/>
          </a:xfrm>
          <a:prstGeom prst="roundRect">
            <a:avLst/>
          </a:prstGeom>
          <a:solidFill>
            <a:schemeClr val="accent6">
              <a:lumMod val="75000"/>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à coins arrondis 4"/>
          <p:cNvSpPr/>
          <p:nvPr/>
        </p:nvSpPr>
        <p:spPr>
          <a:xfrm>
            <a:off x="2859313" y="2956843"/>
            <a:ext cx="7486315" cy="1728192"/>
          </a:xfrm>
          <a:prstGeom prst="roundRect">
            <a:avLst/>
          </a:prstGeom>
          <a:solidFill>
            <a:schemeClr val="accent4">
              <a:lumMod val="75000"/>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à coins arrondis 1"/>
          <p:cNvSpPr/>
          <p:nvPr/>
        </p:nvSpPr>
        <p:spPr>
          <a:xfrm>
            <a:off x="2829031" y="1124744"/>
            <a:ext cx="7486315" cy="1728192"/>
          </a:xfrm>
          <a:prstGeom prst="round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1487489" y="88176"/>
            <a:ext cx="9000999" cy="892552"/>
          </a:xfrm>
          <a:prstGeom prst="rect">
            <a:avLst/>
          </a:prstGeom>
          <a:noFill/>
        </p:spPr>
        <p:txBody>
          <a:bodyPr wrap="square" rtlCol="0">
            <a:spAutoFit/>
          </a:bodyPr>
          <a:lstStyle>
            <a:defPPr>
              <a:defRPr lang="de-DE"/>
            </a:defPPr>
            <a:lvl1pPr algn="ctr">
              <a:defRPr sz="2600" b="1">
                <a:solidFill>
                  <a:schemeClr val="accent1">
                    <a:lumMod val="75000"/>
                  </a:schemeClr>
                </a:solidFill>
              </a:defRPr>
            </a:lvl1pPr>
          </a:lstStyle>
          <a:p>
            <a:pPr algn="l"/>
            <a:r>
              <a:rPr lang="fr-FR" dirty="0" smtClean="0">
                <a:latin typeface="Arial" panose="020B0604020202020204" pitchFamily="34" charset="0"/>
                <a:cs typeface="Arial" panose="020B0604020202020204" pitchFamily="34" charset="0"/>
              </a:rPr>
              <a:t>Main </a:t>
            </a:r>
            <a:r>
              <a:rPr lang="fr-FR" dirty="0">
                <a:latin typeface="Arial" panose="020B0604020202020204" pitchFamily="34" charset="0"/>
                <a:cs typeface="Arial" panose="020B0604020202020204" pitchFamily="34" charset="0"/>
              </a:rPr>
              <a:t>RP3 measures to </a:t>
            </a:r>
            <a:r>
              <a:rPr lang="fr-FR" dirty="0" err="1">
                <a:latin typeface="Arial" panose="020B0604020202020204" pitchFamily="34" charset="0"/>
                <a:cs typeface="Arial" panose="020B0604020202020204" pitchFamily="34" charset="0"/>
              </a:rPr>
              <a:t>enhance</a:t>
            </a:r>
            <a:r>
              <a:rPr lang="fr-FR" dirty="0">
                <a:latin typeface="Arial" panose="020B0604020202020204" pitchFamily="34" charset="0"/>
                <a:cs typeface="Arial" panose="020B0604020202020204" pitchFamily="34" charset="0"/>
              </a:rPr>
              <a:t> capacity</a:t>
            </a:r>
          </a:p>
          <a:p>
            <a:pPr algn="l"/>
            <a:r>
              <a:rPr lang="fr-FR" dirty="0">
                <a:latin typeface="Arial" panose="020B0604020202020204" pitchFamily="34" charset="0"/>
                <a:cs typeface="Arial" panose="020B0604020202020204" pitchFamily="34" charset="0"/>
              </a:rPr>
              <a:t>(exhaustive </a:t>
            </a:r>
            <a:r>
              <a:rPr lang="fr-FR" dirty="0" err="1">
                <a:latin typeface="Arial" panose="020B0604020202020204" pitchFamily="34" charset="0"/>
                <a:cs typeface="Arial" panose="020B0604020202020204" pitchFamily="34" charset="0"/>
              </a:rPr>
              <a:t>list</a:t>
            </a:r>
            <a:r>
              <a:rPr lang="fr-FR" dirty="0">
                <a:latin typeface="Arial" panose="020B0604020202020204" pitchFamily="34" charset="0"/>
                <a:cs typeface="Arial" panose="020B0604020202020204" pitchFamily="34" charset="0"/>
              </a:rPr>
              <a:t> of measures in NOP)</a:t>
            </a:r>
          </a:p>
        </p:txBody>
      </p:sp>
      <p:sp>
        <p:nvSpPr>
          <p:cNvPr id="7" name="ZoneTexte 6"/>
          <p:cNvSpPr txBox="1"/>
          <p:nvPr/>
        </p:nvSpPr>
        <p:spPr>
          <a:xfrm>
            <a:off x="2502795" y="1094249"/>
            <a:ext cx="7842833" cy="5632311"/>
          </a:xfrm>
          <a:prstGeom prst="rect">
            <a:avLst/>
          </a:prstGeom>
          <a:noFill/>
        </p:spPr>
        <p:txBody>
          <a:bodyPr wrap="square" rtlCol="0">
            <a:spAutoFit/>
          </a:bodyPr>
          <a:lstStyle/>
          <a:p>
            <a:pPr lvl="1"/>
            <a:endParaRPr lang="fr-FR" sz="600" b="1"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endParaRPr>
          </a:p>
          <a:p>
            <a:pPr marL="742950" lvl="1" indent="-285750">
              <a:buFont typeface="Symbol" panose="05050102010706020507" pitchFamily="18" charset="2"/>
              <a:buChar char="-"/>
            </a:pPr>
            <a:r>
              <a:rPr lang="fr-FR" b="1"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Main ANSPs </a:t>
            </a:r>
            <a:r>
              <a:rPr lang="fr-FR" b="1" dirty="0" err="1"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implementation</a:t>
            </a:r>
            <a:r>
              <a:rPr lang="fr-FR" b="1"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t>
            </a:r>
            <a:r>
              <a:rPr lang="fr-FR" b="1" dirty="0" err="1"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providing</a:t>
            </a:r>
            <a:r>
              <a:rPr lang="fr-FR" b="1"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t>
            </a:r>
            <a:r>
              <a:rPr lang="fr-FR" b="1" dirty="0" err="1"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additional</a:t>
            </a:r>
            <a:r>
              <a:rPr lang="fr-FR" b="1"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capacity: </a:t>
            </a:r>
          </a:p>
          <a:p>
            <a:pPr marL="742950" lvl="1" indent="-285750">
              <a:buFont typeface="Wingdings" panose="05000000000000000000" pitchFamily="2" charset="2"/>
              <a:buChar char="q"/>
            </a:pPr>
            <a:endParaRPr lang="fr-FR" sz="1050" b="1"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endParaRPr>
          </a:p>
          <a:p>
            <a:pPr marL="1657350" lvl="3" indent="-285750">
              <a:buFont typeface="Arial" panose="020B0604020202020204" pitchFamily="34" charset="0"/>
              <a:buChar char="•"/>
            </a:pPr>
            <a:r>
              <a:rPr lang="fr-FR" b="1"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S-ATM for DFS and ICAS for DFS&amp;LVNL, </a:t>
            </a:r>
          </a:p>
          <a:p>
            <a:pPr marL="1657350" lvl="3" indent="-285750">
              <a:buFont typeface="Arial" panose="020B0604020202020204" pitchFamily="34" charset="0"/>
              <a:buChar char="•"/>
            </a:pPr>
            <a:r>
              <a:rPr lang="fr-FR" b="1"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DLS and 4-FLIGHT for DSNA, </a:t>
            </a:r>
          </a:p>
          <a:p>
            <a:pPr marL="1657350" lvl="3" indent="-285750">
              <a:buFont typeface="Arial" panose="020B0604020202020204" pitchFamily="34" charset="0"/>
              <a:buChar char="•"/>
            </a:pPr>
            <a:r>
              <a:rPr lang="fr-FR" b="1"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new ATM in CANAC2 for </a:t>
            </a:r>
            <a:r>
              <a:rPr lang="fr-FR" b="1" dirty="0" err="1"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skeyes</a:t>
            </a:r>
            <a:r>
              <a:rPr lang="fr-FR" b="1"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a:t>
            </a:r>
          </a:p>
          <a:p>
            <a:pPr marL="1657350" lvl="3" indent="-285750">
              <a:buFont typeface="Wingdings" panose="05000000000000000000" pitchFamily="2" charset="2"/>
              <a:buChar char="v"/>
            </a:pPr>
            <a:endParaRPr lang="fr-FR" b="1"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endParaRPr>
          </a:p>
          <a:p>
            <a:pPr marL="171450" lvl="3" indent="-171450">
              <a:buFont typeface="Wingdings" panose="05000000000000000000" pitchFamily="2" charset="2"/>
              <a:buChar char="q"/>
            </a:pPr>
            <a:endParaRPr lang="fr-FR" sz="400" b="1"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endParaRPr>
          </a:p>
          <a:p>
            <a:pPr marL="171450" lvl="3" indent="-171450">
              <a:buFont typeface="Wingdings" panose="05000000000000000000" pitchFamily="2" charset="2"/>
              <a:buChar char="q"/>
            </a:pPr>
            <a:endParaRPr lang="fr-FR" sz="1200" b="1"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endParaRPr>
          </a:p>
          <a:p>
            <a:pPr marL="742950" lvl="1" indent="-285750">
              <a:buFont typeface="Symbol" panose="05050102010706020507" pitchFamily="18" charset="2"/>
              <a:buChar char="-"/>
            </a:pPr>
            <a:r>
              <a:rPr lang="fr-FR" b="1"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Staff issues mitigation: </a:t>
            </a:r>
          </a:p>
          <a:p>
            <a:pPr marL="742950" lvl="1" indent="-285750">
              <a:buFont typeface="Wingdings" panose="05000000000000000000" pitchFamily="2" charset="2"/>
              <a:buChar char="q"/>
            </a:pPr>
            <a:endParaRPr lang="fr-FR" sz="1050" b="1"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endParaRPr>
          </a:p>
          <a:p>
            <a:pPr marL="1657350" lvl="3" indent="-285750">
              <a:buFont typeface="Arial" panose="020B0604020202020204" pitchFamily="34" charset="0"/>
              <a:buChar char="•"/>
            </a:pPr>
            <a:r>
              <a:rPr lang="fr-FR" b="1"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ATCO </a:t>
            </a:r>
            <a:r>
              <a:rPr lang="fr-FR" b="1" dirty="0" err="1"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hiring</a:t>
            </a:r>
            <a:r>
              <a:rPr lang="fr-FR" b="1"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in all ANSPs,</a:t>
            </a:r>
          </a:p>
          <a:p>
            <a:pPr marL="1657350" lvl="3" indent="-285750">
              <a:buFont typeface="Arial" panose="020B0604020202020204" pitchFamily="34" charset="0"/>
              <a:buChar char="•"/>
            </a:pPr>
            <a:r>
              <a:rPr lang="fr-FR" b="1"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More flexible </a:t>
            </a:r>
            <a:r>
              <a:rPr lang="fr-FR" b="1" dirty="0" err="1"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rostering</a:t>
            </a:r>
            <a:r>
              <a:rPr lang="fr-FR" b="1"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a:t>
            </a:r>
          </a:p>
          <a:p>
            <a:pPr marL="1657350" lvl="3" indent="-285750">
              <a:buFont typeface="Arial" panose="020B0604020202020204" pitchFamily="34" charset="0"/>
              <a:buChar char="•"/>
            </a:pPr>
            <a:r>
              <a:rPr lang="fr-FR" b="1"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Changes in training (</a:t>
            </a:r>
            <a:r>
              <a:rPr lang="fr-FR" b="1" dirty="0" err="1"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reduced</a:t>
            </a:r>
            <a:r>
              <a:rPr lang="fr-FR" b="1"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duration),</a:t>
            </a:r>
          </a:p>
          <a:p>
            <a:pPr marL="1657350" lvl="3" indent="-285750">
              <a:buFont typeface="Arial" panose="020B0604020202020204" pitchFamily="34" charset="0"/>
              <a:buChar char="•"/>
            </a:pPr>
            <a:r>
              <a:rPr lang="fr-FR" b="1" dirty="0" err="1"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Spaces</a:t>
            </a:r>
            <a:r>
              <a:rPr lang="fr-FR" b="1"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t>
            </a:r>
            <a:r>
              <a:rPr lang="fr-FR" b="1" dirty="0" err="1"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under</a:t>
            </a:r>
            <a:r>
              <a:rPr lang="fr-FR" b="1"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FL 195 </a:t>
            </a:r>
            <a:r>
              <a:rPr lang="fr-FR" b="1" dirty="0" err="1"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transfered</a:t>
            </a:r>
            <a:r>
              <a:rPr lang="fr-FR" b="1"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to </a:t>
            </a:r>
            <a:r>
              <a:rPr lang="fr-FR" b="1" dirty="0" err="1"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approaches</a:t>
            </a:r>
            <a:r>
              <a:rPr lang="fr-FR" b="1"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a:t>
            </a:r>
          </a:p>
          <a:p>
            <a:pPr marL="1657350" lvl="3" indent="-285750">
              <a:buFont typeface="Wingdings" panose="05000000000000000000" pitchFamily="2" charset="2"/>
              <a:buChar char="q"/>
            </a:pPr>
            <a:endParaRPr lang="fr-FR" sz="1050" b="1"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endParaRPr>
          </a:p>
          <a:p>
            <a:pPr marL="742950" lvl="2" indent="-285750">
              <a:buFont typeface="Wingdings" panose="05000000000000000000" pitchFamily="2" charset="2"/>
              <a:buChar char="q"/>
            </a:pPr>
            <a:endParaRPr lang="fr-FR" sz="1050" b="1"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endParaRPr>
          </a:p>
          <a:p>
            <a:pPr marL="742950" lvl="2" indent="-285750">
              <a:buFont typeface="Symbol" panose="05050102010706020507" pitchFamily="18" charset="2"/>
              <a:buChar char="-"/>
            </a:pPr>
            <a:r>
              <a:rPr lang="fr-FR" b="1"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Continuation </a:t>
            </a:r>
            <a:r>
              <a:rPr lang="fr-FR" b="1"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of </a:t>
            </a:r>
            <a:r>
              <a:rPr lang="fr-FR" b="1"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eNM</a:t>
            </a:r>
            <a:r>
              <a:rPr lang="fr-FR" b="1"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a:t>
            </a:r>
            <a:r>
              <a:rPr lang="fr-FR" b="1"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ANSPs</a:t>
            </a:r>
            <a:r>
              <a:rPr lang="fr-FR" b="1"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/S19 plan (or </a:t>
            </a:r>
            <a:r>
              <a:rPr lang="fr-FR" b="1"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similar</a:t>
            </a:r>
            <a:r>
              <a:rPr lang="fr-FR" b="1"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t>
            </a:r>
            <a:r>
              <a:rPr lang="fr-FR" b="1"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after</a:t>
            </a:r>
            <a:r>
              <a:rPr lang="fr-FR" b="1"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t>
            </a:r>
            <a:r>
              <a:rPr lang="fr-FR" b="1"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2020</a:t>
            </a:r>
          </a:p>
          <a:p>
            <a:pPr marL="742950" lvl="2" indent="-285750">
              <a:buFont typeface="Symbol" panose="05050102010706020507" pitchFamily="18" charset="2"/>
              <a:buChar char="-"/>
            </a:pPr>
            <a:endParaRPr lang="fr-FR" sz="800" b="1"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endParaRPr>
          </a:p>
          <a:p>
            <a:pPr marL="742950" lvl="2" indent="-285750">
              <a:buFont typeface="Symbol" panose="05050102010706020507" pitchFamily="18" charset="2"/>
              <a:buChar char="-"/>
            </a:pPr>
            <a:r>
              <a:rPr lang="fr-FR" b="1"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FABEC </a:t>
            </a:r>
            <a:r>
              <a:rPr lang="fr-FR" b="1" dirty="0" err="1"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Airspace</a:t>
            </a:r>
            <a:r>
              <a:rPr lang="fr-FR" b="1"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t>
            </a:r>
            <a:r>
              <a:rPr lang="fr-FR" b="1" dirty="0" err="1"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redesign</a:t>
            </a:r>
            <a:r>
              <a:rPr lang="fr-FR" b="1"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a:t>
            </a:r>
          </a:p>
          <a:p>
            <a:pPr marL="1657350" lvl="3" indent="-285750">
              <a:buFont typeface="Arial" panose="020B0604020202020204" pitchFamily="34" charset="0"/>
              <a:buChar char="•"/>
            </a:pPr>
            <a:r>
              <a:rPr lang="fr-FR" b="1"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On </a:t>
            </a:r>
            <a:r>
              <a:rPr lang="fr-FR" b="1" dirty="0" err="1"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going</a:t>
            </a:r>
            <a:r>
              <a:rPr lang="fr-FR" b="1"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t>
            </a:r>
            <a:r>
              <a:rPr lang="fr-FR" b="1"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Swiss</a:t>
            </a:r>
            <a:r>
              <a:rPr lang="fr-FR" b="1"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t>
            </a:r>
            <a:r>
              <a:rPr lang="fr-FR" b="1"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ACCs</a:t>
            </a:r>
            <a:r>
              <a:rPr lang="fr-FR" b="1"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t>
            </a:r>
            <a:r>
              <a:rPr lang="fr-FR" b="1" dirty="0" err="1"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resectorizations</a:t>
            </a:r>
            <a:r>
              <a:rPr lang="fr-FR" b="1"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a:t>
            </a:r>
            <a:endParaRPr lang="fr-FR" b="1"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endParaRPr>
          </a:p>
          <a:p>
            <a:pPr marL="1657350" lvl="3" indent="-285750">
              <a:buFont typeface="Arial" panose="020B0604020202020204" pitchFamily="34" charset="0"/>
              <a:buChar char="•"/>
            </a:pPr>
            <a:r>
              <a:rPr lang="fr-FR" b="1"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NM&amp;FABEC </a:t>
            </a:r>
            <a:r>
              <a:rPr lang="fr-FR" b="1" dirty="0" err="1"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Airspace</a:t>
            </a:r>
            <a:r>
              <a:rPr lang="fr-FR" b="1"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Design Coordination Group.</a:t>
            </a:r>
            <a:endParaRPr lang="fr-FR" b="1"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endParaRPr>
          </a:p>
          <a:p>
            <a:pPr marL="742950" lvl="2" indent="-285750">
              <a:buFont typeface="Symbol" panose="05050102010706020507" pitchFamily="18" charset="2"/>
              <a:buChar char="-"/>
            </a:pPr>
            <a:endParaRPr lang="fr-FR" sz="1000" b="1"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endParaRPr>
          </a:p>
          <a:p>
            <a:pPr marL="742950" lvl="2" indent="-285750">
              <a:buFont typeface="Symbol" panose="05050102010706020507" pitchFamily="18" charset="2"/>
              <a:buChar char="-"/>
            </a:pPr>
            <a:r>
              <a:rPr lang="fr-FR" b="1" dirty="0" err="1"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Enhanced</a:t>
            </a:r>
            <a:r>
              <a:rPr lang="fr-FR" b="1"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FUA </a:t>
            </a:r>
            <a:r>
              <a:rPr lang="fr-FR" b="1" dirty="0" err="1"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within</a:t>
            </a:r>
            <a:r>
              <a:rPr lang="fr-FR" b="1"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FABEC area</a:t>
            </a:r>
            <a:endParaRPr lang="fr-FR" b="1"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endParaRPr>
          </a:p>
          <a:p>
            <a:pPr marL="285750" indent="-285750">
              <a:buFont typeface="Wingdings"/>
              <a:buChar char="à"/>
            </a:pPr>
            <a:endParaRPr lang="fr-FR" sz="1100" dirty="0">
              <a:latin typeface="Arial" panose="020B0604020202020204" pitchFamily="34" charset="0"/>
              <a:cs typeface="Arial" panose="020B0604020202020204" pitchFamily="34" charset="0"/>
              <a:sym typeface="Wingdings" panose="05000000000000000000" pitchFamily="2" charset="2"/>
            </a:endParaRPr>
          </a:p>
        </p:txBody>
      </p:sp>
      <p:sp>
        <p:nvSpPr>
          <p:cNvPr id="9" name="Rectangle à coins arrondis 8"/>
          <p:cNvSpPr/>
          <p:nvPr/>
        </p:nvSpPr>
        <p:spPr>
          <a:xfrm>
            <a:off x="1487489" y="1124744"/>
            <a:ext cx="1141227" cy="1728192"/>
          </a:xfrm>
          <a:prstGeom prst="round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à coins arrondis 10"/>
          <p:cNvSpPr/>
          <p:nvPr/>
        </p:nvSpPr>
        <p:spPr>
          <a:xfrm>
            <a:off x="1487489" y="2956843"/>
            <a:ext cx="1141227" cy="1728192"/>
          </a:xfrm>
          <a:prstGeom prst="roundRect">
            <a:avLst/>
          </a:prstGeom>
          <a:solidFill>
            <a:schemeClr val="accent4">
              <a:lumMod val="75000"/>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à coins arrondis 11"/>
          <p:cNvSpPr/>
          <p:nvPr/>
        </p:nvSpPr>
        <p:spPr>
          <a:xfrm>
            <a:off x="1495872" y="4797152"/>
            <a:ext cx="1143744" cy="1728192"/>
          </a:xfrm>
          <a:prstGeom prst="roundRect">
            <a:avLst/>
          </a:prstGeom>
          <a:solidFill>
            <a:schemeClr val="accent6">
              <a:lumMod val="75000"/>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1745008" y="1052736"/>
            <a:ext cx="606576" cy="1800200"/>
          </a:xfrm>
          <a:prstGeom prst="rect">
            <a:avLst/>
          </a:prstGeom>
          <a:noFill/>
        </p:spPr>
        <p:txBody>
          <a:bodyPr vert="wordArtVert"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2000" b="1" spc="50" dirty="0">
                <a:ln w="11430"/>
                <a:solidFill>
                  <a:schemeClr val="tx2">
                    <a:lumMod val="60000"/>
                    <a:lumOff val="40000"/>
                  </a:schemeClr>
                </a:solidFill>
                <a:effectLst>
                  <a:outerShdw blurRad="76200" dist="50800" dir="5400000" algn="tl" rotWithShape="0">
                    <a:srgbClr val="000000">
                      <a:alpha val="65000"/>
                    </a:srgbClr>
                  </a:outerShdw>
                </a:effectLst>
                <a:latin typeface="Arial Black" panose="020B0A04020102020204" pitchFamily="34" charset="0"/>
              </a:rPr>
              <a:t>Tech</a:t>
            </a:r>
          </a:p>
        </p:txBody>
      </p:sp>
      <p:sp>
        <p:nvSpPr>
          <p:cNvPr id="13" name="Rectangle 12"/>
          <p:cNvSpPr/>
          <p:nvPr/>
        </p:nvSpPr>
        <p:spPr>
          <a:xfrm>
            <a:off x="1703512" y="2852936"/>
            <a:ext cx="606576" cy="1800200"/>
          </a:xfrm>
          <a:prstGeom prst="rect">
            <a:avLst/>
          </a:prstGeom>
          <a:noFill/>
        </p:spPr>
        <p:txBody>
          <a:bodyPr vert="wordArtVert"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2000" b="1" spc="50" dirty="0">
                <a:ln w="11430"/>
                <a:solidFill>
                  <a:srgbClr val="7030A0"/>
                </a:solidFill>
                <a:effectLst>
                  <a:outerShdw blurRad="76200" dist="50800" dir="5400000" algn="tl" rotWithShape="0">
                    <a:srgbClr val="000000">
                      <a:alpha val="65000"/>
                    </a:srgbClr>
                  </a:outerShdw>
                </a:effectLst>
                <a:latin typeface="Arial Black" panose="020B0A04020102020204" pitchFamily="34" charset="0"/>
              </a:rPr>
              <a:t>HR</a:t>
            </a:r>
          </a:p>
        </p:txBody>
      </p:sp>
      <p:sp>
        <p:nvSpPr>
          <p:cNvPr id="15" name="Rectangle 14"/>
          <p:cNvSpPr/>
          <p:nvPr/>
        </p:nvSpPr>
        <p:spPr>
          <a:xfrm>
            <a:off x="1775520" y="4725144"/>
            <a:ext cx="606576" cy="1800200"/>
          </a:xfrm>
          <a:prstGeom prst="rect">
            <a:avLst/>
          </a:prstGeom>
          <a:noFill/>
        </p:spPr>
        <p:txBody>
          <a:bodyPr vert="wordArtVert"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2000" b="1" spc="50" dirty="0">
                <a:ln w="11430"/>
                <a:solidFill>
                  <a:schemeClr val="accent6">
                    <a:lumMod val="75000"/>
                  </a:schemeClr>
                </a:solidFill>
                <a:effectLst>
                  <a:outerShdw blurRad="76200" dist="50800" dir="5400000" algn="tl" rotWithShape="0">
                    <a:srgbClr val="000000">
                      <a:alpha val="65000"/>
                    </a:srgbClr>
                  </a:outerShdw>
                </a:effectLst>
                <a:latin typeface="Arial Black" panose="020B0A04020102020204" pitchFamily="34" charset="0"/>
              </a:rPr>
              <a:t>Net</a:t>
            </a:r>
          </a:p>
        </p:txBody>
      </p:sp>
    </p:spTree>
    <p:extLst>
      <p:ext uri="{BB962C8B-B14F-4D97-AF65-F5344CB8AC3E}">
        <p14:creationId xmlns:p14="http://schemas.microsoft.com/office/powerpoint/2010/main" val="42423184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413561" y="26621"/>
            <a:ext cx="7652672" cy="892552"/>
          </a:xfrm>
          <a:prstGeom prst="rect">
            <a:avLst/>
          </a:prstGeom>
          <a:noFill/>
        </p:spPr>
        <p:txBody>
          <a:bodyPr wrap="none" rtlCol="0">
            <a:spAutoFit/>
          </a:bodyPr>
          <a:lstStyle/>
          <a:p>
            <a:r>
              <a:rPr lang="fr-FR" sz="2600" b="1" dirty="0">
                <a:solidFill>
                  <a:schemeClr val="accent1">
                    <a:lumMod val="75000"/>
                  </a:schemeClr>
                </a:solidFill>
                <a:latin typeface="Arial" panose="020B0604020202020204" pitchFamily="34" charset="0"/>
                <a:cs typeface="Arial" panose="020B0604020202020204" pitchFamily="34" charset="0"/>
              </a:rPr>
              <a:t>Mains RP3 measures to </a:t>
            </a:r>
            <a:r>
              <a:rPr lang="fr-FR" sz="2600" b="1" dirty="0" err="1">
                <a:solidFill>
                  <a:schemeClr val="accent1">
                    <a:lumMod val="75000"/>
                  </a:schemeClr>
                </a:solidFill>
                <a:latin typeface="Arial" panose="020B0604020202020204" pitchFamily="34" charset="0"/>
                <a:cs typeface="Arial" panose="020B0604020202020204" pitchFamily="34" charset="0"/>
              </a:rPr>
              <a:t>enhance</a:t>
            </a:r>
            <a:r>
              <a:rPr lang="fr-FR" sz="2600" b="1" dirty="0">
                <a:solidFill>
                  <a:schemeClr val="accent1">
                    <a:lumMod val="75000"/>
                  </a:schemeClr>
                </a:solidFill>
                <a:latin typeface="Arial" panose="020B0604020202020204" pitchFamily="34" charset="0"/>
                <a:cs typeface="Arial" panose="020B0604020202020204" pitchFamily="34" charset="0"/>
              </a:rPr>
              <a:t> capacity</a:t>
            </a:r>
          </a:p>
          <a:p>
            <a:r>
              <a:rPr lang="fr-FR" sz="2600" b="1" dirty="0" err="1">
                <a:solidFill>
                  <a:schemeClr val="accent1">
                    <a:lumMod val="75000"/>
                  </a:schemeClr>
                </a:solidFill>
                <a:latin typeface="Arial" panose="020B0604020202020204" pitchFamily="34" charset="0"/>
                <a:cs typeface="Arial" panose="020B0604020202020204" pitchFamily="34" charset="0"/>
              </a:rPr>
              <a:t>Timeline</a:t>
            </a:r>
            <a:r>
              <a:rPr lang="fr-FR" sz="2600" b="1" dirty="0">
                <a:solidFill>
                  <a:schemeClr val="accent1">
                    <a:lumMod val="75000"/>
                  </a:schemeClr>
                </a:solidFill>
                <a:latin typeface="Arial" panose="020B0604020202020204" pitchFamily="34" charset="0"/>
                <a:cs typeface="Arial" panose="020B0604020202020204" pitchFamily="34" charset="0"/>
              </a:rPr>
              <a:t> and impact on FABEC capacity profile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96753"/>
            <a:ext cx="9220200"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30667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695400" y="888152"/>
            <a:ext cx="9773091" cy="6863417"/>
          </a:xfrm>
          <a:prstGeom prst="rect">
            <a:avLst/>
          </a:prstGeom>
          <a:noFill/>
        </p:spPr>
        <p:txBody>
          <a:bodyPr wrap="square" rtlCol="0">
            <a:spAutoFit/>
          </a:bodyPr>
          <a:lstStyle/>
          <a:p>
            <a:pPr marL="373063" lvl="1" indent="-285750">
              <a:buFont typeface="Symbol" panose="05050102010706020507" pitchFamily="18" charset="2"/>
              <a:buChar char="-"/>
            </a:pPr>
            <a:r>
              <a:rPr lang="fr-FR" b="1" dirty="0" err="1"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Regarding</a:t>
            </a:r>
            <a:r>
              <a:rPr lang="fr-FR" b="1"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t>
            </a:r>
            <a:r>
              <a:rPr lang="fr-FR" b="1" dirty="0" err="1"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traffic</a:t>
            </a:r>
            <a:endParaRPr lang="fr-FR" b="1"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endParaRPr>
          </a:p>
          <a:p>
            <a:pPr marL="742950" lvl="1" indent="-285750">
              <a:buFont typeface="Symbol" panose="05050102010706020507" pitchFamily="18" charset="2"/>
              <a:buChar char="-"/>
            </a:pPr>
            <a:endParaRPr lang="fr-FR" sz="700"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endParaRPr>
          </a:p>
          <a:p>
            <a:pPr marL="742950" lvl="1" indent="-285750">
              <a:buFont typeface="Arial" panose="020B0604020202020204" pitchFamily="34" charset="0"/>
              <a:buChar char="•"/>
            </a:pPr>
            <a:r>
              <a:rPr lang="en-US"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Actual traffic versus forecast and traffic volatility (Brest example </a:t>
            </a:r>
            <a:r>
              <a:rPr lang="en-US"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2015 – 2018)</a:t>
            </a:r>
            <a:endParaRPr lang="fr-FR"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endParaRPr>
          </a:p>
          <a:p>
            <a:pPr marL="742950" lvl="1" indent="-285750">
              <a:buFont typeface="Arial" panose="020B0604020202020204" pitchFamily="34" charset="0"/>
              <a:buChar char="•"/>
            </a:pPr>
            <a:endParaRPr lang="en-US" sz="700"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endParaRPr>
          </a:p>
          <a:p>
            <a:pPr marL="742950" lvl="1" indent="-285750">
              <a:buFont typeface="Arial" panose="020B0604020202020204" pitchFamily="34" charset="0"/>
              <a:buChar char="•"/>
            </a:pPr>
            <a:r>
              <a:rPr lang="en-US" dirty="0" err="1"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Exponantial</a:t>
            </a:r>
            <a:r>
              <a:rPr lang="en-US"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t>
            </a:r>
            <a:r>
              <a:rPr lang="en-US"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impact on delays of the traffic evolution as soon as the traffic </a:t>
            </a:r>
            <a:r>
              <a:rPr lang="en-US"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approaches </a:t>
            </a:r>
            <a:r>
              <a:rPr lang="en-US"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the capacity limit of an </a:t>
            </a:r>
            <a:r>
              <a:rPr lang="en-US"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ACC</a:t>
            </a:r>
          </a:p>
          <a:p>
            <a:pPr marL="742950" lvl="1" indent="-285750">
              <a:buFont typeface="Symbol" panose="05050102010706020507" pitchFamily="18" charset="2"/>
              <a:buChar char="-"/>
            </a:pPr>
            <a:endParaRPr lang="en-US" sz="200"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endParaRPr>
          </a:p>
          <a:p>
            <a:pPr marL="742950" lvl="1" indent="-285750">
              <a:buFont typeface="Symbol" panose="05050102010706020507" pitchFamily="18" charset="2"/>
              <a:buChar char="-"/>
            </a:pPr>
            <a:endParaRPr lang="en-US" sz="1200"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endParaRPr>
          </a:p>
          <a:p>
            <a:pPr marL="742950" lvl="1" indent="-285750">
              <a:buFont typeface="Symbol" panose="05050102010706020507" pitchFamily="18" charset="2"/>
              <a:buChar char="-"/>
            </a:pPr>
            <a:endParaRPr lang="en-US"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endParaRPr>
          </a:p>
          <a:p>
            <a:pPr marL="742950" lvl="1" indent="-285750">
              <a:buFont typeface="Symbol" panose="05050102010706020507" pitchFamily="18" charset="2"/>
              <a:buChar char="-"/>
            </a:pPr>
            <a:endParaRPr lang="en-US"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endParaRPr>
          </a:p>
          <a:p>
            <a:pPr marL="742950" lvl="1" indent="-285750">
              <a:buFont typeface="Symbol" panose="05050102010706020507" pitchFamily="18" charset="2"/>
              <a:buChar char="-"/>
            </a:pPr>
            <a:endParaRPr lang="en-US"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endParaRPr>
          </a:p>
          <a:p>
            <a:pPr marL="742950" lvl="1" indent="-285750">
              <a:buFont typeface="Symbol" panose="05050102010706020507" pitchFamily="18" charset="2"/>
              <a:buChar char="-"/>
            </a:pPr>
            <a:endParaRPr lang="en-US"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endParaRPr>
          </a:p>
          <a:p>
            <a:pPr marL="742950" lvl="1" indent="-285750">
              <a:buFont typeface="Symbol" panose="05050102010706020507" pitchFamily="18" charset="2"/>
              <a:buChar char="-"/>
            </a:pPr>
            <a:endParaRPr lang="en-US"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endParaRPr>
          </a:p>
          <a:p>
            <a:pPr marL="742950" lvl="1" indent="-285750">
              <a:buFont typeface="Symbol" panose="05050102010706020507" pitchFamily="18" charset="2"/>
              <a:buChar char="-"/>
            </a:pPr>
            <a:endParaRPr lang="en-US"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endParaRPr>
          </a:p>
          <a:p>
            <a:pPr marL="742950" lvl="1" indent="-285750">
              <a:buFont typeface="Symbol" panose="05050102010706020507" pitchFamily="18" charset="2"/>
              <a:buChar char="-"/>
            </a:pPr>
            <a:endParaRPr lang="en-US"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endParaRPr>
          </a:p>
          <a:p>
            <a:pPr marL="742950" lvl="1" indent="-285750">
              <a:buFont typeface="Symbol" panose="05050102010706020507" pitchFamily="18" charset="2"/>
              <a:buChar char="-"/>
            </a:pPr>
            <a:endParaRPr lang="en-US"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endParaRPr>
          </a:p>
          <a:p>
            <a:pPr marL="742950" lvl="1" indent="-285750">
              <a:buFont typeface="Symbol" panose="05050102010706020507" pitchFamily="18" charset="2"/>
              <a:buChar char="-"/>
            </a:pPr>
            <a:endParaRPr lang="en-US"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endParaRPr>
          </a:p>
          <a:p>
            <a:pPr marL="742950" lvl="1" indent="-285750">
              <a:buFont typeface="Symbol" panose="05050102010706020507" pitchFamily="18" charset="2"/>
              <a:buChar char="-"/>
            </a:pPr>
            <a:endParaRPr lang="en-US"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endParaRPr>
          </a:p>
          <a:p>
            <a:pPr marL="742950" lvl="1" indent="-285750">
              <a:buFont typeface="Symbol" panose="05050102010706020507" pitchFamily="18" charset="2"/>
              <a:buChar char="-"/>
            </a:pPr>
            <a:r>
              <a:rPr lang="fr-FR" b="1"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Impact of </a:t>
            </a:r>
            <a:r>
              <a:rPr lang="fr-FR" b="1"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eNM</a:t>
            </a:r>
            <a:r>
              <a:rPr lang="fr-FR" b="1"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a:t>
            </a:r>
            <a:r>
              <a:rPr lang="fr-FR" b="1"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ANSPs</a:t>
            </a:r>
            <a:r>
              <a:rPr lang="fr-FR" b="1"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type </a:t>
            </a:r>
            <a:r>
              <a:rPr lang="fr-FR" b="1"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measures</a:t>
            </a:r>
            <a:r>
              <a:rPr lang="fr-FR" b="1"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post </a:t>
            </a:r>
            <a:r>
              <a:rPr lang="fr-FR" b="1"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2020</a:t>
            </a:r>
            <a:r>
              <a:rPr lang="fr-FR"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t>
            </a:r>
          </a:p>
          <a:p>
            <a:pPr marL="1257300" lvl="2" indent="-342900">
              <a:buFont typeface="Arial" panose="020B0604020202020204" pitchFamily="34" charset="0"/>
              <a:buChar char="•"/>
            </a:pPr>
            <a:r>
              <a:rPr lang="fr-FR"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Will </a:t>
            </a:r>
            <a:r>
              <a:rPr lang="fr-FR"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be</a:t>
            </a:r>
            <a:r>
              <a:rPr lang="fr-FR"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t>
            </a:r>
            <a:r>
              <a:rPr lang="fr-FR" dirty="0" err="1"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continued</a:t>
            </a:r>
            <a:r>
              <a:rPr lang="fr-FR"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t>
            </a:r>
            <a:r>
              <a:rPr lang="fr-FR" dirty="0" err="1"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Need</a:t>
            </a:r>
            <a:r>
              <a:rPr lang="fr-FR"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t>
            </a:r>
            <a:r>
              <a:rPr lang="fr-FR"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NM, </a:t>
            </a:r>
            <a:r>
              <a:rPr lang="fr-FR"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other</a:t>
            </a:r>
            <a:r>
              <a:rPr lang="fr-FR"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ANSP, AU </a:t>
            </a:r>
            <a:r>
              <a:rPr lang="fr-FR"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acceptance</a:t>
            </a:r>
            <a:r>
              <a:rPr lang="fr-FR"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impact on fuel </a:t>
            </a:r>
            <a:r>
              <a:rPr lang="fr-FR"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consumption</a:t>
            </a:r>
            <a:r>
              <a:rPr lang="fr-FR"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t>
            </a:r>
            <a:r>
              <a:rPr lang="fr-FR"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level</a:t>
            </a:r>
            <a:r>
              <a:rPr lang="fr-FR"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t>
            </a:r>
            <a:r>
              <a:rPr lang="fr-FR"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capping</a:t>
            </a:r>
            <a:r>
              <a:rPr lang="fr-FR"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ANSP revenues, flight </a:t>
            </a:r>
            <a:r>
              <a:rPr lang="fr-FR"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efficiency</a:t>
            </a:r>
            <a:r>
              <a:rPr lang="fr-FR"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a:t>
            </a:r>
          </a:p>
          <a:p>
            <a:pPr marL="1257300" lvl="2" indent="-342900">
              <a:buFont typeface="Arial" panose="020B0604020202020204" pitchFamily="34" charset="0"/>
              <a:buChar char="•"/>
            </a:pPr>
            <a:r>
              <a:rPr lang="fr-FR"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Magnitude of impact on </a:t>
            </a:r>
            <a:r>
              <a:rPr lang="fr-FR" dirty="0" err="1"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delays</a:t>
            </a:r>
            <a:r>
              <a:rPr lang="fr-FR"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a:t>
            </a:r>
          </a:p>
          <a:p>
            <a:pPr marL="1257300" lvl="2" indent="-342900">
              <a:buFont typeface="Arial" panose="020B0604020202020204" pitchFamily="34" charset="0"/>
              <a:buChar char="•"/>
            </a:pPr>
            <a:r>
              <a:rPr lang="fr-FR"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P</a:t>
            </a:r>
            <a:r>
              <a:rPr lang="fr-FR"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ost-</a:t>
            </a:r>
            <a:r>
              <a:rPr lang="fr-FR" dirty="0" err="1"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ops</a:t>
            </a:r>
            <a:r>
              <a:rPr lang="fr-FR"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t>
            </a:r>
            <a:r>
              <a:rPr lang="fr-FR"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process</a:t>
            </a:r>
            <a:r>
              <a:rPr lang="fr-FR"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t>
            </a:r>
            <a:r>
              <a:rPr lang="fr-FR"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delays</a:t>
            </a:r>
            <a:r>
              <a:rPr lang="fr-FR"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t>
            </a:r>
            <a:r>
              <a:rPr lang="fr-FR"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reallocation</a:t>
            </a:r>
            <a:r>
              <a:rPr lang="fr-FR"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to FABEC?</a:t>
            </a:r>
          </a:p>
          <a:p>
            <a:pPr marL="742950" lvl="1" indent="-285750">
              <a:buFont typeface="Symbol" panose="05050102010706020507" pitchFamily="18" charset="2"/>
              <a:buChar char="-"/>
            </a:pPr>
            <a:endParaRPr lang="fr-FR"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endParaRPr>
          </a:p>
          <a:p>
            <a:pPr marL="742950" lvl="1" indent="-285750">
              <a:buFont typeface="Symbol" panose="05050102010706020507" pitchFamily="18" charset="2"/>
              <a:buChar char="-"/>
            </a:pPr>
            <a:endParaRPr lang="fr-FR"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endParaRPr>
          </a:p>
          <a:p>
            <a:pPr marL="742950" lvl="1" indent="-285750">
              <a:buFont typeface="Symbol" panose="05050102010706020507" pitchFamily="18" charset="2"/>
              <a:buChar char="-"/>
            </a:pPr>
            <a:endParaRPr lang="fr-FR"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endParaRPr>
          </a:p>
        </p:txBody>
      </p:sp>
      <p:sp>
        <p:nvSpPr>
          <p:cNvPr id="4" name="ZoneTexte 3"/>
          <p:cNvSpPr txBox="1"/>
          <p:nvPr/>
        </p:nvSpPr>
        <p:spPr>
          <a:xfrm>
            <a:off x="1775520" y="16168"/>
            <a:ext cx="7041181" cy="892552"/>
          </a:xfrm>
          <a:prstGeom prst="rect">
            <a:avLst/>
          </a:prstGeom>
          <a:noFill/>
        </p:spPr>
        <p:txBody>
          <a:bodyPr wrap="square" rtlCol="0">
            <a:spAutoFit/>
          </a:bodyPr>
          <a:lstStyle>
            <a:defPPr>
              <a:defRPr lang="de-DE"/>
            </a:defPPr>
            <a:lvl1pPr algn="ctr">
              <a:defRPr sz="2600" b="1">
                <a:solidFill>
                  <a:schemeClr val="accent1">
                    <a:lumMod val="75000"/>
                  </a:schemeClr>
                </a:solidFill>
              </a:defRPr>
            </a:lvl1pPr>
          </a:lstStyle>
          <a:p>
            <a:pPr algn="l"/>
            <a:r>
              <a:rPr lang="fr-FR" dirty="0">
                <a:latin typeface="Arial" panose="020B0604020202020204" pitchFamily="34" charset="0"/>
                <a:cs typeface="Arial" panose="020B0604020202020204" pitchFamily="34" charset="0"/>
              </a:rPr>
              <a:t>RP3 Capacity: </a:t>
            </a:r>
            <a:r>
              <a:rPr lang="fr-FR" dirty="0" err="1">
                <a:latin typeface="Arial" panose="020B0604020202020204" pitchFamily="34" charset="0"/>
                <a:cs typeface="Arial" panose="020B0604020202020204" pitchFamily="34" charset="0"/>
              </a:rPr>
              <a:t>towards</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target</a:t>
            </a:r>
            <a:r>
              <a:rPr lang="fr-FR" dirty="0">
                <a:latin typeface="Arial" panose="020B0604020202020204" pitchFamily="34" charset="0"/>
                <a:cs typeface="Arial" panose="020B0604020202020204" pitchFamily="34" charset="0"/>
              </a:rPr>
              <a:t> setting</a:t>
            </a:r>
          </a:p>
          <a:p>
            <a:pPr algn="l"/>
            <a:r>
              <a:rPr lang="fr-FR" dirty="0" err="1">
                <a:latin typeface="Arial" panose="020B0604020202020204" pitchFamily="34" charset="0"/>
                <a:cs typeface="Arial" panose="020B0604020202020204" pitchFamily="34" charset="0"/>
                <a:sym typeface="Wingdings" panose="05000000000000000000" pitchFamily="2" charset="2"/>
              </a:rPr>
              <a:t>Uncertainties</a:t>
            </a:r>
            <a:r>
              <a:rPr lang="fr-FR" dirty="0">
                <a:latin typeface="Arial" panose="020B0604020202020204" pitchFamily="34" charset="0"/>
                <a:cs typeface="Arial" panose="020B0604020202020204" pitchFamily="34" charset="0"/>
                <a:sym typeface="Wingdings" panose="05000000000000000000" pitchFamily="2" charset="2"/>
              </a:rPr>
              <a:t> to </a:t>
            </a:r>
            <a:r>
              <a:rPr lang="fr-FR" dirty="0" err="1">
                <a:latin typeface="Arial" panose="020B0604020202020204" pitchFamily="34" charset="0"/>
                <a:cs typeface="Arial" panose="020B0604020202020204" pitchFamily="34" charset="0"/>
                <a:sym typeface="Wingdings" panose="05000000000000000000" pitchFamily="2" charset="2"/>
              </a:rPr>
              <a:t>be</a:t>
            </a:r>
            <a:r>
              <a:rPr lang="fr-FR" dirty="0">
                <a:latin typeface="Arial" panose="020B0604020202020204" pitchFamily="34" charset="0"/>
                <a:cs typeface="Arial" panose="020B0604020202020204" pitchFamily="34" charset="0"/>
                <a:sym typeface="Wingdings" panose="05000000000000000000" pitchFamily="2" charset="2"/>
              </a:rPr>
              <a:t> </a:t>
            </a:r>
            <a:r>
              <a:rPr lang="fr-FR" dirty="0" err="1">
                <a:latin typeface="Arial" panose="020B0604020202020204" pitchFamily="34" charset="0"/>
                <a:cs typeface="Arial" panose="020B0604020202020204" pitchFamily="34" charset="0"/>
                <a:sym typeface="Wingdings" panose="05000000000000000000" pitchFamily="2" charset="2"/>
              </a:rPr>
              <a:t>considered</a:t>
            </a:r>
            <a:endParaRPr lang="fr-FR" dirty="0">
              <a:latin typeface="Arial" panose="020B0604020202020204" pitchFamily="34" charset="0"/>
              <a:cs typeface="Arial" panose="020B0604020202020204" pitchFamily="34" charset="0"/>
            </a:endParaRPr>
          </a:p>
        </p:txBody>
      </p:sp>
      <p:pic>
        <p:nvPicPr>
          <p:cNvPr id="5" name="Image 4"/>
          <p:cNvPicPr/>
          <p:nvPr/>
        </p:nvPicPr>
        <p:blipFill>
          <a:blip r:embed="rId2"/>
          <a:stretch>
            <a:fillRect/>
          </a:stretch>
        </p:blipFill>
        <p:spPr>
          <a:xfrm>
            <a:off x="1271464" y="2348880"/>
            <a:ext cx="2736304" cy="2592288"/>
          </a:xfrm>
          <a:prstGeom prst="rect">
            <a:avLst/>
          </a:prstGeom>
        </p:spPr>
      </p:pic>
      <p:sp>
        <p:nvSpPr>
          <p:cNvPr id="2" name="Ellipse 1"/>
          <p:cNvSpPr/>
          <p:nvPr/>
        </p:nvSpPr>
        <p:spPr>
          <a:xfrm rot="1795608">
            <a:off x="2789798" y="2530437"/>
            <a:ext cx="1767637" cy="2229175"/>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2101" y="2132856"/>
            <a:ext cx="4012451"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42924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839416" y="1340768"/>
            <a:ext cx="10225136" cy="4801314"/>
          </a:xfrm>
          <a:prstGeom prst="rect">
            <a:avLst/>
          </a:prstGeom>
          <a:noFill/>
        </p:spPr>
        <p:txBody>
          <a:bodyPr wrap="square" rtlCol="0">
            <a:spAutoFit/>
          </a:bodyPr>
          <a:lstStyle/>
          <a:p>
            <a:pPr marL="742950" lvl="1" indent="-285750">
              <a:buFont typeface="Symbol" panose="05050102010706020507" pitchFamily="18" charset="2"/>
              <a:buChar char="-"/>
            </a:pPr>
            <a:r>
              <a:rPr lang="fr-FR" b="1" dirty="0" err="1"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Regarding</a:t>
            </a:r>
            <a:r>
              <a:rPr lang="fr-FR" b="1"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t>
            </a:r>
            <a:r>
              <a:rPr lang="fr-FR" b="1"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staffing issues mitigation measures:</a:t>
            </a:r>
          </a:p>
          <a:p>
            <a:pPr marL="742950" lvl="1" indent="-285750">
              <a:buFont typeface="Symbol" panose="05050102010706020507" pitchFamily="18" charset="2"/>
              <a:buChar char="-"/>
            </a:pPr>
            <a:endParaRPr lang="fr-FR" b="1"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endParaRPr>
          </a:p>
          <a:p>
            <a:pPr marL="1200150" lvl="2" indent="-285750">
              <a:buFont typeface="Arial" panose="020B0604020202020204" pitchFamily="34" charset="0"/>
              <a:buChar char="•"/>
            </a:pPr>
            <a:r>
              <a:rPr lang="fr-FR"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Competitiveness</a:t>
            </a:r>
            <a:r>
              <a:rPr lang="fr-FR"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of ATCO </a:t>
            </a:r>
            <a:r>
              <a:rPr lang="fr-FR"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recruitments</a:t>
            </a:r>
            <a:r>
              <a:rPr lang="fr-FR"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t>
            </a:r>
            <a:r>
              <a:rPr lang="fr-FR"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some</a:t>
            </a:r>
            <a:r>
              <a:rPr lang="fr-FR"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ANSPs are </a:t>
            </a:r>
            <a:r>
              <a:rPr lang="fr-FR"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currently</a:t>
            </a:r>
            <a:r>
              <a:rPr lang="fr-FR"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t>
            </a:r>
            <a:r>
              <a:rPr lang="fr-FR"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facing</a:t>
            </a:r>
            <a:r>
              <a:rPr lang="fr-FR"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t>
            </a:r>
            <a:r>
              <a:rPr lang="fr-FR"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difficulties</a:t>
            </a:r>
            <a:r>
              <a:rPr lang="fr-FR"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a:t>
            </a:r>
          </a:p>
          <a:p>
            <a:pPr marL="1200150" lvl="2" indent="-285750">
              <a:buFont typeface="Arial" panose="020B0604020202020204" pitchFamily="34" charset="0"/>
              <a:buChar char="•"/>
            </a:pPr>
            <a:endParaRPr lang="fr-FR"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endParaRPr>
          </a:p>
          <a:p>
            <a:pPr marL="1200150" lvl="2" indent="-285750">
              <a:buFont typeface="Arial" panose="020B0604020202020204" pitchFamily="34" charset="0"/>
              <a:buChar char="•"/>
            </a:pPr>
            <a:r>
              <a:rPr lang="fr-FR"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Increased</a:t>
            </a:r>
            <a:r>
              <a:rPr lang="fr-FR"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ATCO training </a:t>
            </a:r>
            <a:r>
              <a:rPr lang="fr-FR"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complexity</a:t>
            </a:r>
            <a:r>
              <a:rPr lang="fr-FR"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and </a:t>
            </a:r>
            <a:r>
              <a:rPr lang="fr-FR"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lower</a:t>
            </a:r>
            <a:r>
              <a:rPr lang="fr-FR"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conversion rates</a:t>
            </a:r>
          </a:p>
          <a:p>
            <a:pPr marL="1200150" lvl="2" indent="-285750">
              <a:buFont typeface="Arial" panose="020B0604020202020204" pitchFamily="34" charset="0"/>
              <a:buChar char="•"/>
            </a:pPr>
            <a:endParaRPr lang="fr-FR"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endParaRPr>
          </a:p>
          <a:p>
            <a:pPr marL="1200150" lvl="2" indent="-285750">
              <a:buFont typeface="Arial" panose="020B0604020202020204" pitchFamily="34" charset="0"/>
              <a:buChar char="•"/>
            </a:pPr>
            <a:r>
              <a:rPr lang="fr-FR"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New social </a:t>
            </a:r>
            <a:r>
              <a:rPr lang="fr-FR"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agreements</a:t>
            </a:r>
            <a:r>
              <a:rPr lang="fr-FR"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t>
            </a:r>
            <a:r>
              <a:rPr lang="fr-FR"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needed</a:t>
            </a:r>
            <a:r>
              <a:rPr lang="fr-FR"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to  </a:t>
            </a:r>
            <a:r>
              <a:rPr lang="fr-FR"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ensure</a:t>
            </a:r>
            <a:r>
              <a:rPr lang="fr-FR"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new </a:t>
            </a:r>
            <a:r>
              <a:rPr lang="fr-FR"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rostering</a:t>
            </a:r>
            <a:r>
              <a:rPr lang="fr-FR"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and </a:t>
            </a:r>
            <a:r>
              <a:rPr lang="fr-FR"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working</a:t>
            </a:r>
            <a:r>
              <a:rPr lang="fr-FR"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arrangements </a:t>
            </a:r>
          </a:p>
          <a:p>
            <a:pPr marL="0" lvl="1"/>
            <a:endParaRPr lang="fr-FR" b="1"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endParaRPr>
          </a:p>
          <a:p>
            <a:pPr marL="742950" lvl="1" indent="-285750">
              <a:buFont typeface="Symbol" panose="05050102010706020507" pitchFamily="18" charset="2"/>
              <a:buChar char="-"/>
            </a:pPr>
            <a:r>
              <a:rPr lang="fr-FR" b="1"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Regarding</a:t>
            </a:r>
            <a:r>
              <a:rPr lang="fr-FR" b="1"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t>
            </a:r>
            <a:r>
              <a:rPr lang="fr-FR" b="1"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systems</a:t>
            </a:r>
            <a:r>
              <a:rPr lang="fr-FR" b="1"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t>
            </a:r>
            <a:r>
              <a:rPr lang="fr-FR" b="1"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implementation</a:t>
            </a:r>
            <a:r>
              <a:rPr lang="fr-FR" b="1"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a:t>
            </a:r>
          </a:p>
          <a:p>
            <a:pPr marL="742950" lvl="1" indent="-285750">
              <a:buFont typeface="Symbol" panose="05050102010706020507" pitchFamily="18" charset="2"/>
              <a:buChar char="-"/>
            </a:pPr>
            <a:endParaRPr lang="fr-FR" b="1"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endParaRPr>
          </a:p>
          <a:p>
            <a:pPr marL="1200150" lvl="2" indent="-285750">
              <a:buFont typeface="Arial" panose="020B0604020202020204" pitchFamily="34" charset="0"/>
              <a:buChar char="•"/>
            </a:pPr>
            <a:r>
              <a:rPr lang="fr-FR"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Availability</a:t>
            </a:r>
            <a:r>
              <a:rPr lang="fr-FR"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of revenues to finance investments plan (</a:t>
            </a:r>
            <a:r>
              <a:rPr lang="fr-FR" dirty="0" err="1"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interdependencies</a:t>
            </a:r>
            <a:r>
              <a:rPr lang="fr-FR"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t>
            </a:r>
            <a:r>
              <a:rPr lang="fr-FR"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with</a:t>
            </a:r>
            <a:r>
              <a:rPr lang="fr-FR"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t>
            </a:r>
            <a:r>
              <a:rPr lang="fr-FR"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cost-efficiency</a:t>
            </a:r>
            <a:r>
              <a:rPr lang="fr-FR"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and </a:t>
            </a:r>
            <a:r>
              <a:rPr lang="fr-FR" dirty="0" err="1"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traffic</a:t>
            </a:r>
            <a:r>
              <a:rPr lang="fr-FR"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t>
            </a:r>
            <a:r>
              <a:rPr lang="fr-FR"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evolution</a:t>
            </a:r>
            <a:r>
              <a:rPr lang="fr-FR"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a:t>
            </a:r>
          </a:p>
          <a:p>
            <a:pPr marL="1200150" lvl="2" indent="-285750">
              <a:buFont typeface="Arial" panose="020B0604020202020204" pitchFamily="34" charset="0"/>
              <a:buChar char="•"/>
            </a:pPr>
            <a:endParaRPr lang="fr-FR"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endParaRPr>
          </a:p>
          <a:p>
            <a:pPr marL="1200150" lvl="2" indent="-285750">
              <a:buFont typeface="Arial" panose="020B0604020202020204" pitchFamily="34" charset="0"/>
              <a:buChar char="•"/>
            </a:pPr>
            <a:r>
              <a:rPr lang="fr-FR"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Timely</a:t>
            </a:r>
            <a:r>
              <a:rPr lang="fr-FR"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t>
            </a:r>
            <a:r>
              <a:rPr lang="fr-FR"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systems</a:t>
            </a:r>
            <a:r>
              <a:rPr lang="fr-FR"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t>
            </a:r>
            <a:r>
              <a:rPr lang="fr-FR"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implementation</a:t>
            </a:r>
            <a:r>
              <a:rPr lang="fr-FR"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and  impact on capacity of training, validation and </a:t>
            </a:r>
            <a:r>
              <a:rPr lang="fr-FR"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implementation</a:t>
            </a:r>
            <a:r>
              <a:rPr lang="fr-FR"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phases </a:t>
            </a:r>
          </a:p>
          <a:p>
            <a:pPr marL="1200150" lvl="2" indent="-285750">
              <a:buFont typeface="Arial" panose="020B0604020202020204" pitchFamily="34" charset="0"/>
              <a:buChar char="•"/>
            </a:pPr>
            <a:endParaRPr lang="fr-FR"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endParaRPr>
          </a:p>
          <a:p>
            <a:pPr marL="1200150" lvl="2" indent="-285750">
              <a:buFont typeface="Arial" panose="020B0604020202020204" pitchFamily="34" charset="0"/>
              <a:buChar char="•"/>
            </a:pPr>
            <a:r>
              <a:rPr lang="fr-FR"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Actual capacity </a:t>
            </a:r>
            <a:r>
              <a:rPr lang="fr-FR"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benefits</a:t>
            </a:r>
            <a:r>
              <a:rPr lang="fr-FR"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versus </a:t>
            </a:r>
            <a:r>
              <a:rPr lang="fr-FR"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expected</a:t>
            </a:r>
            <a:r>
              <a:rPr lang="fr-FR"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t>
            </a:r>
            <a:r>
              <a:rPr lang="fr-FR"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benefits</a:t>
            </a:r>
            <a:endParaRPr lang="fr-FR"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endParaRPr>
          </a:p>
        </p:txBody>
      </p:sp>
      <p:sp>
        <p:nvSpPr>
          <p:cNvPr id="4" name="ZoneTexte 3"/>
          <p:cNvSpPr txBox="1"/>
          <p:nvPr/>
        </p:nvSpPr>
        <p:spPr>
          <a:xfrm>
            <a:off x="1415480" y="16168"/>
            <a:ext cx="9145016" cy="892552"/>
          </a:xfrm>
          <a:prstGeom prst="rect">
            <a:avLst/>
          </a:prstGeom>
          <a:noFill/>
        </p:spPr>
        <p:txBody>
          <a:bodyPr wrap="square" rtlCol="0">
            <a:spAutoFit/>
          </a:bodyPr>
          <a:lstStyle>
            <a:defPPr>
              <a:defRPr lang="de-DE"/>
            </a:defPPr>
            <a:lvl1pPr algn="ctr">
              <a:defRPr sz="2600" b="1">
                <a:solidFill>
                  <a:schemeClr val="accent1">
                    <a:lumMod val="75000"/>
                  </a:schemeClr>
                </a:solidFill>
              </a:defRPr>
            </a:lvl1pPr>
          </a:lstStyle>
          <a:p>
            <a:pPr algn="l"/>
            <a:r>
              <a:rPr lang="fr-FR" dirty="0">
                <a:latin typeface="Arial" panose="020B0604020202020204" pitchFamily="34" charset="0"/>
                <a:cs typeface="Arial" panose="020B0604020202020204" pitchFamily="34" charset="0"/>
              </a:rPr>
              <a:t>RP3 Capacity: </a:t>
            </a:r>
            <a:r>
              <a:rPr lang="fr-FR" dirty="0" err="1">
                <a:latin typeface="Arial" panose="020B0604020202020204" pitchFamily="34" charset="0"/>
                <a:cs typeface="Arial" panose="020B0604020202020204" pitchFamily="34" charset="0"/>
              </a:rPr>
              <a:t>towards</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target</a:t>
            </a:r>
            <a:r>
              <a:rPr lang="fr-FR" dirty="0">
                <a:latin typeface="Arial" panose="020B0604020202020204" pitchFamily="34" charset="0"/>
                <a:cs typeface="Arial" panose="020B0604020202020204" pitchFamily="34" charset="0"/>
              </a:rPr>
              <a:t> setting</a:t>
            </a:r>
          </a:p>
          <a:p>
            <a:pPr algn="l"/>
            <a:r>
              <a:rPr lang="fr-FR" dirty="0" err="1">
                <a:latin typeface="Arial" panose="020B0604020202020204" pitchFamily="34" charset="0"/>
                <a:cs typeface="Arial" panose="020B0604020202020204" pitchFamily="34" charset="0"/>
                <a:sym typeface="Wingdings" panose="05000000000000000000" pitchFamily="2" charset="2"/>
              </a:rPr>
              <a:t>Uncertainties</a:t>
            </a:r>
            <a:r>
              <a:rPr lang="fr-FR" dirty="0">
                <a:latin typeface="Arial" panose="020B0604020202020204" pitchFamily="34" charset="0"/>
                <a:cs typeface="Arial" panose="020B0604020202020204" pitchFamily="34" charset="0"/>
                <a:sym typeface="Wingdings" panose="05000000000000000000" pitchFamily="2" charset="2"/>
              </a:rPr>
              <a:t> to </a:t>
            </a:r>
            <a:r>
              <a:rPr lang="fr-FR" dirty="0" err="1">
                <a:latin typeface="Arial" panose="020B0604020202020204" pitchFamily="34" charset="0"/>
                <a:cs typeface="Arial" panose="020B0604020202020204" pitchFamily="34" charset="0"/>
                <a:sym typeface="Wingdings" panose="05000000000000000000" pitchFamily="2" charset="2"/>
              </a:rPr>
              <a:t>be</a:t>
            </a:r>
            <a:r>
              <a:rPr lang="fr-FR" dirty="0">
                <a:latin typeface="Arial" panose="020B0604020202020204" pitchFamily="34" charset="0"/>
                <a:cs typeface="Arial" panose="020B0604020202020204" pitchFamily="34" charset="0"/>
                <a:sym typeface="Wingdings" panose="05000000000000000000" pitchFamily="2" charset="2"/>
              </a:rPr>
              <a:t> </a:t>
            </a:r>
            <a:r>
              <a:rPr lang="fr-FR" dirty="0" err="1">
                <a:latin typeface="Arial" panose="020B0604020202020204" pitchFamily="34" charset="0"/>
                <a:cs typeface="Arial" panose="020B0604020202020204" pitchFamily="34" charset="0"/>
                <a:sym typeface="Wingdings" panose="05000000000000000000" pitchFamily="2" charset="2"/>
              </a:rPr>
              <a:t>considered</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83070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767409" y="56238"/>
            <a:ext cx="7776863" cy="492443"/>
          </a:xfrm>
          <a:prstGeom prst="rect">
            <a:avLst/>
          </a:prstGeom>
          <a:noFill/>
        </p:spPr>
        <p:txBody>
          <a:bodyPr wrap="square" rtlCol="0">
            <a:spAutoFit/>
          </a:bodyPr>
          <a:lstStyle>
            <a:defPPr>
              <a:defRPr lang="de-DE"/>
            </a:defPPr>
            <a:lvl1pPr algn="ctr">
              <a:defRPr sz="2600" b="1">
                <a:solidFill>
                  <a:schemeClr val="accent1">
                    <a:lumMod val="75000"/>
                  </a:schemeClr>
                </a:solidFill>
              </a:defRPr>
            </a:lvl1pPr>
          </a:lstStyle>
          <a:p>
            <a:pPr algn="l"/>
            <a:r>
              <a:rPr lang="fr-FR" dirty="0">
                <a:latin typeface="Arial" panose="020B0604020202020204" pitchFamily="34" charset="0"/>
                <a:cs typeface="Arial" panose="020B0604020202020204" pitchFamily="34" charset="0"/>
              </a:rPr>
              <a:t>RP3 Capacity: </a:t>
            </a:r>
            <a:r>
              <a:rPr lang="fr-FR" dirty="0" err="1">
                <a:latin typeface="Arial" panose="020B0604020202020204" pitchFamily="34" charset="0"/>
                <a:cs typeface="Arial" panose="020B0604020202020204" pitchFamily="34" charset="0"/>
              </a:rPr>
              <a:t>Proposed</a:t>
            </a:r>
            <a:r>
              <a:rPr lang="fr-FR" dirty="0">
                <a:latin typeface="Arial" panose="020B0604020202020204" pitchFamily="34" charset="0"/>
                <a:cs typeface="Arial" panose="020B0604020202020204" pitchFamily="34" charset="0"/>
              </a:rPr>
              <a:t> capacity targets</a:t>
            </a:r>
          </a:p>
        </p:txBody>
      </p:sp>
      <p:sp>
        <p:nvSpPr>
          <p:cNvPr id="20" name="ZoneTexte 19"/>
          <p:cNvSpPr txBox="1"/>
          <p:nvPr/>
        </p:nvSpPr>
        <p:spPr>
          <a:xfrm>
            <a:off x="767409" y="683980"/>
            <a:ext cx="9862066" cy="4516621"/>
          </a:xfrm>
          <a:prstGeom prst="rect">
            <a:avLst/>
          </a:prstGeom>
          <a:noFill/>
        </p:spPr>
        <p:txBody>
          <a:bodyPr wrap="square" rtlCol="0">
            <a:spAutoFit/>
          </a:bodyPr>
          <a:lstStyle/>
          <a:p>
            <a:pPr marL="342900" indent="-342900">
              <a:buFont typeface="Symbol" panose="05050102010706020507" pitchFamily="18" charset="2"/>
              <a:buChar char="-"/>
            </a:pPr>
            <a:r>
              <a:rPr lang="fr-FR" sz="2000" b="1"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FABEC States </a:t>
            </a:r>
            <a:r>
              <a:rPr lang="fr-FR" sz="2000" b="1"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consider</a:t>
            </a:r>
            <a:r>
              <a:rPr lang="fr-FR" sz="2000" b="1"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t>
            </a:r>
            <a:r>
              <a:rPr lang="fr-FR" sz="2000" b="1" dirty="0" err="1"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that</a:t>
            </a:r>
            <a:endParaRPr lang="fr-FR" sz="2000" b="1"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endParaRPr>
          </a:p>
          <a:p>
            <a:pPr marL="285750" indent="-285750">
              <a:buFont typeface="Symbol" panose="05050102010706020507" pitchFamily="18" charset="2"/>
              <a:buChar char="-"/>
            </a:pPr>
            <a:endParaRPr lang="fr-FR" sz="1400"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endParaRPr>
          </a:p>
          <a:p>
            <a:pPr marL="742950" lvl="1" indent="-285750">
              <a:buFont typeface="Arial" panose="020B0604020202020204" pitchFamily="34" charset="0"/>
              <a:buChar char="•"/>
            </a:pPr>
            <a:r>
              <a:rPr lang="fr-FR"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EU wide capacity </a:t>
            </a:r>
            <a:r>
              <a:rPr lang="fr-FR" dirty="0" err="1"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target</a:t>
            </a:r>
            <a:r>
              <a:rPr lang="fr-FR"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t>
            </a:r>
            <a:r>
              <a:rPr lang="fr-FR" dirty="0" err="1"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remains</a:t>
            </a:r>
            <a:r>
              <a:rPr lang="fr-FR"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t>
            </a:r>
            <a:r>
              <a:rPr lang="fr-FR" dirty="0" err="1"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highly</a:t>
            </a:r>
            <a:r>
              <a:rPr lang="fr-FR"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t>
            </a:r>
            <a:r>
              <a:rPr lang="fr-FR" dirty="0" err="1"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challenging</a:t>
            </a:r>
            <a:r>
              <a:rPr lang="fr-FR"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and FABEC NM </a:t>
            </a:r>
            <a:r>
              <a:rPr lang="fr-FR" dirty="0" err="1"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reference</a:t>
            </a:r>
            <a:r>
              <a:rPr lang="fr-FR"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values are </a:t>
            </a:r>
            <a:r>
              <a:rPr lang="fr-FR" dirty="0" err="1"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unachievable</a:t>
            </a:r>
            <a:endParaRPr lang="fr-FR"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endParaRPr>
          </a:p>
          <a:p>
            <a:pPr marL="742950" lvl="1" indent="-285750">
              <a:buFont typeface="Arial" panose="020B0604020202020204" pitchFamily="34" charset="0"/>
              <a:buChar char="•"/>
            </a:pPr>
            <a:endParaRPr lang="fr-FR" sz="1000"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endParaRPr>
          </a:p>
          <a:p>
            <a:pPr marL="742950" lvl="1" indent="-285750">
              <a:buFont typeface="Arial" panose="020B0604020202020204" pitchFamily="34" charset="0"/>
              <a:buChar char="•"/>
            </a:pPr>
            <a:r>
              <a:rPr lang="fr-FR"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EC has </a:t>
            </a:r>
            <a:r>
              <a:rPr lang="fr-FR" dirty="0" err="1"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agreed</a:t>
            </a:r>
            <a:r>
              <a:rPr lang="fr-FR"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t>
            </a:r>
            <a:r>
              <a:rPr lang="fr-FR" dirty="0" err="1"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that</a:t>
            </a:r>
            <a:r>
              <a:rPr lang="fr-FR"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t>
            </a:r>
            <a:r>
              <a:rPr lang="en-GB" dirty="0" smtClean="0">
                <a:solidFill>
                  <a:schemeClr val="accent1">
                    <a:lumMod val="75000"/>
                  </a:schemeClr>
                </a:solidFill>
                <a:latin typeface="Arial" panose="020B0604020202020204" pitchFamily="34" charset="0"/>
                <a:cs typeface="Arial" panose="020B0604020202020204" pitchFamily="34" charset="0"/>
              </a:rPr>
              <a:t>local circumstances may lead to setting capacity targets in some areas which differ from the reference values</a:t>
            </a:r>
            <a:r>
              <a:rPr lang="fr-FR"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a:t>
            </a:r>
            <a:r>
              <a:rPr lang="en-GB" dirty="0" smtClean="0">
                <a:solidFill>
                  <a:schemeClr val="accent1">
                    <a:lumMod val="75000"/>
                  </a:schemeClr>
                </a:solidFill>
                <a:latin typeface="Arial" panose="020B0604020202020204" pitchFamily="34" charset="0"/>
                <a:cs typeface="Arial" panose="020B0604020202020204" pitchFamily="34" charset="0"/>
              </a:rPr>
              <a:t>  provided </a:t>
            </a:r>
            <a:r>
              <a:rPr lang="fr-FR"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a:t>
            </a:r>
            <a:r>
              <a:rPr lang="en-GB" dirty="0" smtClean="0">
                <a:solidFill>
                  <a:schemeClr val="accent1">
                    <a:lumMod val="75000"/>
                  </a:schemeClr>
                </a:solidFill>
                <a:latin typeface="Arial" panose="020B0604020202020204" pitchFamily="34" charset="0"/>
                <a:cs typeface="Arial" panose="020B0604020202020204" pitchFamily="34" charset="0"/>
              </a:rPr>
              <a:t>there is a clear indication that the capacity situation in those areas will improve</a:t>
            </a:r>
            <a:r>
              <a:rPr lang="fr-FR"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a:t>
            </a:r>
          </a:p>
          <a:p>
            <a:pPr marL="742950" lvl="1" indent="-285750">
              <a:buFont typeface="Arial" panose="020B0604020202020204" pitchFamily="34" charset="0"/>
              <a:buChar char="•"/>
            </a:pPr>
            <a:endParaRPr lang="fr-FR" sz="1000"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endParaRPr>
          </a:p>
          <a:p>
            <a:pPr marL="742950" lvl="1" indent="-285750">
              <a:buFont typeface="Arial" panose="020B0604020202020204" pitchFamily="34" charset="0"/>
              <a:buChar char="•"/>
            </a:pPr>
            <a:r>
              <a:rPr lang="fr-FR"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RP3 </a:t>
            </a:r>
            <a:r>
              <a:rPr lang="fr-FR" dirty="0" err="1"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is</a:t>
            </a:r>
            <a:r>
              <a:rPr lang="fr-FR"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 transition phase </a:t>
            </a:r>
            <a:r>
              <a:rPr lang="fr-FR" dirty="0" err="1"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enabling</a:t>
            </a:r>
            <a:r>
              <a:rPr lang="fr-FR"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t>
            </a:r>
            <a:r>
              <a:rPr lang="fr-FR" dirty="0" err="1"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implementation</a:t>
            </a:r>
            <a:r>
              <a:rPr lang="fr-FR"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of a full set of </a:t>
            </a:r>
            <a:r>
              <a:rPr lang="fr-FR" dirty="0" err="1"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technical</a:t>
            </a:r>
            <a:r>
              <a:rPr lang="fr-FR"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HR and </a:t>
            </a:r>
            <a:r>
              <a:rPr lang="fr-FR" dirty="0" err="1"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airspace</a:t>
            </a:r>
            <a:r>
              <a:rPr lang="fr-FR"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t>
            </a:r>
            <a:r>
              <a:rPr lang="fr-FR" dirty="0" err="1"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redesign</a:t>
            </a:r>
            <a:r>
              <a:rPr lang="fr-FR"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measures to </a:t>
            </a:r>
            <a:r>
              <a:rPr lang="fr-FR" dirty="0" err="1"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recover</a:t>
            </a:r>
            <a:r>
              <a:rPr lang="fr-FR"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FABEC capacity in RP4</a:t>
            </a:r>
          </a:p>
          <a:p>
            <a:pPr marL="742950" lvl="1" indent="-285750">
              <a:buFont typeface="Arial" panose="020B0604020202020204" pitchFamily="34" charset="0"/>
              <a:buChar char="•"/>
            </a:pPr>
            <a:endParaRPr lang="fr-FR" sz="1050"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endParaRPr>
          </a:p>
          <a:p>
            <a:pPr marL="742950" lvl="1" indent="-285750">
              <a:buFont typeface="Arial" panose="020B0604020202020204" pitchFamily="34" charset="0"/>
              <a:buChar char="•"/>
            </a:pPr>
            <a:r>
              <a:rPr lang="fr-FR"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Major </a:t>
            </a:r>
            <a:r>
              <a:rPr lang="fr-FR" dirty="0" err="1"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uncertainties</a:t>
            </a:r>
            <a:r>
              <a:rPr lang="fr-FR"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t>
            </a:r>
            <a:r>
              <a:rPr lang="fr-FR" dirty="0" err="1"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shall</a:t>
            </a:r>
            <a:r>
              <a:rPr lang="fr-FR"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t>
            </a:r>
            <a:r>
              <a:rPr lang="fr-FR" dirty="0" err="1"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be</a:t>
            </a:r>
            <a:r>
              <a:rPr lang="fr-FR"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t>
            </a:r>
            <a:r>
              <a:rPr lang="fr-FR" dirty="0" err="1"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taken</a:t>
            </a:r>
            <a:r>
              <a:rPr lang="fr-FR"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t>
            </a:r>
            <a:r>
              <a:rPr lang="fr-FR" dirty="0" err="1"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into</a:t>
            </a:r>
            <a:r>
              <a:rPr lang="fr-FR"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t>
            </a:r>
            <a:r>
              <a:rPr lang="fr-FR" dirty="0" err="1"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account</a:t>
            </a:r>
            <a:endParaRPr lang="fr-FR" dirty="0"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endParaRPr>
          </a:p>
          <a:p>
            <a:pPr marL="742950" lvl="1" indent="-285750">
              <a:buFont typeface="Arial" panose="020B0604020202020204" pitchFamily="34" charset="0"/>
              <a:buChar char="•"/>
            </a:pPr>
            <a:endParaRPr lang="fr-FR" sz="1000"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endParaRPr>
          </a:p>
          <a:p>
            <a:pPr marL="742950" lvl="1" indent="-285750">
              <a:buFont typeface="Arial" panose="020B0604020202020204" pitchFamily="34" charset="0"/>
              <a:buChar char="•"/>
            </a:pPr>
            <a:r>
              <a:rPr lang="fr-FR"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P</a:t>
            </a:r>
            <a:r>
              <a:rPr lang="en-GB" dirty="0" err="1">
                <a:solidFill>
                  <a:schemeClr val="accent1">
                    <a:lumMod val="75000"/>
                  </a:schemeClr>
                </a:solidFill>
                <a:latin typeface="Arial" panose="020B0604020202020204" pitchFamily="34" charset="0"/>
                <a:cs typeface="Arial" panose="020B0604020202020204" pitchFamily="34" charset="0"/>
              </a:rPr>
              <a:t>roposed</a:t>
            </a:r>
            <a:r>
              <a:rPr lang="en-GB" dirty="0">
                <a:solidFill>
                  <a:schemeClr val="accent1">
                    <a:lumMod val="75000"/>
                  </a:schemeClr>
                </a:solidFill>
                <a:latin typeface="Arial" panose="020B0604020202020204" pitchFamily="34" charset="0"/>
                <a:cs typeface="Arial" panose="020B0604020202020204" pitchFamily="34" charset="0"/>
              </a:rPr>
              <a:t> targets should provide right balance between being </a:t>
            </a:r>
            <a:r>
              <a:rPr lang="en-GB" dirty="0" smtClean="0">
                <a:solidFill>
                  <a:schemeClr val="accent1">
                    <a:lumMod val="75000"/>
                  </a:schemeClr>
                </a:solidFill>
                <a:latin typeface="Arial" panose="020B0604020202020204" pitchFamily="34" charset="0"/>
                <a:cs typeface="Arial" panose="020B0604020202020204" pitchFamily="34" charset="0"/>
              </a:rPr>
              <a:t>achievable and meeting aspirational EU targets.</a:t>
            </a:r>
          </a:p>
          <a:p>
            <a:pPr marL="742950" lvl="1" indent="-285750">
              <a:buFont typeface="Symbol" panose="05050102010706020507" pitchFamily="18" charset="2"/>
              <a:buChar char="-"/>
            </a:pPr>
            <a:endParaRPr lang="en-GB" sz="100" dirty="0">
              <a:solidFill>
                <a:schemeClr val="accent1">
                  <a:lumMod val="75000"/>
                </a:schemeClr>
              </a:solidFill>
              <a:latin typeface="Arial" panose="020B0604020202020204" pitchFamily="34" charset="0"/>
              <a:cs typeface="Arial" panose="020B0604020202020204" pitchFamily="34" charset="0"/>
            </a:endParaRPr>
          </a:p>
          <a:p>
            <a:pPr marL="628650" lvl="1" indent="-171450">
              <a:buFont typeface="Symbol" panose="05050102010706020507" pitchFamily="18" charset="2"/>
              <a:buChar char="-"/>
            </a:pPr>
            <a:endParaRPr lang="fr-FR" sz="1200"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endParaRPr>
          </a:p>
          <a:p>
            <a:pPr marL="430213" lvl="1" indent="-342900">
              <a:buFont typeface="Symbol" panose="05050102010706020507" pitchFamily="18" charset="2"/>
              <a:buChar char="-"/>
            </a:pPr>
            <a:r>
              <a:rPr lang="fr-FR" sz="2000" b="1"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FABEC States propose to set RP3 capacity performance targets as </a:t>
            </a:r>
            <a:r>
              <a:rPr lang="fr-FR" sz="2000" b="1" dirty="0" err="1"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follows</a:t>
            </a:r>
            <a:endParaRPr lang="en-GB" sz="2000" b="1"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endParaRPr>
          </a:p>
        </p:txBody>
      </p:sp>
      <p:graphicFrame>
        <p:nvGraphicFramePr>
          <p:cNvPr id="2" name="Tableau 1"/>
          <p:cNvGraphicFramePr>
            <a:graphicFrameLocks noGrp="1"/>
          </p:cNvGraphicFramePr>
          <p:nvPr>
            <p:extLst/>
          </p:nvPr>
        </p:nvGraphicFramePr>
        <p:xfrm>
          <a:off x="1199454" y="5177410"/>
          <a:ext cx="9217025" cy="1070610"/>
        </p:xfrm>
        <a:graphic>
          <a:graphicData uri="http://schemas.openxmlformats.org/drawingml/2006/table">
            <a:tbl>
              <a:tblPr>
                <a:tableStyleId>{5C22544A-7EE6-4342-B048-85BDC9FD1C3A}</a:tableStyleId>
              </a:tblPr>
              <a:tblGrid>
                <a:gridCol w="2792075">
                  <a:extLst>
                    <a:ext uri="{9D8B030D-6E8A-4147-A177-3AD203B41FA5}">
                      <a16:colId xmlns:a16="http://schemas.microsoft.com/office/drawing/2014/main" val="20000"/>
                    </a:ext>
                  </a:extLst>
                </a:gridCol>
                <a:gridCol w="1284990">
                  <a:extLst>
                    <a:ext uri="{9D8B030D-6E8A-4147-A177-3AD203B41FA5}">
                      <a16:colId xmlns:a16="http://schemas.microsoft.com/office/drawing/2014/main" val="20001"/>
                    </a:ext>
                  </a:extLst>
                </a:gridCol>
                <a:gridCol w="1284990">
                  <a:extLst>
                    <a:ext uri="{9D8B030D-6E8A-4147-A177-3AD203B41FA5}">
                      <a16:colId xmlns:a16="http://schemas.microsoft.com/office/drawing/2014/main" val="20002"/>
                    </a:ext>
                  </a:extLst>
                </a:gridCol>
                <a:gridCol w="1284990">
                  <a:extLst>
                    <a:ext uri="{9D8B030D-6E8A-4147-A177-3AD203B41FA5}">
                      <a16:colId xmlns:a16="http://schemas.microsoft.com/office/drawing/2014/main" val="20003"/>
                    </a:ext>
                  </a:extLst>
                </a:gridCol>
                <a:gridCol w="1284990">
                  <a:extLst>
                    <a:ext uri="{9D8B030D-6E8A-4147-A177-3AD203B41FA5}">
                      <a16:colId xmlns:a16="http://schemas.microsoft.com/office/drawing/2014/main" val="20004"/>
                    </a:ext>
                  </a:extLst>
                </a:gridCol>
                <a:gridCol w="1284990">
                  <a:extLst>
                    <a:ext uri="{9D8B030D-6E8A-4147-A177-3AD203B41FA5}">
                      <a16:colId xmlns:a16="http://schemas.microsoft.com/office/drawing/2014/main" val="20005"/>
                    </a:ext>
                  </a:extLst>
                </a:gridCol>
              </a:tblGrid>
              <a:tr h="501737">
                <a:tc>
                  <a:txBody>
                    <a:bodyPr/>
                    <a:lstStyle/>
                    <a:p>
                      <a:pPr algn="ctr" fontAlgn="b"/>
                      <a:r>
                        <a:rPr lang="fr-FR" sz="2800" b="1" u="none" strike="noStrike" dirty="0" smtClean="0">
                          <a:solidFill>
                            <a:schemeClr val="accent1">
                              <a:lumMod val="75000"/>
                            </a:schemeClr>
                          </a:solidFill>
                          <a:effectLst/>
                          <a:latin typeface="Arial" panose="020B0604020202020204" pitchFamily="34" charset="0"/>
                          <a:cs typeface="Arial" panose="020B0604020202020204" pitchFamily="34" charset="0"/>
                        </a:rPr>
                        <a:t>RP3</a:t>
                      </a:r>
                    </a:p>
                    <a:p>
                      <a:pPr algn="ctr" fontAlgn="b"/>
                      <a:endParaRPr lang="fr-FR" sz="800" b="1"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9525" marR="9525" marT="9525" marB="0" anchor="b">
                    <a:solidFill>
                      <a:schemeClr val="tx2">
                        <a:lumMod val="40000"/>
                        <a:lumOff val="60000"/>
                        <a:alpha val="85000"/>
                      </a:schemeClr>
                    </a:solidFill>
                  </a:tcPr>
                </a:tc>
                <a:tc>
                  <a:txBody>
                    <a:bodyPr/>
                    <a:lstStyle/>
                    <a:p>
                      <a:pPr algn="ctr" fontAlgn="b"/>
                      <a:r>
                        <a:rPr lang="fr-FR" sz="2400" b="1" u="none" strike="noStrike" dirty="0" smtClean="0">
                          <a:solidFill>
                            <a:schemeClr val="accent1">
                              <a:lumMod val="75000"/>
                            </a:schemeClr>
                          </a:solidFill>
                          <a:effectLst/>
                          <a:latin typeface="Arial" panose="020B0604020202020204" pitchFamily="34" charset="0"/>
                          <a:cs typeface="Arial" panose="020B0604020202020204" pitchFamily="34" charset="0"/>
                        </a:rPr>
                        <a:t>2020</a:t>
                      </a:r>
                    </a:p>
                    <a:p>
                      <a:pPr algn="ctr" fontAlgn="b"/>
                      <a:endParaRPr lang="fr-FR" sz="800" b="1"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9525" marR="9525" marT="9525" marB="0" anchor="b">
                    <a:solidFill>
                      <a:schemeClr val="tx2">
                        <a:lumMod val="40000"/>
                        <a:lumOff val="60000"/>
                        <a:alpha val="85000"/>
                      </a:schemeClr>
                    </a:solidFill>
                  </a:tcPr>
                </a:tc>
                <a:tc>
                  <a:txBody>
                    <a:bodyPr/>
                    <a:lstStyle/>
                    <a:p>
                      <a:pPr algn="ctr" fontAlgn="b"/>
                      <a:r>
                        <a:rPr lang="fr-FR" sz="2400" b="1" u="none" strike="noStrike" dirty="0" smtClean="0">
                          <a:solidFill>
                            <a:schemeClr val="accent1">
                              <a:lumMod val="75000"/>
                            </a:schemeClr>
                          </a:solidFill>
                          <a:effectLst/>
                          <a:latin typeface="Arial" panose="020B0604020202020204" pitchFamily="34" charset="0"/>
                          <a:cs typeface="Arial" panose="020B0604020202020204" pitchFamily="34" charset="0"/>
                        </a:rPr>
                        <a:t>2021</a:t>
                      </a:r>
                    </a:p>
                    <a:p>
                      <a:pPr algn="ctr" fontAlgn="b"/>
                      <a:endParaRPr lang="fr-FR" sz="800" b="1"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9525" marR="9525" marT="9525" marB="0" anchor="b">
                    <a:solidFill>
                      <a:schemeClr val="tx2">
                        <a:lumMod val="40000"/>
                        <a:lumOff val="60000"/>
                        <a:alpha val="85000"/>
                      </a:schemeClr>
                    </a:solidFill>
                  </a:tcPr>
                </a:tc>
                <a:tc>
                  <a:txBody>
                    <a:bodyPr/>
                    <a:lstStyle/>
                    <a:p>
                      <a:pPr algn="ctr" fontAlgn="b"/>
                      <a:r>
                        <a:rPr lang="fr-FR" sz="2400" b="1" u="none" strike="noStrike" dirty="0" smtClean="0">
                          <a:solidFill>
                            <a:schemeClr val="accent1">
                              <a:lumMod val="75000"/>
                            </a:schemeClr>
                          </a:solidFill>
                          <a:effectLst/>
                          <a:latin typeface="Arial" panose="020B0604020202020204" pitchFamily="34" charset="0"/>
                          <a:cs typeface="Arial" panose="020B0604020202020204" pitchFamily="34" charset="0"/>
                        </a:rPr>
                        <a:t>2022</a:t>
                      </a:r>
                    </a:p>
                    <a:p>
                      <a:pPr algn="ctr" fontAlgn="b"/>
                      <a:endParaRPr lang="fr-FR" sz="800" b="1"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9525" marR="9525" marT="9525" marB="0" anchor="b">
                    <a:solidFill>
                      <a:schemeClr val="tx2">
                        <a:lumMod val="40000"/>
                        <a:lumOff val="60000"/>
                        <a:alpha val="85000"/>
                      </a:schemeClr>
                    </a:solidFill>
                  </a:tcPr>
                </a:tc>
                <a:tc>
                  <a:txBody>
                    <a:bodyPr/>
                    <a:lstStyle/>
                    <a:p>
                      <a:pPr algn="ctr" fontAlgn="b"/>
                      <a:r>
                        <a:rPr lang="fr-FR" sz="2400" b="1" u="none" strike="noStrike" dirty="0" smtClean="0">
                          <a:solidFill>
                            <a:schemeClr val="accent1">
                              <a:lumMod val="75000"/>
                            </a:schemeClr>
                          </a:solidFill>
                          <a:effectLst/>
                          <a:latin typeface="Arial" panose="020B0604020202020204" pitchFamily="34" charset="0"/>
                          <a:cs typeface="Arial" panose="020B0604020202020204" pitchFamily="34" charset="0"/>
                        </a:rPr>
                        <a:t>2023</a:t>
                      </a:r>
                    </a:p>
                    <a:p>
                      <a:pPr algn="ctr" fontAlgn="b"/>
                      <a:endParaRPr lang="fr-FR" sz="800" b="1"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9525" marR="9525" marT="9525" marB="0" anchor="b">
                    <a:solidFill>
                      <a:schemeClr val="tx2">
                        <a:lumMod val="40000"/>
                        <a:lumOff val="60000"/>
                        <a:alpha val="85000"/>
                      </a:schemeClr>
                    </a:solidFill>
                  </a:tcPr>
                </a:tc>
                <a:tc>
                  <a:txBody>
                    <a:bodyPr/>
                    <a:lstStyle/>
                    <a:p>
                      <a:pPr algn="ctr" fontAlgn="b"/>
                      <a:r>
                        <a:rPr lang="fr-FR" sz="2400" b="1" u="none" strike="noStrike" dirty="0" smtClean="0">
                          <a:solidFill>
                            <a:schemeClr val="accent1">
                              <a:lumMod val="75000"/>
                            </a:schemeClr>
                          </a:solidFill>
                          <a:effectLst/>
                          <a:latin typeface="Arial" panose="020B0604020202020204" pitchFamily="34" charset="0"/>
                          <a:cs typeface="Arial" panose="020B0604020202020204" pitchFamily="34" charset="0"/>
                        </a:rPr>
                        <a:t>2024</a:t>
                      </a:r>
                    </a:p>
                    <a:p>
                      <a:pPr algn="ctr" fontAlgn="b"/>
                      <a:endParaRPr lang="fr-FR" sz="800" b="1"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9525" marR="9525" marT="9525" marB="0" anchor="b">
                    <a:solidFill>
                      <a:schemeClr val="tx2">
                        <a:lumMod val="40000"/>
                        <a:lumOff val="60000"/>
                        <a:alpha val="85000"/>
                      </a:schemeClr>
                    </a:solidFill>
                  </a:tcPr>
                </a:tc>
                <a:extLst>
                  <a:ext uri="{0D108BD9-81ED-4DB2-BD59-A6C34878D82A}">
                    <a16:rowId xmlns:a16="http://schemas.microsoft.com/office/drawing/2014/main" val="10000"/>
                  </a:ext>
                </a:extLst>
              </a:tr>
              <a:tr h="501737">
                <a:tc>
                  <a:txBody>
                    <a:bodyPr/>
                    <a:lstStyle/>
                    <a:p>
                      <a:pPr algn="l" fontAlgn="b"/>
                      <a:r>
                        <a:rPr lang="fr-FR" sz="2000" b="1" u="none" strike="noStrike" dirty="0" smtClean="0">
                          <a:solidFill>
                            <a:schemeClr val="accent1">
                              <a:lumMod val="75000"/>
                            </a:schemeClr>
                          </a:solidFill>
                          <a:effectLst/>
                          <a:latin typeface="Arial" panose="020B0604020202020204" pitchFamily="34" charset="0"/>
                          <a:cs typeface="Arial" panose="020B0604020202020204" pitchFamily="34" charset="0"/>
                        </a:rPr>
                        <a:t> Target </a:t>
                      </a:r>
                      <a:r>
                        <a:rPr lang="fr-FR" sz="2000" b="1" u="none" strike="noStrike" dirty="0">
                          <a:solidFill>
                            <a:schemeClr val="accent1">
                              <a:lumMod val="75000"/>
                            </a:schemeClr>
                          </a:solidFill>
                          <a:effectLst/>
                          <a:latin typeface="Arial" panose="020B0604020202020204" pitchFamily="34" charset="0"/>
                          <a:cs typeface="Arial" panose="020B0604020202020204" pitchFamily="34" charset="0"/>
                        </a:rPr>
                        <a:t>(min/flight</a:t>
                      </a:r>
                      <a:r>
                        <a:rPr lang="fr-FR" sz="2000" b="1" u="none" strike="noStrike" dirty="0" smtClean="0">
                          <a:solidFill>
                            <a:schemeClr val="accent1">
                              <a:lumMod val="75000"/>
                            </a:schemeClr>
                          </a:solidFill>
                          <a:effectLst/>
                          <a:latin typeface="Arial" panose="020B0604020202020204" pitchFamily="34" charset="0"/>
                          <a:cs typeface="Arial" panose="020B0604020202020204" pitchFamily="34" charset="0"/>
                        </a:rPr>
                        <a:t>)</a:t>
                      </a:r>
                    </a:p>
                    <a:p>
                      <a:pPr algn="l" fontAlgn="b"/>
                      <a:endParaRPr lang="fr-FR" sz="800" b="1"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9525" marR="9525" marT="9525" marB="0" anchor="b">
                    <a:solidFill>
                      <a:schemeClr val="tx2">
                        <a:lumMod val="40000"/>
                        <a:lumOff val="60000"/>
                        <a:alpha val="85000"/>
                      </a:schemeClr>
                    </a:solidFill>
                  </a:tcPr>
                </a:tc>
                <a:tc>
                  <a:txBody>
                    <a:bodyPr/>
                    <a:lstStyle/>
                    <a:p>
                      <a:pPr algn="ctr" fontAlgn="b"/>
                      <a:r>
                        <a:rPr lang="fr-FR" sz="2400" b="1" i="1" u="none" strike="noStrike" dirty="0" smtClean="0">
                          <a:solidFill>
                            <a:srgbClr val="0070C0"/>
                          </a:solidFill>
                          <a:effectLst/>
                          <a:latin typeface="Arial" panose="020B0604020202020204" pitchFamily="34" charset="0"/>
                          <a:cs typeface="Arial" panose="020B0604020202020204" pitchFamily="34" charset="0"/>
                        </a:rPr>
                        <a:t>3.45</a:t>
                      </a:r>
                    </a:p>
                    <a:p>
                      <a:pPr algn="ctr" fontAlgn="b"/>
                      <a:endParaRPr lang="fr-FR" sz="900" b="1" i="1" u="none" strike="noStrike" dirty="0">
                        <a:solidFill>
                          <a:srgbClr val="0070C0"/>
                        </a:solidFill>
                        <a:effectLst/>
                        <a:latin typeface="Arial" panose="020B0604020202020204" pitchFamily="34" charset="0"/>
                        <a:cs typeface="Arial" panose="020B0604020202020204" pitchFamily="34" charset="0"/>
                      </a:endParaRPr>
                    </a:p>
                  </a:txBody>
                  <a:tcPr marL="9525" marR="9525" marT="9525" marB="0" anchor="b">
                    <a:solidFill>
                      <a:schemeClr val="tx2">
                        <a:lumMod val="40000"/>
                        <a:lumOff val="60000"/>
                        <a:alpha val="85000"/>
                      </a:schemeClr>
                    </a:solidFill>
                  </a:tcPr>
                </a:tc>
                <a:tc>
                  <a:txBody>
                    <a:bodyPr/>
                    <a:lstStyle/>
                    <a:p>
                      <a:pPr marL="0" algn="ctr" defTabSz="914400" rtl="0" eaLnBrk="1" fontAlgn="b" latinLnBrk="0" hangingPunct="1"/>
                      <a:r>
                        <a:rPr lang="fr-FR" sz="2400" b="1" i="1" u="none" strike="noStrike" kern="1200" dirty="0" smtClean="0">
                          <a:solidFill>
                            <a:srgbClr val="0070C0"/>
                          </a:solidFill>
                          <a:effectLst/>
                          <a:latin typeface="Arial" panose="020B0604020202020204" pitchFamily="34" charset="0"/>
                          <a:ea typeface="+mn-ea"/>
                          <a:cs typeface="Arial" panose="020B0604020202020204" pitchFamily="34" charset="0"/>
                        </a:rPr>
                        <a:t>3.88</a:t>
                      </a:r>
                    </a:p>
                    <a:p>
                      <a:pPr marL="0" algn="ctr" defTabSz="914400" rtl="0" eaLnBrk="1" fontAlgn="b" latinLnBrk="0" hangingPunct="1"/>
                      <a:endParaRPr lang="fr-FR" sz="900" b="1" i="1" u="none" strike="noStrike" kern="1200" dirty="0">
                        <a:solidFill>
                          <a:srgbClr val="0070C0"/>
                        </a:solidFill>
                        <a:effectLst/>
                        <a:latin typeface="Arial" panose="020B0604020202020204" pitchFamily="34" charset="0"/>
                        <a:ea typeface="+mn-ea"/>
                        <a:cs typeface="Arial" panose="020B0604020202020204" pitchFamily="34" charset="0"/>
                      </a:endParaRPr>
                    </a:p>
                  </a:txBody>
                  <a:tcPr marL="9525" marR="9525" marT="9525" marB="0" anchor="b">
                    <a:solidFill>
                      <a:schemeClr val="tx2">
                        <a:lumMod val="40000"/>
                        <a:lumOff val="60000"/>
                        <a:alpha val="85000"/>
                      </a:schemeClr>
                    </a:solidFill>
                  </a:tcPr>
                </a:tc>
                <a:tc>
                  <a:txBody>
                    <a:bodyPr/>
                    <a:lstStyle/>
                    <a:p>
                      <a:pPr marL="0" algn="ctr" defTabSz="914400" rtl="0" eaLnBrk="1" fontAlgn="b" latinLnBrk="0" hangingPunct="1"/>
                      <a:r>
                        <a:rPr lang="fr-FR" sz="2400" b="1" i="1" u="none" strike="noStrike" kern="1200" dirty="0" smtClean="0">
                          <a:solidFill>
                            <a:srgbClr val="0070C0"/>
                          </a:solidFill>
                          <a:effectLst/>
                          <a:latin typeface="Arial" panose="020B0604020202020204" pitchFamily="34" charset="0"/>
                          <a:ea typeface="+mn-ea"/>
                          <a:cs typeface="Arial" panose="020B0604020202020204" pitchFamily="34" charset="0"/>
                        </a:rPr>
                        <a:t>3.61</a:t>
                      </a:r>
                    </a:p>
                    <a:p>
                      <a:pPr marL="0" algn="ctr" defTabSz="914400" rtl="0" eaLnBrk="1" fontAlgn="b" latinLnBrk="0" hangingPunct="1"/>
                      <a:endParaRPr lang="fr-FR" sz="900" b="1" i="1" u="none" strike="noStrike" kern="1200" dirty="0">
                        <a:solidFill>
                          <a:srgbClr val="0070C0"/>
                        </a:solidFill>
                        <a:effectLst/>
                        <a:latin typeface="Arial" panose="020B0604020202020204" pitchFamily="34" charset="0"/>
                        <a:ea typeface="+mn-ea"/>
                        <a:cs typeface="Arial" panose="020B0604020202020204" pitchFamily="34" charset="0"/>
                      </a:endParaRPr>
                    </a:p>
                  </a:txBody>
                  <a:tcPr marL="9525" marR="9525" marT="9525" marB="0" anchor="b">
                    <a:solidFill>
                      <a:schemeClr val="tx2">
                        <a:lumMod val="40000"/>
                        <a:lumOff val="60000"/>
                        <a:alpha val="85000"/>
                      </a:schemeClr>
                    </a:solidFill>
                  </a:tcPr>
                </a:tc>
                <a:tc>
                  <a:txBody>
                    <a:bodyPr/>
                    <a:lstStyle/>
                    <a:p>
                      <a:pPr marL="0" algn="ctr" defTabSz="914400" rtl="0" eaLnBrk="1" fontAlgn="b" latinLnBrk="0" hangingPunct="1"/>
                      <a:r>
                        <a:rPr lang="fr-FR" sz="2400" b="1" i="1" u="none" strike="noStrike" kern="1200" dirty="0" smtClean="0">
                          <a:solidFill>
                            <a:srgbClr val="0070C0"/>
                          </a:solidFill>
                          <a:effectLst/>
                          <a:latin typeface="Arial" panose="020B0604020202020204" pitchFamily="34" charset="0"/>
                          <a:ea typeface="+mn-ea"/>
                          <a:cs typeface="Arial" panose="020B0604020202020204" pitchFamily="34" charset="0"/>
                        </a:rPr>
                        <a:t>2.19</a:t>
                      </a:r>
                    </a:p>
                    <a:p>
                      <a:pPr marL="0" algn="ctr" defTabSz="914400" rtl="0" eaLnBrk="1" fontAlgn="b" latinLnBrk="0" hangingPunct="1"/>
                      <a:endParaRPr lang="fr-FR" sz="900" b="1" i="1" u="none" strike="noStrike" kern="1200" dirty="0">
                        <a:solidFill>
                          <a:srgbClr val="0070C0"/>
                        </a:solidFill>
                        <a:effectLst/>
                        <a:latin typeface="Arial" panose="020B0604020202020204" pitchFamily="34" charset="0"/>
                        <a:ea typeface="+mn-ea"/>
                        <a:cs typeface="Arial" panose="020B0604020202020204" pitchFamily="34" charset="0"/>
                      </a:endParaRPr>
                    </a:p>
                  </a:txBody>
                  <a:tcPr marL="9525" marR="9525" marT="9525" marB="0" anchor="b">
                    <a:solidFill>
                      <a:schemeClr val="tx2">
                        <a:lumMod val="40000"/>
                        <a:lumOff val="60000"/>
                        <a:alpha val="85000"/>
                      </a:schemeClr>
                    </a:solidFill>
                  </a:tcPr>
                </a:tc>
                <a:tc>
                  <a:txBody>
                    <a:bodyPr/>
                    <a:lstStyle/>
                    <a:p>
                      <a:pPr marL="0" algn="ctr" defTabSz="914400" rtl="0" eaLnBrk="1" fontAlgn="b" latinLnBrk="0" hangingPunct="1"/>
                      <a:r>
                        <a:rPr lang="fr-FR" sz="2400" b="1" i="1" u="none" strike="noStrike" kern="1200" dirty="0" smtClean="0">
                          <a:solidFill>
                            <a:srgbClr val="0070C0"/>
                          </a:solidFill>
                          <a:effectLst/>
                          <a:latin typeface="Arial" panose="020B0604020202020204" pitchFamily="34" charset="0"/>
                          <a:ea typeface="+mn-ea"/>
                          <a:cs typeface="Arial" panose="020B0604020202020204" pitchFamily="34" charset="0"/>
                        </a:rPr>
                        <a:t>1.78</a:t>
                      </a:r>
                    </a:p>
                    <a:p>
                      <a:pPr marL="0" algn="ctr" defTabSz="914400" rtl="0" eaLnBrk="1" fontAlgn="b" latinLnBrk="0" hangingPunct="1"/>
                      <a:endParaRPr lang="fr-FR" sz="900" b="1" i="1" u="none" strike="noStrike" kern="1200" dirty="0">
                        <a:solidFill>
                          <a:srgbClr val="0070C0"/>
                        </a:solidFill>
                        <a:effectLst/>
                        <a:latin typeface="Arial" panose="020B0604020202020204" pitchFamily="34" charset="0"/>
                        <a:ea typeface="+mn-ea"/>
                        <a:cs typeface="Arial" panose="020B0604020202020204" pitchFamily="34" charset="0"/>
                      </a:endParaRPr>
                    </a:p>
                  </a:txBody>
                  <a:tcPr marL="9525" marR="9525" marT="9525" marB="0" anchor="b">
                    <a:solidFill>
                      <a:schemeClr val="tx2">
                        <a:lumMod val="40000"/>
                        <a:lumOff val="60000"/>
                        <a:alpha val="8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291400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7395" y="404664"/>
            <a:ext cx="8451737" cy="492443"/>
          </a:xfrm>
          <a:prstGeom prst="rect">
            <a:avLst/>
          </a:prstGeom>
          <a:noFill/>
        </p:spPr>
        <p:txBody>
          <a:bodyPr wrap="none" rtlCol="0">
            <a:spAutoFit/>
          </a:bodyPr>
          <a:lstStyle/>
          <a:p>
            <a:r>
              <a:rPr lang="fr-FR" sz="2600" b="1" dirty="0">
                <a:solidFill>
                  <a:schemeClr val="accent1">
                    <a:lumMod val="75000"/>
                  </a:schemeClr>
                </a:solidFill>
                <a:latin typeface="Arial" panose="020B0604020202020204" pitchFamily="34" charset="0"/>
                <a:cs typeface="Arial" panose="020B0604020202020204" pitchFamily="34" charset="0"/>
              </a:rPr>
              <a:t>RP3 Capacity targets FPC </a:t>
            </a:r>
            <a:r>
              <a:rPr lang="fr-FR" sz="2600" b="1" dirty="0" err="1">
                <a:solidFill>
                  <a:schemeClr val="accent1">
                    <a:lumMod val="75000"/>
                  </a:schemeClr>
                </a:solidFill>
                <a:latin typeface="Arial" panose="020B0604020202020204" pitchFamily="34" charset="0"/>
                <a:cs typeface="Arial" panose="020B0604020202020204" pitchFamily="34" charset="0"/>
              </a:rPr>
              <a:t>proposal</a:t>
            </a:r>
            <a:r>
              <a:rPr lang="fr-FR" sz="2600" b="1" dirty="0">
                <a:solidFill>
                  <a:schemeClr val="accent1">
                    <a:lumMod val="75000"/>
                  </a:schemeClr>
                </a:solidFill>
                <a:latin typeface="Arial" panose="020B0604020202020204" pitchFamily="34" charset="0"/>
                <a:cs typeface="Arial" panose="020B0604020202020204" pitchFamily="34" charset="0"/>
              </a:rPr>
              <a:t> vs NOP forecast</a:t>
            </a:r>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577" y="5661249"/>
            <a:ext cx="566737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96753"/>
            <a:ext cx="9144000" cy="4464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12313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488459" y="343828"/>
            <a:ext cx="7918386" cy="492443"/>
          </a:xfrm>
          <a:prstGeom prst="rect">
            <a:avLst/>
          </a:prstGeom>
          <a:noFill/>
        </p:spPr>
        <p:txBody>
          <a:bodyPr wrap="none" rtlCol="0">
            <a:spAutoFit/>
          </a:bodyPr>
          <a:lstStyle/>
          <a:p>
            <a:pPr algn="ctr"/>
            <a:r>
              <a:rPr lang="fr-FR" sz="2600" b="1" dirty="0">
                <a:solidFill>
                  <a:schemeClr val="accent1">
                    <a:lumMod val="75000"/>
                  </a:schemeClr>
                </a:solidFill>
                <a:latin typeface="Arial" panose="020B0604020202020204" pitchFamily="34" charset="0"/>
                <a:cs typeface="Arial" panose="020B0604020202020204" pitchFamily="34" charset="0"/>
              </a:rPr>
              <a:t>RP3 Capacity: FABEC </a:t>
            </a:r>
            <a:r>
              <a:rPr lang="fr-FR" sz="2600" b="1" dirty="0" err="1">
                <a:solidFill>
                  <a:schemeClr val="accent1">
                    <a:lumMod val="75000"/>
                  </a:schemeClr>
                </a:solidFill>
                <a:latin typeface="Arial" panose="020B0604020202020204" pitchFamily="34" charset="0"/>
                <a:cs typeface="Arial" panose="020B0604020202020204" pitchFamily="34" charset="0"/>
              </a:rPr>
              <a:t>Proposed</a:t>
            </a:r>
            <a:r>
              <a:rPr lang="fr-FR" sz="2600" b="1" dirty="0">
                <a:solidFill>
                  <a:schemeClr val="accent1">
                    <a:lumMod val="75000"/>
                  </a:schemeClr>
                </a:solidFill>
                <a:latin typeface="Arial" panose="020B0604020202020204" pitchFamily="34" charset="0"/>
                <a:cs typeface="Arial" panose="020B0604020202020204" pitchFamily="34" charset="0"/>
              </a:rPr>
              <a:t> capacity targets</a:t>
            </a:r>
          </a:p>
        </p:txBody>
      </p:sp>
      <p:sp>
        <p:nvSpPr>
          <p:cNvPr id="20" name="ZoneTexte 19"/>
          <p:cNvSpPr txBox="1"/>
          <p:nvPr/>
        </p:nvSpPr>
        <p:spPr>
          <a:xfrm>
            <a:off x="983432" y="836271"/>
            <a:ext cx="9569870" cy="5186035"/>
          </a:xfrm>
          <a:prstGeom prst="rect">
            <a:avLst/>
          </a:prstGeom>
          <a:noFill/>
        </p:spPr>
        <p:txBody>
          <a:bodyPr wrap="square" rtlCol="0">
            <a:spAutoFit/>
          </a:bodyPr>
          <a:lstStyle/>
          <a:p>
            <a:pPr marL="171450" indent="-171450">
              <a:buFont typeface="Symbol" panose="05050102010706020507" pitchFamily="18" charset="2"/>
              <a:buChar char="-"/>
            </a:pPr>
            <a:endParaRPr lang="fr-FR" sz="1000" b="1"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endParaRPr>
          </a:p>
          <a:p>
            <a:pPr marL="171450" indent="-171450">
              <a:buFont typeface="Symbol" panose="05050102010706020507" pitchFamily="18" charset="2"/>
              <a:buChar char="-"/>
            </a:pPr>
            <a:endParaRPr lang="fr-FR" sz="1000" b="1"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endParaRPr>
          </a:p>
          <a:p>
            <a:r>
              <a:rPr lang="fr-FR" sz="2000" b="1"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FABEC States </a:t>
            </a:r>
            <a:r>
              <a:rPr lang="fr-FR" sz="2000" b="1"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consider</a:t>
            </a:r>
            <a:r>
              <a:rPr lang="fr-FR" sz="2000" b="1"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t>
            </a:r>
            <a:r>
              <a:rPr lang="fr-FR" sz="2000" b="1"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that</a:t>
            </a:r>
            <a:r>
              <a:rPr lang="fr-FR" sz="2000" b="1"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t>
            </a:r>
            <a:r>
              <a:rPr lang="fr-FR" sz="2000" b="1"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proposed</a:t>
            </a:r>
            <a:r>
              <a:rPr lang="fr-FR" sz="2000" b="1"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targets:</a:t>
            </a:r>
          </a:p>
          <a:p>
            <a:pPr marL="342900" indent="-342900">
              <a:buFont typeface="Symbol" panose="05050102010706020507" pitchFamily="18" charset="2"/>
              <a:buChar char="-"/>
            </a:pPr>
            <a:endParaRPr lang="fr-FR" sz="2000" b="1"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endParaRPr>
          </a:p>
          <a:p>
            <a:pPr marL="742950" lvl="1" indent="-285750">
              <a:buFont typeface="Symbol" panose="05050102010706020507" pitchFamily="18" charset="2"/>
              <a:buChar char="-"/>
            </a:pPr>
            <a:endParaRPr lang="fr-FR" sz="1100" b="1"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endParaRPr>
          </a:p>
          <a:p>
            <a:pPr marL="546100" lvl="2" indent="-342900">
              <a:buFont typeface="Arial" panose="020B0604020202020204" pitchFamily="34" charset="0"/>
              <a:buChar char="•"/>
            </a:pPr>
            <a:r>
              <a:rPr lang="fr-FR" sz="2100"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Are set </a:t>
            </a:r>
            <a:r>
              <a:rPr lang="fr-FR" sz="2100"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below</a:t>
            </a:r>
            <a:r>
              <a:rPr lang="fr-FR" sz="2100"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t>
            </a:r>
            <a:r>
              <a:rPr lang="fr-FR" sz="2100"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current</a:t>
            </a:r>
            <a:r>
              <a:rPr lang="fr-FR" sz="2100"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FABEC NOP forecast for 2024</a:t>
            </a:r>
          </a:p>
          <a:p>
            <a:pPr marL="546100" lvl="2" indent="-342900">
              <a:buFont typeface="Arial" panose="020B0604020202020204" pitchFamily="34" charset="0"/>
              <a:buChar char="•"/>
            </a:pPr>
            <a:endParaRPr lang="fr-FR" sz="2100"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endParaRPr>
          </a:p>
          <a:p>
            <a:pPr marL="546100" lvl="2" indent="-342900">
              <a:buFont typeface="Arial" panose="020B0604020202020204" pitchFamily="34" charset="0"/>
              <a:buChar char="•"/>
            </a:pPr>
            <a:r>
              <a:rPr lang="fr-FR" sz="2100"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Are </a:t>
            </a:r>
            <a:r>
              <a:rPr lang="fr-FR" sz="2100"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challenging</a:t>
            </a:r>
            <a:r>
              <a:rPr lang="fr-FR" sz="2100"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for major FABEC ANSPs</a:t>
            </a:r>
          </a:p>
          <a:p>
            <a:pPr marL="546100" lvl="2" indent="-342900">
              <a:buFont typeface="Arial" panose="020B0604020202020204" pitchFamily="34" charset="0"/>
              <a:buChar char="•"/>
            </a:pPr>
            <a:endParaRPr lang="fr-FR" sz="2100"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endParaRPr>
          </a:p>
          <a:p>
            <a:pPr marL="546100" lvl="2" indent="-342900">
              <a:buFont typeface="Arial" panose="020B0604020202020204" pitchFamily="34" charset="0"/>
              <a:buChar char="•"/>
            </a:pPr>
            <a:r>
              <a:rPr lang="fr-FR" sz="2100"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Provide</a:t>
            </a:r>
            <a:r>
              <a:rPr lang="fr-FR" sz="2100"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 -50% delays </a:t>
            </a:r>
            <a:r>
              <a:rPr lang="fr-FR" sz="2100"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reduction</a:t>
            </a:r>
            <a:r>
              <a:rPr lang="fr-FR" sz="2100"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t>
            </a:r>
            <a:r>
              <a:rPr lang="fr-FR" sz="2100"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between</a:t>
            </a:r>
            <a:r>
              <a:rPr lang="fr-FR" sz="2100"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2022 and 2024 mainly </a:t>
            </a:r>
            <a:r>
              <a:rPr lang="fr-FR" sz="2100"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thanks</a:t>
            </a:r>
            <a:r>
              <a:rPr lang="fr-FR" sz="2100"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to new ATM </a:t>
            </a:r>
            <a:r>
              <a:rPr lang="fr-FR" sz="2100"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systems</a:t>
            </a:r>
            <a:r>
              <a:rPr lang="fr-FR" sz="2100"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t>
            </a:r>
            <a:r>
              <a:rPr lang="fr-FR" sz="2100"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implementation</a:t>
            </a:r>
            <a:r>
              <a:rPr lang="fr-FR" sz="2100"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and ATCO </a:t>
            </a:r>
            <a:r>
              <a:rPr lang="fr-FR" sz="2100"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hiring</a:t>
            </a:r>
            <a:endParaRPr lang="fr-FR" sz="2100"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endParaRPr>
          </a:p>
          <a:p>
            <a:pPr marL="546100" lvl="2" indent="-342900">
              <a:buFont typeface="Arial" panose="020B0604020202020204" pitchFamily="34" charset="0"/>
              <a:buChar char="•"/>
            </a:pPr>
            <a:endParaRPr lang="fr-FR" sz="2100"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endParaRPr>
          </a:p>
          <a:p>
            <a:pPr marL="546100" lvl="2" indent="-342900">
              <a:buFont typeface="Arial" panose="020B0604020202020204" pitchFamily="34" charset="0"/>
              <a:buChar char="•"/>
            </a:pPr>
            <a:r>
              <a:rPr lang="fr-FR" sz="2100"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Include</a:t>
            </a:r>
            <a:r>
              <a:rPr lang="fr-FR" sz="2100"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no buffer for disruption (</a:t>
            </a:r>
            <a:r>
              <a:rPr lang="fr-FR" sz="2100"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industrial</a:t>
            </a:r>
            <a:r>
              <a:rPr lang="fr-FR" sz="2100"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action, </a:t>
            </a:r>
            <a:r>
              <a:rPr lang="fr-FR" sz="2100"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technical</a:t>
            </a:r>
            <a:r>
              <a:rPr lang="fr-FR" sz="2100"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t>
            </a:r>
            <a:r>
              <a:rPr lang="fr-FR" sz="2100"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failure</a:t>
            </a:r>
            <a:r>
              <a:rPr lang="fr-FR" sz="2100"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t>
            </a:r>
            <a:r>
              <a:rPr lang="fr-FR" sz="2100"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exceptional</a:t>
            </a:r>
            <a:r>
              <a:rPr lang="fr-FR" sz="2100"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t>
            </a:r>
            <a:r>
              <a:rPr lang="fr-FR" sz="2100"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meteorological</a:t>
            </a:r>
            <a:r>
              <a:rPr lang="fr-FR" sz="2100"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t>
            </a:r>
            <a:r>
              <a:rPr lang="fr-FR" sz="2100"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event</a:t>
            </a:r>
            <a:r>
              <a:rPr lang="fr-FR" sz="2100"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a:t>
            </a:r>
          </a:p>
          <a:p>
            <a:pPr marL="546100" lvl="2" indent="-342900">
              <a:buFont typeface="Arial" panose="020B0604020202020204" pitchFamily="34" charset="0"/>
              <a:buChar char="•"/>
            </a:pPr>
            <a:endParaRPr lang="fr-FR" sz="2100"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endParaRPr>
          </a:p>
          <a:p>
            <a:pPr marL="546100" lvl="2" indent="-342900">
              <a:buFont typeface="Arial" panose="020B0604020202020204" pitchFamily="34" charset="0"/>
              <a:buChar char="•"/>
            </a:pPr>
            <a:r>
              <a:rPr lang="fr-FR" sz="2100"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Need</a:t>
            </a:r>
            <a:r>
              <a:rPr lang="fr-FR" sz="2100"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t>
            </a:r>
            <a:r>
              <a:rPr lang="fr-FR" sz="2100"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continued</a:t>
            </a:r>
            <a:r>
              <a:rPr lang="fr-FR" sz="2100"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t>
            </a:r>
            <a:r>
              <a:rPr lang="fr-FR" sz="2100"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cooperation</a:t>
            </a:r>
            <a:r>
              <a:rPr lang="fr-FR" sz="2100"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t>
            </a:r>
            <a:r>
              <a:rPr lang="fr-FR" sz="2100"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with</a:t>
            </a:r>
            <a:r>
              <a:rPr lang="fr-FR" sz="2100"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NM post 2020 to </a:t>
            </a:r>
            <a:r>
              <a:rPr lang="fr-FR" sz="2100" dirty="0" err="1">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remain</a:t>
            </a:r>
            <a:r>
              <a:rPr lang="fr-FR" sz="2100"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t>
            </a:r>
            <a:r>
              <a:rPr lang="fr-FR" sz="2100" dirty="0" err="1" smtClean="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achievable</a:t>
            </a:r>
            <a:endParaRPr lang="fr-FR" sz="2100"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endParaRPr>
          </a:p>
          <a:p>
            <a:pPr marL="1200150" lvl="2" indent="-285750">
              <a:buFont typeface="Symbol" panose="05050102010706020507" pitchFamily="18" charset="2"/>
              <a:buChar char="-"/>
            </a:pPr>
            <a:endParaRPr lang="fr-FR" b="1"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endParaRPr>
          </a:p>
          <a:p>
            <a:pPr marL="285750" indent="-285750">
              <a:buFont typeface="Symbol" panose="05050102010706020507" pitchFamily="18" charset="2"/>
              <a:buChar char="-"/>
            </a:pPr>
            <a:endParaRPr lang="fr-FR" sz="1100" dirty="0">
              <a:latin typeface="Arial" panose="020B0604020202020204" pitchFamily="34" charset="0"/>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33816222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74887" y="2545740"/>
            <a:ext cx="7835799" cy="2123658"/>
          </a:xfrm>
          <a:prstGeom prst="rect">
            <a:avLst/>
          </a:prstGeom>
        </p:spPr>
        <p:txBody>
          <a:bodyPr wrap="none">
            <a:spAutoFit/>
          </a:bodyPr>
          <a:lstStyle/>
          <a:p>
            <a:pPr algn="ctr"/>
            <a:r>
              <a:rPr lang="fr-FR" sz="4400" b="1" dirty="0" err="1" smtClean="0">
                <a:solidFill>
                  <a:schemeClr val="accent1">
                    <a:lumMod val="75000"/>
                  </a:schemeClr>
                </a:solidFill>
                <a:latin typeface="Arial" panose="020B0604020202020204" pitchFamily="34" charset="0"/>
                <a:cs typeface="Arial" panose="020B0604020202020204" pitchFamily="34" charset="0"/>
              </a:rPr>
              <a:t>Thank</a:t>
            </a:r>
            <a:r>
              <a:rPr lang="fr-FR" sz="4400" b="1" dirty="0" smtClean="0">
                <a:solidFill>
                  <a:schemeClr val="accent1">
                    <a:lumMod val="75000"/>
                  </a:schemeClr>
                </a:solidFill>
                <a:latin typeface="Arial" panose="020B0604020202020204" pitchFamily="34" charset="0"/>
                <a:cs typeface="Arial" panose="020B0604020202020204" pitchFamily="34" charset="0"/>
              </a:rPr>
              <a:t> </a:t>
            </a:r>
            <a:r>
              <a:rPr lang="fr-FR" sz="4400" b="1" dirty="0" err="1" smtClean="0">
                <a:solidFill>
                  <a:schemeClr val="accent1">
                    <a:lumMod val="75000"/>
                  </a:schemeClr>
                </a:solidFill>
                <a:latin typeface="Arial" panose="020B0604020202020204" pitchFamily="34" charset="0"/>
                <a:cs typeface="Arial" panose="020B0604020202020204" pitchFamily="34" charset="0"/>
              </a:rPr>
              <a:t>you</a:t>
            </a:r>
            <a:r>
              <a:rPr lang="fr-FR" sz="4400" b="1" dirty="0" smtClean="0">
                <a:solidFill>
                  <a:schemeClr val="accent1">
                    <a:lumMod val="75000"/>
                  </a:schemeClr>
                </a:solidFill>
                <a:latin typeface="Arial" panose="020B0604020202020204" pitchFamily="34" charset="0"/>
                <a:cs typeface="Arial" panose="020B0604020202020204" pitchFamily="34" charset="0"/>
              </a:rPr>
              <a:t> for </a:t>
            </a:r>
            <a:r>
              <a:rPr lang="fr-FR" sz="4400" b="1" dirty="0" err="1" smtClean="0">
                <a:solidFill>
                  <a:schemeClr val="accent1">
                    <a:lumMod val="75000"/>
                  </a:schemeClr>
                </a:solidFill>
                <a:latin typeface="Arial" panose="020B0604020202020204" pitchFamily="34" charset="0"/>
                <a:cs typeface="Arial" panose="020B0604020202020204" pitchFamily="34" charset="0"/>
              </a:rPr>
              <a:t>your</a:t>
            </a:r>
            <a:r>
              <a:rPr lang="fr-FR" sz="4400" b="1" dirty="0" smtClean="0">
                <a:solidFill>
                  <a:schemeClr val="accent1">
                    <a:lumMod val="75000"/>
                  </a:schemeClr>
                </a:solidFill>
                <a:latin typeface="Arial" panose="020B0604020202020204" pitchFamily="34" charset="0"/>
                <a:cs typeface="Arial" panose="020B0604020202020204" pitchFamily="34" charset="0"/>
              </a:rPr>
              <a:t> attention</a:t>
            </a:r>
          </a:p>
          <a:p>
            <a:pPr algn="ctr"/>
            <a:endParaRPr lang="fr-FR" sz="4400" b="1" dirty="0">
              <a:solidFill>
                <a:schemeClr val="accent1">
                  <a:lumMod val="75000"/>
                </a:schemeClr>
              </a:solidFill>
              <a:latin typeface="Arial" panose="020B0604020202020204" pitchFamily="34" charset="0"/>
              <a:cs typeface="Arial" panose="020B0604020202020204" pitchFamily="34" charset="0"/>
            </a:endParaRPr>
          </a:p>
          <a:p>
            <a:pPr algn="ctr"/>
            <a:r>
              <a:rPr lang="fr-FR" sz="4400" b="1" dirty="0" smtClean="0">
                <a:solidFill>
                  <a:schemeClr val="accent1">
                    <a:lumMod val="75000"/>
                  </a:schemeClr>
                </a:solidFill>
                <a:latin typeface="Arial" panose="020B0604020202020204" pitchFamily="34" charset="0"/>
                <a:cs typeface="Arial" panose="020B0604020202020204" pitchFamily="34" charset="0"/>
              </a:rPr>
              <a:t>Questions?</a:t>
            </a:r>
            <a:endParaRPr lang="fr-FR" sz="3200" b="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19264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err="1" smtClean="0"/>
              <a:t>Why</a:t>
            </a:r>
            <a:r>
              <a:rPr lang="nl-NL" dirty="0" smtClean="0"/>
              <a:t> a FABEC performance plan?</a:t>
            </a:r>
            <a:endParaRPr lang="nl-NL" dirty="0"/>
          </a:p>
        </p:txBody>
      </p:sp>
      <p:sp>
        <p:nvSpPr>
          <p:cNvPr id="3" name="Tijdelijke aanduiding voor tekst 2"/>
          <p:cNvSpPr>
            <a:spLocks noGrp="1"/>
          </p:cNvSpPr>
          <p:nvPr>
            <p:ph type="body" sz="quarter" idx="14"/>
          </p:nvPr>
        </p:nvSpPr>
        <p:spPr/>
        <p:txBody>
          <a:bodyPr/>
          <a:lstStyle/>
          <a:p>
            <a:r>
              <a:rPr lang="nl-NL" dirty="0" smtClean="0">
                <a:solidFill>
                  <a:schemeClr val="accent1">
                    <a:lumMod val="75000"/>
                  </a:schemeClr>
                </a:solidFill>
              </a:rPr>
              <a:t>The FABEC Council </a:t>
            </a:r>
            <a:r>
              <a:rPr lang="nl-NL" dirty="0" err="1" smtClean="0">
                <a:solidFill>
                  <a:schemeClr val="accent1">
                    <a:lumMod val="75000"/>
                  </a:schemeClr>
                </a:solidFill>
              </a:rPr>
              <a:t>decided</a:t>
            </a:r>
            <a:r>
              <a:rPr lang="nl-NL" dirty="0" smtClean="0">
                <a:solidFill>
                  <a:schemeClr val="accent1">
                    <a:lumMod val="75000"/>
                  </a:schemeClr>
                </a:solidFill>
              </a:rPr>
              <a:t> in December 2017 </a:t>
            </a:r>
            <a:r>
              <a:rPr lang="nl-NL" dirty="0" err="1" smtClean="0">
                <a:solidFill>
                  <a:schemeClr val="accent1">
                    <a:lumMod val="75000"/>
                  </a:schemeClr>
                </a:solidFill>
              </a:rPr>
              <a:t>to</a:t>
            </a:r>
            <a:r>
              <a:rPr lang="nl-NL" dirty="0" smtClean="0">
                <a:solidFill>
                  <a:schemeClr val="accent1">
                    <a:lumMod val="75000"/>
                  </a:schemeClr>
                </a:solidFill>
              </a:rPr>
              <a:t> </a:t>
            </a:r>
            <a:r>
              <a:rPr lang="nl-NL" dirty="0" err="1" smtClean="0">
                <a:solidFill>
                  <a:schemeClr val="accent1">
                    <a:lumMod val="75000"/>
                  </a:schemeClr>
                </a:solidFill>
              </a:rPr>
              <a:t>maintain</a:t>
            </a:r>
            <a:r>
              <a:rPr lang="nl-NL" dirty="0" smtClean="0">
                <a:solidFill>
                  <a:schemeClr val="accent1">
                    <a:lumMod val="75000"/>
                  </a:schemeClr>
                </a:solidFill>
              </a:rPr>
              <a:t> performance planning at FAB level</a:t>
            </a:r>
          </a:p>
          <a:p>
            <a:endParaRPr lang="nl-NL" dirty="0">
              <a:solidFill>
                <a:schemeClr val="accent1">
                  <a:lumMod val="75000"/>
                </a:schemeClr>
              </a:solidFill>
            </a:endParaRPr>
          </a:p>
          <a:p>
            <a:r>
              <a:rPr lang="nl-NL" dirty="0" smtClean="0">
                <a:solidFill>
                  <a:schemeClr val="accent1">
                    <a:lumMod val="75000"/>
                  </a:schemeClr>
                </a:solidFill>
              </a:rPr>
              <a:t>Benefits of </a:t>
            </a:r>
            <a:r>
              <a:rPr lang="nl-NL" dirty="0" err="1" smtClean="0">
                <a:solidFill>
                  <a:schemeClr val="accent1">
                    <a:lumMod val="75000"/>
                  </a:schemeClr>
                </a:solidFill>
              </a:rPr>
              <a:t>coordination</a:t>
            </a:r>
            <a:r>
              <a:rPr lang="nl-NL" dirty="0" smtClean="0">
                <a:solidFill>
                  <a:schemeClr val="accent1">
                    <a:lumMod val="75000"/>
                  </a:schemeClr>
                </a:solidFill>
              </a:rPr>
              <a:t> and cooperation on performance </a:t>
            </a:r>
          </a:p>
          <a:p>
            <a:pPr marL="285750" indent="-285750">
              <a:buFont typeface="Symbol" panose="05050102010706020507" pitchFamily="18" charset="2"/>
              <a:buChar char="-"/>
            </a:pPr>
            <a:r>
              <a:rPr lang="nl-NL" dirty="0" err="1" smtClean="0">
                <a:solidFill>
                  <a:schemeClr val="accent1">
                    <a:lumMod val="75000"/>
                  </a:schemeClr>
                </a:solidFill>
              </a:rPr>
              <a:t>Better</a:t>
            </a:r>
            <a:r>
              <a:rPr lang="nl-NL" dirty="0" smtClean="0">
                <a:solidFill>
                  <a:schemeClr val="accent1">
                    <a:lumMod val="75000"/>
                  </a:schemeClr>
                </a:solidFill>
              </a:rPr>
              <a:t> </a:t>
            </a:r>
            <a:r>
              <a:rPr lang="nl-NL" dirty="0" err="1" smtClean="0">
                <a:solidFill>
                  <a:schemeClr val="accent1">
                    <a:lumMod val="75000"/>
                  </a:schemeClr>
                </a:solidFill>
              </a:rPr>
              <a:t>understanding</a:t>
            </a:r>
            <a:r>
              <a:rPr lang="nl-NL" dirty="0" smtClean="0">
                <a:solidFill>
                  <a:schemeClr val="accent1">
                    <a:lumMod val="75000"/>
                  </a:schemeClr>
                </a:solidFill>
              </a:rPr>
              <a:t> of </a:t>
            </a:r>
            <a:r>
              <a:rPr lang="nl-NL" dirty="0" err="1" smtClean="0">
                <a:solidFill>
                  <a:schemeClr val="accent1">
                    <a:lumMod val="75000"/>
                  </a:schemeClr>
                </a:solidFill>
              </a:rPr>
              <a:t>each</a:t>
            </a:r>
            <a:r>
              <a:rPr lang="nl-NL" dirty="0" smtClean="0">
                <a:solidFill>
                  <a:schemeClr val="accent1">
                    <a:lumMod val="75000"/>
                  </a:schemeClr>
                </a:solidFill>
              </a:rPr>
              <a:t> </a:t>
            </a:r>
            <a:r>
              <a:rPr lang="nl-NL" dirty="0" err="1" smtClean="0">
                <a:solidFill>
                  <a:schemeClr val="accent1">
                    <a:lumMod val="75000"/>
                  </a:schemeClr>
                </a:solidFill>
              </a:rPr>
              <a:t>other’s</a:t>
            </a:r>
            <a:r>
              <a:rPr lang="nl-NL" dirty="0" smtClean="0">
                <a:solidFill>
                  <a:schemeClr val="accent1">
                    <a:lumMod val="75000"/>
                  </a:schemeClr>
                </a:solidFill>
              </a:rPr>
              <a:t> performance status and </a:t>
            </a:r>
            <a:r>
              <a:rPr lang="nl-NL" dirty="0" err="1" smtClean="0">
                <a:solidFill>
                  <a:schemeClr val="accent1">
                    <a:lumMod val="75000"/>
                  </a:schemeClr>
                </a:solidFill>
              </a:rPr>
              <a:t>underlying</a:t>
            </a:r>
            <a:r>
              <a:rPr lang="nl-NL" dirty="0" smtClean="0">
                <a:solidFill>
                  <a:schemeClr val="accent1">
                    <a:lumMod val="75000"/>
                  </a:schemeClr>
                </a:solidFill>
              </a:rPr>
              <a:t> drivers</a:t>
            </a:r>
          </a:p>
          <a:p>
            <a:pPr marL="285750" indent="-285750">
              <a:buFont typeface="Symbol" panose="05050102010706020507" pitchFamily="18" charset="2"/>
              <a:buChar char="-"/>
            </a:pPr>
            <a:r>
              <a:rPr lang="nl-NL" dirty="0" err="1" smtClean="0">
                <a:solidFill>
                  <a:schemeClr val="accent1">
                    <a:lumMod val="75000"/>
                  </a:schemeClr>
                </a:solidFill>
              </a:rPr>
              <a:t>Better</a:t>
            </a:r>
            <a:r>
              <a:rPr lang="nl-NL" dirty="0" smtClean="0">
                <a:solidFill>
                  <a:schemeClr val="accent1">
                    <a:lumMod val="75000"/>
                  </a:schemeClr>
                </a:solidFill>
              </a:rPr>
              <a:t> and </a:t>
            </a:r>
            <a:r>
              <a:rPr lang="nl-NL" dirty="0" err="1" smtClean="0">
                <a:solidFill>
                  <a:schemeClr val="accent1">
                    <a:lumMod val="75000"/>
                  </a:schemeClr>
                </a:solidFill>
              </a:rPr>
              <a:t>earlier</a:t>
            </a:r>
            <a:r>
              <a:rPr lang="nl-NL" dirty="0" smtClean="0">
                <a:solidFill>
                  <a:schemeClr val="accent1">
                    <a:lumMod val="75000"/>
                  </a:schemeClr>
                </a:solidFill>
              </a:rPr>
              <a:t> awareness of </a:t>
            </a:r>
            <a:r>
              <a:rPr lang="nl-NL" dirty="0" err="1" smtClean="0">
                <a:solidFill>
                  <a:schemeClr val="accent1">
                    <a:lumMod val="75000"/>
                  </a:schemeClr>
                </a:solidFill>
              </a:rPr>
              <a:t>planned</a:t>
            </a:r>
            <a:r>
              <a:rPr lang="nl-NL" dirty="0" smtClean="0">
                <a:solidFill>
                  <a:schemeClr val="accent1">
                    <a:lumMod val="75000"/>
                  </a:schemeClr>
                </a:solidFill>
              </a:rPr>
              <a:t> </a:t>
            </a:r>
            <a:r>
              <a:rPr lang="nl-NL" dirty="0" err="1" smtClean="0">
                <a:solidFill>
                  <a:schemeClr val="accent1">
                    <a:lumMod val="75000"/>
                  </a:schemeClr>
                </a:solidFill>
              </a:rPr>
              <a:t>activities</a:t>
            </a:r>
            <a:r>
              <a:rPr lang="nl-NL" dirty="0" smtClean="0">
                <a:solidFill>
                  <a:schemeClr val="accent1">
                    <a:lumMod val="75000"/>
                  </a:schemeClr>
                </a:solidFill>
              </a:rPr>
              <a:t> (airspace, HR, </a:t>
            </a:r>
            <a:r>
              <a:rPr lang="nl-NL" dirty="0" err="1" smtClean="0">
                <a:solidFill>
                  <a:schemeClr val="accent1">
                    <a:lumMod val="75000"/>
                  </a:schemeClr>
                </a:solidFill>
              </a:rPr>
              <a:t>technology</a:t>
            </a:r>
            <a:r>
              <a:rPr lang="nl-NL" dirty="0" smtClean="0">
                <a:solidFill>
                  <a:schemeClr val="accent1">
                    <a:lumMod val="75000"/>
                  </a:schemeClr>
                </a:solidFill>
              </a:rPr>
              <a:t>)</a:t>
            </a:r>
          </a:p>
          <a:p>
            <a:pPr marL="285750" indent="-285750">
              <a:buFont typeface="Symbol" panose="05050102010706020507" pitchFamily="18" charset="2"/>
              <a:buChar char="-"/>
            </a:pPr>
            <a:r>
              <a:rPr lang="nl-NL" dirty="0" smtClean="0">
                <a:solidFill>
                  <a:schemeClr val="accent1">
                    <a:lumMod val="75000"/>
                  </a:schemeClr>
                </a:solidFill>
              </a:rPr>
              <a:t>Increased possibility for identification of opportunities for coordinated or even common actitivies</a:t>
            </a:r>
            <a:endParaRPr lang="nl-NL" dirty="0">
              <a:solidFill>
                <a:schemeClr val="accent1">
                  <a:lumMod val="75000"/>
                </a:schemeClr>
              </a:solidFill>
            </a:endParaRPr>
          </a:p>
          <a:p>
            <a:endParaRPr lang="nl-NL" dirty="0" smtClean="0">
              <a:solidFill>
                <a:schemeClr val="accent1">
                  <a:lumMod val="75000"/>
                </a:schemeClr>
              </a:solidFill>
            </a:endParaRPr>
          </a:p>
          <a:p>
            <a:r>
              <a:rPr lang="nl-NL" dirty="0" err="1" smtClean="0">
                <a:solidFill>
                  <a:schemeClr val="accent1">
                    <a:lumMod val="75000"/>
                  </a:schemeClr>
                </a:solidFill>
              </a:rPr>
              <a:t>Coordination</a:t>
            </a:r>
            <a:r>
              <a:rPr lang="nl-NL" dirty="0" smtClean="0">
                <a:solidFill>
                  <a:schemeClr val="accent1">
                    <a:lumMod val="75000"/>
                  </a:schemeClr>
                </a:solidFill>
              </a:rPr>
              <a:t> and cooperation at FAB level does </a:t>
            </a:r>
            <a:r>
              <a:rPr lang="nl-NL" dirty="0" err="1" smtClean="0">
                <a:solidFill>
                  <a:schemeClr val="accent1">
                    <a:lumMod val="75000"/>
                  </a:schemeClr>
                </a:solidFill>
              </a:rPr>
              <a:t>not</a:t>
            </a:r>
            <a:r>
              <a:rPr lang="nl-NL" dirty="0" smtClean="0">
                <a:solidFill>
                  <a:schemeClr val="accent1">
                    <a:lumMod val="75000"/>
                  </a:schemeClr>
                </a:solidFill>
              </a:rPr>
              <a:t> </a:t>
            </a:r>
            <a:r>
              <a:rPr lang="nl-NL" dirty="0" err="1" smtClean="0">
                <a:solidFill>
                  <a:schemeClr val="accent1">
                    <a:lumMod val="75000"/>
                  </a:schemeClr>
                </a:solidFill>
              </a:rPr>
              <a:t>mean</a:t>
            </a:r>
            <a:r>
              <a:rPr lang="nl-NL" dirty="0" smtClean="0">
                <a:solidFill>
                  <a:schemeClr val="accent1">
                    <a:lumMod val="75000"/>
                  </a:schemeClr>
                </a:solidFill>
              </a:rPr>
              <a:t> </a:t>
            </a:r>
            <a:r>
              <a:rPr lang="nl-NL" dirty="0" err="1" smtClean="0">
                <a:solidFill>
                  <a:schemeClr val="accent1">
                    <a:lumMod val="75000"/>
                  </a:schemeClr>
                </a:solidFill>
              </a:rPr>
              <a:t>all</a:t>
            </a:r>
            <a:r>
              <a:rPr lang="nl-NL" dirty="0" smtClean="0">
                <a:solidFill>
                  <a:schemeClr val="accent1">
                    <a:lumMod val="75000"/>
                  </a:schemeClr>
                </a:solidFill>
              </a:rPr>
              <a:t> </a:t>
            </a:r>
            <a:r>
              <a:rPr lang="nl-NL" dirty="0" err="1" smtClean="0">
                <a:solidFill>
                  <a:schemeClr val="accent1">
                    <a:lumMod val="75000"/>
                  </a:schemeClr>
                </a:solidFill>
              </a:rPr>
              <a:t>activities</a:t>
            </a:r>
            <a:r>
              <a:rPr lang="nl-NL" dirty="0" smtClean="0">
                <a:solidFill>
                  <a:schemeClr val="accent1">
                    <a:lumMod val="75000"/>
                  </a:schemeClr>
                </a:solidFill>
              </a:rPr>
              <a:t> are </a:t>
            </a:r>
            <a:r>
              <a:rPr lang="nl-NL" dirty="0" err="1" smtClean="0">
                <a:solidFill>
                  <a:schemeClr val="accent1">
                    <a:lumMod val="75000"/>
                  </a:schemeClr>
                </a:solidFill>
              </a:rPr>
              <a:t>defined</a:t>
            </a:r>
            <a:r>
              <a:rPr lang="nl-NL" dirty="0" smtClean="0">
                <a:solidFill>
                  <a:schemeClr val="accent1">
                    <a:lumMod val="75000"/>
                  </a:schemeClr>
                </a:solidFill>
              </a:rPr>
              <a:t> and </a:t>
            </a:r>
            <a:r>
              <a:rPr lang="nl-NL" dirty="0" err="1" smtClean="0">
                <a:solidFill>
                  <a:schemeClr val="accent1">
                    <a:lumMod val="75000"/>
                  </a:schemeClr>
                </a:solidFill>
              </a:rPr>
              <a:t>executed</a:t>
            </a:r>
            <a:r>
              <a:rPr lang="nl-NL" dirty="0" smtClean="0">
                <a:solidFill>
                  <a:schemeClr val="accent1">
                    <a:lumMod val="75000"/>
                  </a:schemeClr>
                </a:solidFill>
              </a:rPr>
              <a:t> </a:t>
            </a:r>
            <a:r>
              <a:rPr lang="nl-NL" dirty="0" err="1" smtClean="0">
                <a:solidFill>
                  <a:schemeClr val="accent1">
                    <a:lumMod val="75000"/>
                  </a:schemeClr>
                </a:solidFill>
              </a:rPr>
              <a:t>together</a:t>
            </a:r>
            <a:r>
              <a:rPr lang="nl-NL" dirty="0" smtClean="0">
                <a:solidFill>
                  <a:schemeClr val="accent1">
                    <a:lumMod val="75000"/>
                  </a:schemeClr>
                </a:solidFill>
              </a:rPr>
              <a:t>!</a:t>
            </a:r>
          </a:p>
          <a:p>
            <a:pPr marL="285750" indent="-285750">
              <a:buFont typeface="Arial" panose="020B0604020202020204" pitchFamily="34" charset="0"/>
              <a:buChar char="•"/>
            </a:pPr>
            <a:r>
              <a:rPr lang="nl-NL" dirty="0" err="1" smtClean="0">
                <a:solidFill>
                  <a:schemeClr val="accent1">
                    <a:lumMod val="75000"/>
                  </a:schemeClr>
                </a:solidFill>
              </a:rPr>
              <a:t>Compare</a:t>
            </a:r>
            <a:r>
              <a:rPr lang="nl-NL" dirty="0" smtClean="0">
                <a:solidFill>
                  <a:schemeClr val="accent1">
                    <a:lumMod val="75000"/>
                  </a:schemeClr>
                </a:solidFill>
              </a:rPr>
              <a:t> </a:t>
            </a:r>
            <a:r>
              <a:rPr lang="nl-NL" dirty="0" err="1" smtClean="0">
                <a:solidFill>
                  <a:schemeClr val="accent1">
                    <a:lumMod val="75000"/>
                  </a:schemeClr>
                </a:solidFill>
              </a:rPr>
              <a:t>national</a:t>
            </a:r>
            <a:r>
              <a:rPr lang="nl-NL" dirty="0" smtClean="0">
                <a:solidFill>
                  <a:schemeClr val="accent1">
                    <a:lumMod val="75000"/>
                  </a:schemeClr>
                </a:solidFill>
              </a:rPr>
              <a:t> level in </a:t>
            </a:r>
            <a:r>
              <a:rPr lang="nl-NL" dirty="0" err="1" smtClean="0">
                <a:solidFill>
                  <a:schemeClr val="accent1">
                    <a:lumMod val="75000"/>
                  </a:schemeClr>
                </a:solidFill>
              </a:rPr>
              <a:t>larger</a:t>
            </a:r>
            <a:r>
              <a:rPr lang="nl-NL" dirty="0" smtClean="0">
                <a:solidFill>
                  <a:schemeClr val="accent1">
                    <a:lumMod val="75000"/>
                  </a:schemeClr>
                </a:solidFill>
              </a:rPr>
              <a:t> </a:t>
            </a:r>
            <a:r>
              <a:rPr lang="nl-NL" dirty="0" err="1" smtClean="0">
                <a:solidFill>
                  <a:schemeClr val="accent1">
                    <a:lumMod val="75000"/>
                  </a:schemeClr>
                </a:solidFill>
              </a:rPr>
              <a:t>States</a:t>
            </a:r>
            <a:r>
              <a:rPr lang="nl-NL" dirty="0" smtClean="0">
                <a:solidFill>
                  <a:schemeClr val="accent1">
                    <a:lumMod val="75000"/>
                  </a:schemeClr>
                </a:solidFill>
              </a:rPr>
              <a:t> </a:t>
            </a:r>
            <a:r>
              <a:rPr lang="nl-NL" dirty="0" err="1" smtClean="0">
                <a:solidFill>
                  <a:schemeClr val="accent1">
                    <a:lumMod val="75000"/>
                  </a:schemeClr>
                </a:solidFill>
              </a:rPr>
              <a:t>with</a:t>
            </a:r>
            <a:r>
              <a:rPr lang="nl-NL" dirty="0" smtClean="0">
                <a:solidFill>
                  <a:schemeClr val="accent1">
                    <a:lumMod val="75000"/>
                  </a:schemeClr>
                </a:solidFill>
              </a:rPr>
              <a:t> multiple area control </a:t>
            </a:r>
            <a:r>
              <a:rPr lang="nl-NL" dirty="0" err="1" smtClean="0">
                <a:solidFill>
                  <a:schemeClr val="accent1">
                    <a:lumMod val="75000"/>
                  </a:schemeClr>
                </a:solidFill>
              </a:rPr>
              <a:t>centres</a:t>
            </a:r>
            <a:r>
              <a:rPr lang="nl-NL" dirty="0" smtClean="0">
                <a:solidFill>
                  <a:schemeClr val="accent1">
                    <a:lumMod val="75000"/>
                  </a:schemeClr>
                </a:solidFill>
              </a:rPr>
              <a:t>: different </a:t>
            </a:r>
            <a:r>
              <a:rPr lang="nl-NL" dirty="0" err="1" smtClean="0">
                <a:solidFill>
                  <a:schemeClr val="accent1">
                    <a:lumMod val="75000"/>
                  </a:schemeClr>
                </a:solidFill>
              </a:rPr>
              <a:t>centres</a:t>
            </a:r>
            <a:r>
              <a:rPr lang="nl-NL" dirty="0" smtClean="0">
                <a:solidFill>
                  <a:schemeClr val="accent1">
                    <a:lumMod val="75000"/>
                  </a:schemeClr>
                </a:solidFill>
              </a:rPr>
              <a:t> </a:t>
            </a:r>
            <a:r>
              <a:rPr lang="nl-NL" dirty="0" err="1" smtClean="0">
                <a:solidFill>
                  <a:schemeClr val="accent1">
                    <a:lumMod val="75000"/>
                  </a:schemeClr>
                </a:solidFill>
              </a:rPr>
              <a:t>operate</a:t>
            </a:r>
            <a:r>
              <a:rPr lang="nl-NL" dirty="0" smtClean="0">
                <a:solidFill>
                  <a:schemeClr val="accent1">
                    <a:lumMod val="75000"/>
                  </a:schemeClr>
                </a:solidFill>
              </a:rPr>
              <a:t> in different environments and face different issues, </a:t>
            </a:r>
            <a:r>
              <a:rPr lang="nl-NL" dirty="0" err="1" smtClean="0">
                <a:solidFill>
                  <a:schemeClr val="accent1">
                    <a:lumMod val="75000"/>
                  </a:schemeClr>
                </a:solidFill>
              </a:rPr>
              <a:t>which</a:t>
            </a:r>
            <a:r>
              <a:rPr lang="nl-NL" dirty="0" smtClean="0">
                <a:solidFill>
                  <a:schemeClr val="accent1">
                    <a:lumMod val="75000"/>
                  </a:schemeClr>
                </a:solidFill>
              </a:rPr>
              <a:t> </a:t>
            </a:r>
            <a:r>
              <a:rPr lang="nl-NL" dirty="0" err="1" smtClean="0">
                <a:solidFill>
                  <a:schemeClr val="accent1">
                    <a:lumMod val="75000"/>
                  </a:schemeClr>
                </a:solidFill>
              </a:rPr>
              <a:t>can</a:t>
            </a:r>
            <a:r>
              <a:rPr lang="nl-NL" dirty="0" smtClean="0">
                <a:solidFill>
                  <a:schemeClr val="accent1">
                    <a:lumMod val="75000"/>
                  </a:schemeClr>
                </a:solidFill>
              </a:rPr>
              <a:t> </a:t>
            </a:r>
            <a:r>
              <a:rPr lang="nl-NL" dirty="0" err="1" smtClean="0">
                <a:solidFill>
                  <a:schemeClr val="accent1">
                    <a:lumMod val="75000"/>
                  </a:schemeClr>
                </a:solidFill>
              </a:rPr>
              <a:t>require</a:t>
            </a:r>
            <a:r>
              <a:rPr lang="nl-NL" dirty="0" smtClean="0">
                <a:solidFill>
                  <a:schemeClr val="accent1">
                    <a:lumMod val="75000"/>
                  </a:schemeClr>
                </a:solidFill>
              </a:rPr>
              <a:t> different </a:t>
            </a:r>
            <a:r>
              <a:rPr lang="nl-NL" dirty="0" err="1" smtClean="0">
                <a:solidFill>
                  <a:schemeClr val="accent1">
                    <a:lumMod val="75000"/>
                  </a:schemeClr>
                </a:solidFill>
              </a:rPr>
              <a:t>solutions</a:t>
            </a:r>
            <a:r>
              <a:rPr lang="nl-NL" dirty="0" smtClean="0">
                <a:solidFill>
                  <a:schemeClr val="accent1">
                    <a:lumMod val="75000"/>
                  </a:schemeClr>
                </a:solidFill>
              </a:rPr>
              <a:t> or different </a:t>
            </a:r>
            <a:r>
              <a:rPr lang="nl-NL" dirty="0" err="1" smtClean="0">
                <a:solidFill>
                  <a:schemeClr val="accent1">
                    <a:lumMod val="75000"/>
                  </a:schemeClr>
                </a:solidFill>
              </a:rPr>
              <a:t>timelines</a:t>
            </a:r>
            <a:r>
              <a:rPr lang="nl-NL" dirty="0" smtClean="0">
                <a:solidFill>
                  <a:schemeClr val="accent1">
                    <a:lumMod val="75000"/>
                  </a:schemeClr>
                </a:solidFill>
              </a:rPr>
              <a:t> for </a:t>
            </a:r>
            <a:r>
              <a:rPr lang="nl-NL" dirty="0" err="1" smtClean="0">
                <a:solidFill>
                  <a:schemeClr val="accent1">
                    <a:lumMod val="75000"/>
                  </a:schemeClr>
                </a:solidFill>
              </a:rPr>
              <a:t>similar</a:t>
            </a:r>
            <a:r>
              <a:rPr lang="nl-NL" dirty="0" smtClean="0">
                <a:solidFill>
                  <a:schemeClr val="accent1">
                    <a:lumMod val="75000"/>
                  </a:schemeClr>
                </a:solidFill>
              </a:rPr>
              <a:t> </a:t>
            </a:r>
            <a:r>
              <a:rPr lang="nl-NL" dirty="0" err="1" smtClean="0">
                <a:solidFill>
                  <a:schemeClr val="accent1">
                    <a:lumMod val="75000"/>
                  </a:schemeClr>
                </a:solidFill>
              </a:rPr>
              <a:t>solutions</a:t>
            </a:r>
            <a:endParaRPr lang="nl-NL" dirty="0" smtClean="0">
              <a:solidFill>
                <a:schemeClr val="accent1">
                  <a:lumMod val="75000"/>
                </a:schemeClr>
              </a:solidFill>
            </a:endParaRPr>
          </a:p>
          <a:p>
            <a:endParaRPr lang="nl-NL" dirty="0">
              <a:solidFill>
                <a:schemeClr val="accent1">
                  <a:lumMod val="75000"/>
                </a:schemeClr>
              </a:solidFill>
            </a:endParaRPr>
          </a:p>
          <a:p>
            <a:pPr algn="ctr"/>
            <a:r>
              <a:rPr lang="nl-NL" u="sng" dirty="0" smtClean="0">
                <a:solidFill>
                  <a:schemeClr val="accent1">
                    <a:lumMod val="75000"/>
                  </a:schemeClr>
                </a:solidFill>
              </a:rPr>
              <a:t>FABEC </a:t>
            </a:r>
            <a:r>
              <a:rPr lang="nl-NL" u="sng" dirty="0" err="1" smtClean="0">
                <a:solidFill>
                  <a:schemeClr val="accent1">
                    <a:lumMod val="75000"/>
                  </a:schemeClr>
                </a:solidFill>
              </a:rPr>
              <a:t>added</a:t>
            </a:r>
            <a:r>
              <a:rPr lang="nl-NL" u="sng" dirty="0" smtClean="0">
                <a:solidFill>
                  <a:schemeClr val="accent1">
                    <a:lumMod val="75000"/>
                  </a:schemeClr>
                </a:solidFill>
              </a:rPr>
              <a:t> </a:t>
            </a:r>
            <a:r>
              <a:rPr lang="nl-NL" u="sng" dirty="0" err="1" smtClean="0">
                <a:solidFill>
                  <a:schemeClr val="accent1">
                    <a:lumMod val="75000"/>
                  </a:schemeClr>
                </a:solidFill>
              </a:rPr>
              <a:t>value</a:t>
            </a:r>
            <a:r>
              <a:rPr lang="nl-NL" u="sng" dirty="0" smtClean="0">
                <a:solidFill>
                  <a:schemeClr val="accent1">
                    <a:lumMod val="75000"/>
                  </a:schemeClr>
                </a:solidFill>
              </a:rPr>
              <a:t> is </a:t>
            </a:r>
            <a:r>
              <a:rPr lang="nl-NL" u="sng" dirty="0" err="1" smtClean="0">
                <a:solidFill>
                  <a:schemeClr val="accent1">
                    <a:lumMod val="75000"/>
                  </a:schemeClr>
                </a:solidFill>
              </a:rPr>
              <a:t>included</a:t>
            </a:r>
            <a:r>
              <a:rPr lang="nl-NL" u="sng" dirty="0" smtClean="0">
                <a:solidFill>
                  <a:schemeClr val="accent1">
                    <a:lumMod val="75000"/>
                  </a:schemeClr>
                </a:solidFill>
              </a:rPr>
              <a:t> in </a:t>
            </a:r>
            <a:r>
              <a:rPr lang="nl-NL" u="sng" dirty="0" err="1" smtClean="0">
                <a:solidFill>
                  <a:schemeClr val="accent1">
                    <a:lumMod val="75000"/>
                  </a:schemeClr>
                </a:solidFill>
              </a:rPr>
              <a:t>proposed</a:t>
            </a:r>
            <a:r>
              <a:rPr lang="nl-NL" u="sng" dirty="0" smtClean="0">
                <a:solidFill>
                  <a:schemeClr val="accent1">
                    <a:lumMod val="75000"/>
                  </a:schemeClr>
                </a:solidFill>
              </a:rPr>
              <a:t> RP3 performance target</a:t>
            </a:r>
            <a:endParaRPr lang="nl-NL" u="sng" dirty="0">
              <a:solidFill>
                <a:schemeClr val="accent1">
                  <a:lumMod val="75000"/>
                </a:schemeClr>
              </a:solidFill>
            </a:endParaRPr>
          </a:p>
        </p:txBody>
      </p:sp>
      <p:sp>
        <p:nvSpPr>
          <p:cNvPr id="4" name="Tijdelijke aanduiding voor voettekst 3"/>
          <p:cNvSpPr>
            <a:spLocks noGrp="1"/>
          </p:cNvSpPr>
          <p:nvPr>
            <p:ph type="ftr" sz="quarter" idx="15"/>
          </p:nvPr>
        </p:nvSpPr>
        <p:spPr/>
        <p:txBody>
          <a:bodyPr/>
          <a:lstStyle/>
          <a:p>
            <a:pPr>
              <a:defRPr/>
            </a:pPr>
            <a:endParaRPr lang="de-DE"/>
          </a:p>
        </p:txBody>
      </p:sp>
    </p:spTree>
    <p:extLst>
      <p:ext uri="{BB962C8B-B14F-4D97-AF65-F5344CB8AC3E}">
        <p14:creationId xmlns:p14="http://schemas.microsoft.com/office/powerpoint/2010/main" val="38638725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6"/>
          </p:nvPr>
        </p:nvSpPr>
        <p:spPr>
          <a:xfrm>
            <a:off x="335360" y="1484784"/>
            <a:ext cx="10894483" cy="273597"/>
          </a:xfrm>
        </p:spPr>
        <p:txBody>
          <a:bodyPr/>
          <a:lstStyle/>
          <a:p>
            <a:r>
              <a:rPr lang="de-DE" sz="2800" dirty="0" smtClean="0"/>
              <a:t>Stakeholder </a:t>
            </a:r>
            <a:r>
              <a:rPr lang="de-DE" sz="2800" dirty="0" err="1" smtClean="0"/>
              <a:t>consultation</a:t>
            </a:r>
            <a:r>
              <a:rPr lang="de-DE" sz="2800" dirty="0" smtClean="0"/>
              <a:t> </a:t>
            </a:r>
            <a:r>
              <a:rPr lang="de-DE" sz="2800" dirty="0" err="1" smtClean="0"/>
              <a:t>meeting</a:t>
            </a:r>
            <a:r>
              <a:rPr lang="de-DE" sz="2800" dirty="0" smtClean="0"/>
              <a:t> on </a:t>
            </a:r>
          </a:p>
          <a:p>
            <a:r>
              <a:rPr lang="de-DE" sz="2800" dirty="0" smtClean="0"/>
              <a:t>FABEC RP3 </a:t>
            </a:r>
            <a:r>
              <a:rPr lang="de-DE" sz="2800" dirty="0" err="1" smtClean="0"/>
              <a:t>performance</a:t>
            </a:r>
            <a:r>
              <a:rPr lang="de-DE" sz="2800" dirty="0" smtClean="0"/>
              <a:t> plan</a:t>
            </a:r>
          </a:p>
          <a:p>
            <a:endParaRPr lang="de-DE" sz="2800" dirty="0" smtClean="0"/>
          </a:p>
          <a:p>
            <a:r>
              <a:rPr lang="de-DE" sz="2400" dirty="0" smtClean="0"/>
              <a:t>Ana Salas, CH NSA</a:t>
            </a:r>
          </a:p>
          <a:p>
            <a:endParaRPr lang="de-DE" sz="2800" dirty="0"/>
          </a:p>
          <a:p>
            <a:r>
              <a:rPr lang="de-DE" sz="3600" dirty="0" err="1" smtClean="0"/>
              <a:t>Cost</a:t>
            </a:r>
            <a:r>
              <a:rPr lang="de-DE" sz="3600" dirty="0" smtClean="0"/>
              <a:t>-Efficiency</a:t>
            </a:r>
            <a:endParaRPr lang="de-DE" sz="2800" dirty="0" smtClean="0"/>
          </a:p>
          <a:p>
            <a:endParaRPr lang="de-DE" sz="2800" dirty="0" smtClean="0"/>
          </a:p>
          <a:p>
            <a:r>
              <a:rPr lang="de-DE" sz="2000" b="0" dirty="0" smtClean="0"/>
              <a:t>Luxembourg, 5 September 2019</a:t>
            </a:r>
          </a:p>
          <a:p>
            <a:endParaRPr lang="de-DE" dirty="0" smtClean="0"/>
          </a:p>
        </p:txBody>
      </p:sp>
    </p:spTree>
    <p:extLst>
      <p:ext uri="{BB962C8B-B14F-4D97-AF65-F5344CB8AC3E}">
        <p14:creationId xmlns:p14="http://schemas.microsoft.com/office/powerpoint/2010/main" val="25631398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a:stretch>
            <a:fillRect/>
          </a:stretch>
        </p:blipFill>
        <p:spPr>
          <a:xfrm>
            <a:off x="8803992" y="889764"/>
            <a:ext cx="3025495" cy="2581467"/>
          </a:xfrm>
          <a:prstGeom prst="rect">
            <a:avLst/>
          </a:prstGeom>
        </p:spPr>
      </p:pic>
      <p:sp>
        <p:nvSpPr>
          <p:cNvPr id="2" name="Tijdelijke aanduiding voor tekst 1"/>
          <p:cNvSpPr>
            <a:spLocks noGrp="1"/>
          </p:cNvSpPr>
          <p:nvPr>
            <p:ph type="body" sz="quarter" idx="13"/>
          </p:nvPr>
        </p:nvSpPr>
        <p:spPr/>
        <p:txBody>
          <a:bodyPr/>
          <a:lstStyle/>
          <a:p>
            <a:r>
              <a:rPr lang="nl-NL" dirty="0" err="1" smtClean="0"/>
              <a:t>Key</a:t>
            </a:r>
            <a:r>
              <a:rPr lang="nl-NL" dirty="0" smtClean="0"/>
              <a:t> performance indicator </a:t>
            </a:r>
            <a:r>
              <a:rPr lang="nl-NL" dirty="0" err="1" smtClean="0"/>
              <a:t>definition</a:t>
            </a:r>
            <a:endParaRPr lang="nl-NL" dirty="0"/>
          </a:p>
        </p:txBody>
      </p:sp>
      <p:sp>
        <p:nvSpPr>
          <p:cNvPr id="3" name="Tijdelijke aanduiding voor tekst 2"/>
          <p:cNvSpPr>
            <a:spLocks noGrp="1"/>
          </p:cNvSpPr>
          <p:nvPr>
            <p:ph type="body" sz="quarter" idx="14"/>
          </p:nvPr>
        </p:nvSpPr>
        <p:spPr/>
        <p:txBody>
          <a:bodyPr/>
          <a:lstStyle/>
          <a:p>
            <a:pPr algn="just"/>
            <a:r>
              <a:rPr lang="fr-FR" dirty="0" smtClean="0">
                <a:solidFill>
                  <a:schemeClr val="accent1">
                    <a:lumMod val="75000"/>
                  </a:schemeClr>
                </a:solidFill>
              </a:rPr>
              <a:t>EU 2019/317 – </a:t>
            </a:r>
            <a:r>
              <a:rPr lang="fr-FR" dirty="0" err="1" smtClean="0">
                <a:solidFill>
                  <a:schemeClr val="accent1">
                    <a:lumMod val="75000"/>
                  </a:schemeClr>
                </a:solidFill>
              </a:rPr>
              <a:t>Annex</a:t>
            </a:r>
            <a:r>
              <a:rPr lang="fr-FR" dirty="0" smtClean="0">
                <a:solidFill>
                  <a:schemeClr val="accent1">
                    <a:lumMod val="75000"/>
                  </a:schemeClr>
                </a:solidFill>
              </a:rPr>
              <a:t> I, Section 1, </a:t>
            </a:r>
            <a:r>
              <a:rPr lang="fr-FR" dirty="0" err="1" smtClean="0">
                <a:solidFill>
                  <a:schemeClr val="accent1">
                    <a:lumMod val="75000"/>
                  </a:schemeClr>
                </a:solidFill>
              </a:rPr>
              <a:t>Paragraph</a:t>
            </a:r>
            <a:r>
              <a:rPr lang="fr-FR" dirty="0" smtClean="0">
                <a:solidFill>
                  <a:schemeClr val="accent1">
                    <a:lumMod val="75000"/>
                  </a:schemeClr>
                </a:solidFill>
              </a:rPr>
              <a:t> 4.1.</a:t>
            </a:r>
            <a:endParaRPr lang="fr-FR" dirty="0">
              <a:solidFill>
                <a:schemeClr val="accent1">
                  <a:lumMod val="75000"/>
                </a:schemeClr>
              </a:solidFill>
            </a:endParaRPr>
          </a:p>
          <a:p>
            <a:pPr algn="just"/>
            <a:endParaRPr lang="en-US" dirty="0">
              <a:solidFill>
                <a:schemeClr val="accent1">
                  <a:lumMod val="75000"/>
                </a:schemeClr>
              </a:solidFill>
            </a:endParaRPr>
          </a:p>
          <a:p>
            <a:endParaRPr lang="nl-NL" dirty="0"/>
          </a:p>
        </p:txBody>
      </p:sp>
      <p:sp>
        <p:nvSpPr>
          <p:cNvPr id="7" name="Textfeld 6"/>
          <p:cNvSpPr txBox="1"/>
          <p:nvPr/>
        </p:nvSpPr>
        <p:spPr>
          <a:xfrm>
            <a:off x="453949" y="2780928"/>
            <a:ext cx="9910815" cy="3416320"/>
          </a:xfrm>
          <a:prstGeom prst="rect">
            <a:avLst/>
          </a:prstGeom>
          <a:noFill/>
        </p:spPr>
        <p:txBody>
          <a:bodyPr wrap="square" rtlCol="0">
            <a:spAutoFit/>
          </a:bodyPr>
          <a:lstStyle/>
          <a:p>
            <a:r>
              <a:rPr lang="en-US" dirty="0">
                <a:solidFill>
                  <a:schemeClr val="tx2"/>
                </a:solidFill>
                <a:latin typeface="Arial" panose="020B0604020202020204" pitchFamily="34" charset="0"/>
                <a:cs typeface="Arial" panose="020B0604020202020204" pitchFamily="34" charset="0"/>
              </a:rPr>
              <a:t>4.1. </a:t>
            </a:r>
            <a:r>
              <a:rPr lang="en-US" b="1" dirty="0">
                <a:solidFill>
                  <a:schemeClr val="tx2"/>
                </a:solidFill>
                <a:latin typeface="Arial" panose="020B0604020202020204" pitchFamily="34" charset="0"/>
                <a:cs typeface="Arial" panose="020B0604020202020204" pitchFamily="34" charset="0"/>
              </a:rPr>
              <a:t>Key performance indicators </a:t>
            </a:r>
            <a:endParaRPr lang="en-US" b="1" dirty="0" smtClean="0">
              <a:solidFill>
                <a:schemeClr val="tx2"/>
              </a:solidFill>
              <a:latin typeface="Arial" panose="020B0604020202020204" pitchFamily="34" charset="0"/>
              <a:cs typeface="Arial" panose="020B0604020202020204" pitchFamily="34" charset="0"/>
            </a:endParaRPr>
          </a:p>
          <a:p>
            <a:endParaRPr lang="en-US" b="1" dirty="0">
              <a:solidFill>
                <a:schemeClr val="tx2"/>
              </a:solidFill>
              <a:latin typeface="Arial" panose="020B0604020202020204" pitchFamily="34" charset="0"/>
              <a:cs typeface="Arial" panose="020B0604020202020204" pitchFamily="34" charset="0"/>
            </a:endParaRPr>
          </a:p>
          <a:p>
            <a:r>
              <a:rPr lang="en-US" dirty="0" smtClean="0">
                <a:solidFill>
                  <a:schemeClr val="tx2"/>
                </a:solidFill>
                <a:latin typeface="Arial" panose="020B0604020202020204" pitchFamily="34" charset="0"/>
                <a:cs typeface="Arial" panose="020B0604020202020204" pitchFamily="34" charset="0"/>
              </a:rPr>
              <a:t>The </a:t>
            </a:r>
            <a:r>
              <a:rPr lang="en-US" dirty="0">
                <a:solidFill>
                  <a:schemeClr val="tx2"/>
                </a:solidFill>
                <a:latin typeface="Arial" panose="020B0604020202020204" pitchFamily="34" charset="0"/>
                <a:cs typeface="Arial" panose="020B0604020202020204" pitchFamily="34" charset="0"/>
              </a:rPr>
              <a:t>year-on-year change of the average Union-wide ‘determined unit cost’ (DUC) for </a:t>
            </a:r>
            <a:r>
              <a:rPr lang="en-US" i="1" dirty="0" err="1">
                <a:solidFill>
                  <a:schemeClr val="tx2"/>
                </a:solidFill>
                <a:latin typeface="Arial" panose="020B0604020202020204" pitchFamily="34" charset="0"/>
                <a:cs typeface="Arial" panose="020B0604020202020204" pitchFamily="34" charset="0"/>
              </a:rPr>
              <a:t>en</a:t>
            </a:r>
            <a:r>
              <a:rPr lang="en-US" i="1" dirty="0">
                <a:solidFill>
                  <a:schemeClr val="tx2"/>
                </a:solidFill>
                <a:latin typeface="Arial" panose="020B0604020202020204" pitchFamily="34" charset="0"/>
                <a:cs typeface="Arial" panose="020B0604020202020204" pitchFamily="34" charset="0"/>
              </a:rPr>
              <a:t> route </a:t>
            </a:r>
            <a:r>
              <a:rPr lang="en-US" dirty="0">
                <a:solidFill>
                  <a:schemeClr val="tx2"/>
                </a:solidFill>
                <a:latin typeface="Arial" panose="020B0604020202020204" pitchFamily="34" charset="0"/>
                <a:cs typeface="Arial" panose="020B0604020202020204" pitchFamily="34" charset="0"/>
              </a:rPr>
              <a:t>air navigation services, calculated as follows: </a:t>
            </a:r>
            <a:endParaRPr lang="en-US" dirty="0" smtClean="0">
              <a:solidFill>
                <a:schemeClr val="tx2"/>
              </a:solidFill>
              <a:latin typeface="Arial" panose="020B0604020202020204" pitchFamily="34" charset="0"/>
              <a:cs typeface="Arial" panose="020B0604020202020204" pitchFamily="34" charset="0"/>
            </a:endParaRPr>
          </a:p>
          <a:p>
            <a:endParaRPr lang="en-US" dirty="0" smtClean="0">
              <a:solidFill>
                <a:schemeClr val="tx2"/>
              </a:solidFill>
              <a:latin typeface="Arial" panose="020B0604020202020204" pitchFamily="34" charset="0"/>
              <a:cs typeface="Arial" panose="020B0604020202020204" pitchFamily="34" charset="0"/>
            </a:endParaRPr>
          </a:p>
          <a:p>
            <a:pPr marL="342900" indent="-342900">
              <a:buAutoNum type="alphaLcParenBoth"/>
            </a:pPr>
            <a:r>
              <a:rPr lang="en-US" dirty="0" smtClean="0">
                <a:solidFill>
                  <a:schemeClr val="tx2"/>
                </a:solidFill>
                <a:latin typeface="Arial" panose="020B0604020202020204" pitchFamily="34" charset="0"/>
                <a:cs typeface="Arial" panose="020B0604020202020204" pitchFamily="34" charset="0"/>
              </a:rPr>
              <a:t>this </a:t>
            </a:r>
            <a:r>
              <a:rPr lang="en-US" dirty="0">
                <a:solidFill>
                  <a:schemeClr val="tx2"/>
                </a:solidFill>
                <a:latin typeface="Arial" panose="020B0604020202020204" pitchFamily="34" charset="0"/>
                <a:cs typeface="Arial" panose="020B0604020202020204" pitchFamily="34" charset="0"/>
              </a:rPr>
              <a:t>indicator is expressed as a percentage, reflecting the year-on-year variation of the average Union-wide DUC for </a:t>
            </a:r>
            <a:r>
              <a:rPr lang="en-US" i="1" dirty="0" err="1">
                <a:solidFill>
                  <a:schemeClr val="tx2"/>
                </a:solidFill>
                <a:latin typeface="Arial" panose="020B0604020202020204" pitchFamily="34" charset="0"/>
                <a:cs typeface="Arial" panose="020B0604020202020204" pitchFamily="34" charset="0"/>
              </a:rPr>
              <a:t>en</a:t>
            </a:r>
            <a:r>
              <a:rPr lang="en-US" i="1" dirty="0">
                <a:solidFill>
                  <a:schemeClr val="tx2"/>
                </a:solidFill>
                <a:latin typeface="Arial" panose="020B0604020202020204" pitchFamily="34" charset="0"/>
                <a:cs typeface="Arial" panose="020B0604020202020204" pitchFamily="34" charset="0"/>
              </a:rPr>
              <a:t> route </a:t>
            </a:r>
            <a:r>
              <a:rPr lang="en-US" dirty="0">
                <a:solidFill>
                  <a:schemeClr val="tx2"/>
                </a:solidFill>
                <a:latin typeface="Arial" panose="020B0604020202020204" pitchFamily="34" charset="0"/>
                <a:cs typeface="Arial" panose="020B0604020202020204" pitchFamily="34" charset="0"/>
              </a:rPr>
              <a:t>air navigation services, starting from the baseline value referred to in point (a) of Article 9(4); </a:t>
            </a:r>
            <a:endParaRPr lang="en-US" dirty="0" smtClean="0">
              <a:solidFill>
                <a:schemeClr val="tx2"/>
              </a:solidFill>
              <a:latin typeface="Arial" panose="020B0604020202020204" pitchFamily="34" charset="0"/>
              <a:cs typeface="Arial" panose="020B0604020202020204" pitchFamily="34" charset="0"/>
            </a:endParaRPr>
          </a:p>
          <a:p>
            <a:pPr marL="342900" indent="-342900">
              <a:buAutoNum type="alphaLcParenBoth"/>
            </a:pPr>
            <a:endParaRPr lang="en-US" dirty="0">
              <a:solidFill>
                <a:schemeClr val="tx2"/>
              </a:solidFill>
              <a:latin typeface="Arial" panose="020B0604020202020204" pitchFamily="34" charset="0"/>
              <a:cs typeface="Arial" panose="020B0604020202020204" pitchFamily="34" charset="0"/>
            </a:endParaRPr>
          </a:p>
          <a:p>
            <a:r>
              <a:rPr lang="en-US" dirty="0" smtClean="0">
                <a:solidFill>
                  <a:schemeClr val="tx2"/>
                </a:solidFill>
                <a:latin typeface="Arial" panose="020B0604020202020204" pitchFamily="34" charset="0"/>
                <a:cs typeface="Arial" panose="020B0604020202020204" pitchFamily="34" charset="0"/>
              </a:rPr>
              <a:t>b</a:t>
            </a:r>
            <a:r>
              <a:rPr lang="en-US" dirty="0">
                <a:solidFill>
                  <a:schemeClr val="tx2"/>
                </a:solidFill>
                <a:latin typeface="Arial" panose="020B0604020202020204" pitchFamily="34" charset="0"/>
                <a:cs typeface="Arial" panose="020B0604020202020204" pitchFamily="34" charset="0"/>
              </a:rPr>
              <a:t>) this indicator is calculated for the whole calendar year and for each year of the reference period</a:t>
            </a:r>
            <a:r>
              <a:rPr lang="en-US" dirty="0" smtClean="0">
                <a:solidFill>
                  <a:schemeClr val="tx2"/>
                </a:solidFill>
                <a:latin typeface="Arial" panose="020B0604020202020204" pitchFamily="34" charset="0"/>
                <a:cs typeface="Arial" panose="020B0604020202020204" pitchFamily="34" charset="0"/>
              </a:rPr>
              <a:t>;</a:t>
            </a:r>
            <a:endParaRPr lang="en-US" dirty="0">
              <a:solidFill>
                <a:schemeClr val="tx2"/>
              </a:solidFill>
              <a:latin typeface="Arial" panose="020B0604020202020204" pitchFamily="34" charset="0"/>
              <a:cs typeface="Arial" panose="020B0604020202020204" pitchFamily="34" charset="0"/>
            </a:endParaRPr>
          </a:p>
          <a:p>
            <a:endParaRPr lang="de-CH" dirty="0"/>
          </a:p>
        </p:txBody>
      </p:sp>
    </p:spTree>
    <p:extLst>
      <p:ext uri="{BB962C8B-B14F-4D97-AF65-F5344CB8AC3E}">
        <p14:creationId xmlns:p14="http://schemas.microsoft.com/office/powerpoint/2010/main" val="38963881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smtClean="0"/>
              <a:t>EU-</a:t>
            </a:r>
            <a:r>
              <a:rPr lang="nl-NL" dirty="0" err="1" smtClean="0"/>
              <a:t>wide</a:t>
            </a:r>
            <a:r>
              <a:rPr lang="nl-NL" dirty="0" smtClean="0"/>
              <a:t> target</a:t>
            </a:r>
            <a:endParaRPr lang="nl-NL" dirty="0"/>
          </a:p>
        </p:txBody>
      </p:sp>
      <p:sp>
        <p:nvSpPr>
          <p:cNvPr id="3" name="Tijdelijke aanduiding voor tekst 2"/>
          <p:cNvSpPr>
            <a:spLocks noGrp="1"/>
          </p:cNvSpPr>
          <p:nvPr>
            <p:ph type="body" sz="quarter" idx="14"/>
          </p:nvPr>
        </p:nvSpPr>
        <p:spPr>
          <a:xfrm>
            <a:off x="453949" y="1219036"/>
            <a:ext cx="11239500" cy="4175126"/>
          </a:xfrm>
        </p:spPr>
        <p:txBody>
          <a:bodyPr/>
          <a:lstStyle/>
          <a:p>
            <a:pPr marL="285750" indent="-285750">
              <a:buFont typeface="Symbol" panose="05050102010706020507" pitchFamily="18" charset="2"/>
              <a:buChar char="-"/>
            </a:pPr>
            <a:r>
              <a:rPr lang="en-US" dirty="0">
                <a:solidFill>
                  <a:schemeClr val="accent1">
                    <a:lumMod val="75000"/>
                  </a:schemeClr>
                </a:solidFill>
              </a:rPr>
              <a:t>EU wide targets :</a:t>
            </a:r>
          </a:p>
          <a:p>
            <a:endParaRPr lang="en-US" sz="500" dirty="0">
              <a:solidFill>
                <a:schemeClr val="accent1">
                  <a:lumMod val="75000"/>
                </a:schemeClr>
              </a:solidFill>
            </a:endParaRPr>
          </a:p>
          <a:p>
            <a:pPr marL="446088" indent="-446088" algn="just"/>
            <a:r>
              <a:rPr lang="en-US" sz="2000" dirty="0">
                <a:solidFill>
                  <a:schemeClr val="accent1">
                    <a:lumMod val="75000"/>
                  </a:schemeClr>
                </a:solidFill>
              </a:rPr>
              <a:t>	</a:t>
            </a:r>
            <a:r>
              <a:rPr lang="en-US" dirty="0">
                <a:solidFill>
                  <a:schemeClr val="accent1">
                    <a:lumMod val="75000"/>
                  </a:schemeClr>
                </a:solidFill>
              </a:rPr>
              <a:t>Commission implementing decision (EU) 2019/903 of 29 May 2019 </a:t>
            </a:r>
          </a:p>
          <a:p>
            <a:pPr marL="446088" indent="-446088" algn="just"/>
            <a:r>
              <a:rPr lang="en-US" sz="2000" dirty="0">
                <a:solidFill>
                  <a:schemeClr val="accent1">
                    <a:lumMod val="75000"/>
                  </a:schemeClr>
                </a:solidFill>
              </a:rPr>
              <a:t>	</a:t>
            </a:r>
            <a:r>
              <a:rPr lang="en-US" b="0" i="1" dirty="0">
                <a:solidFill>
                  <a:schemeClr val="accent1">
                    <a:lumMod val="75000"/>
                  </a:schemeClr>
                </a:solidFill>
              </a:rPr>
              <a:t>setting the Union-wide performance targets for the air traffic management network for the third reference period starting on 1 January 2020 and ending on 31 December 2024</a:t>
            </a:r>
            <a:r>
              <a:rPr lang="en-US" b="0" i="1" dirty="0" smtClean="0">
                <a:solidFill>
                  <a:schemeClr val="accent1">
                    <a:lumMod val="75000"/>
                  </a:schemeClr>
                </a:solidFill>
              </a:rPr>
              <a:t>. </a:t>
            </a:r>
          </a:p>
          <a:p>
            <a:pPr marL="285750" indent="-285750">
              <a:buFont typeface="Symbol" panose="05050102010706020507" pitchFamily="18" charset="2"/>
              <a:buChar char="-"/>
            </a:pPr>
            <a:r>
              <a:rPr lang="en-US" dirty="0" smtClean="0">
                <a:solidFill>
                  <a:schemeClr val="accent1">
                    <a:lumMod val="75000"/>
                  </a:schemeClr>
                </a:solidFill>
              </a:rPr>
              <a:t>Article </a:t>
            </a:r>
            <a:r>
              <a:rPr lang="en-US" dirty="0">
                <a:solidFill>
                  <a:schemeClr val="accent1">
                    <a:lumMod val="75000"/>
                  </a:schemeClr>
                </a:solidFill>
              </a:rPr>
              <a:t>5</a:t>
            </a:r>
          </a:p>
        </p:txBody>
      </p:sp>
      <p:graphicFrame>
        <p:nvGraphicFramePr>
          <p:cNvPr id="5" name="Tableau 6"/>
          <p:cNvGraphicFramePr>
            <a:graphicFrameLocks noGrp="1"/>
          </p:cNvGraphicFramePr>
          <p:nvPr>
            <p:extLst/>
          </p:nvPr>
        </p:nvGraphicFramePr>
        <p:xfrm>
          <a:off x="623392" y="4941168"/>
          <a:ext cx="11070057" cy="1570240"/>
        </p:xfrm>
        <a:graphic>
          <a:graphicData uri="http://schemas.openxmlformats.org/drawingml/2006/table">
            <a:tbl>
              <a:tblPr firstRow="1" firstCol="1" bandRow="1">
                <a:tableStyleId>{5C22544A-7EE6-4342-B048-85BDC9FD1C3A}</a:tableStyleId>
              </a:tblPr>
              <a:tblGrid>
                <a:gridCol w="5205304">
                  <a:extLst>
                    <a:ext uri="{9D8B030D-6E8A-4147-A177-3AD203B41FA5}">
                      <a16:colId xmlns:a16="http://schemas.microsoft.com/office/drawing/2014/main" val="20000"/>
                    </a:ext>
                  </a:extLst>
                </a:gridCol>
                <a:gridCol w="1172951">
                  <a:extLst>
                    <a:ext uri="{9D8B030D-6E8A-4147-A177-3AD203B41FA5}">
                      <a16:colId xmlns:a16="http://schemas.microsoft.com/office/drawing/2014/main" val="20001"/>
                    </a:ext>
                  </a:extLst>
                </a:gridCol>
                <a:gridCol w="1172951">
                  <a:extLst>
                    <a:ext uri="{9D8B030D-6E8A-4147-A177-3AD203B41FA5}">
                      <a16:colId xmlns:a16="http://schemas.microsoft.com/office/drawing/2014/main" val="20002"/>
                    </a:ext>
                  </a:extLst>
                </a:gridCol>
                <a:gridCol w="1172951">
                  <a:extLst>
                    <a:ext uri="{9D8B030D-6E8A-4147-A177-3AD203B41FA5}">
                      <a16:colId xmlns:a16="http://schemas.microsoft.com/office/drawing/2014/main" val="20003"/>
                    </a:ext>
                  </a:extLst>
                </a:gridCol>
                <a:gridCol w="1172951">
                  <a:extLst>
                    <a:ext uri="{9D8B030D-6E8A-4147-A177-3AD203B41FA5}">
                      <a16:colId xmlns:a16="http://schemas.microsoft.com/office/drawing/2014/main" val="20004"/>
                    </a:ext>
                  </a:extLst>
                </a:gridCol>
                <a:gridCol w="1172949">
                  <a:extLst>
                    <a:ext uri="{9D8B030D-6E8A-4147-A177-3AD203B41FA5}">
                      <a16:colId xmlns:a16="http://schemas.microsoft.com/office/drawing/2014/main" val="20005"/>
                    </a:ext>
                  </a:extLst>
                </a:gridCol>
              </a:tblGrid>
              <a:tr h="428106">
                <a:tc>
                  <a:txBody>
                    <a:bodyPr/>
                    <a:lstStyle/>
                    <a:p>
                      <a:pPr>
                        <a:lnSpc>
                          <a:spcPct val="115000"/>
                        </a:lnSpc>
                        <a:spcAft>
                          <a:spcPts val="0"/>
                        </a:spcAft>
                      </a:pPr>
                      <a:r>
                        <a:rPr lang="en-GB" sz="2000" dirty="0" smtClean="0">
                          <a:effectLst/>
                        </a:rPr>
                        <a:t>Union-wide</a:t>
                      </a:r>
                      <a:r>
                        <a:rPr lang="en-GB" sz="2000" baseline="0" dirty="0" smtClean="0">
                          <a:effectLst/>
                        </a:rPr>
                        <a:t> CE target</a:t>
                      </a:r>
                      <a:endParaRPr lang="fr-FR" sz="20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2000" dirty="0">
                          <a:effectLst/>
                        </a:rPr>
                        <a:t>2020</a:t>
                      </a:r>
                      <a:endParaRPr lang="fr-FR" sz="20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2000">
                          <a:effectLst/>
                        </a:rPr>
                        <a:t>2021</a:t>
                      </a:r>
                      <a:endParaRPr lang="fr-FR" sz="2000">
                        <a:effectLst/>
                        <a:latin typeface="Calibri"/>
                        <a:ea typeface="Calibri"/>
                        <a:cs typeface="Times New Roman"/>
                      </a:endParaRPr>
                    </a:p>
                  </a:txBody>
                  <a:tcPr marL="68580" marR="68580" marT="0" marB="0"/>
                </a:tc>
                <a:tc>
                  <a:txBody>
                    <a:bodyPr/>
                    <a:lstStyle/>
                    <a:p>
                      <a:pPr>
                        <a:lnSpc>
                          <a:spcPct val="115000"/>
                        </a:lnSpc>
                        <a:spcAft>
                          <a:spcPts val="0"/>
                        </a:spcAft>
                      </a:pPr>
                      <a:r>
                        <a:rPr lang="en-GB" sz="2000">
                          <a:effectLst/>
                        </a:rPr>
                        <a:t>2022</a:t>
                      </a:r>
                      <a:endParaRPr lang="fr-FR" sz="2000">
                        <a:effectLst/>
                        <a:latin typeface="Calibri"/>
                        <a:ea typeface="Calibri"/>
                        <a:cs typeface="Times New Roman"/>
                      </a:endParaRPr>
                    </a:p>
                  </a:txBody>
                  <a:tcPr marL="68580" marR="68580" marT="0" marB="0"/>
                </a:tc>
                <a:tc>
                  <a:txBody>
                    <a:bodyPr/>
                    <a:lstStyle/>
                    <a:p>
                      <a:pPr>
                        <a:lnSpc>
                          <a:spcPct val="115000"/>
                        </a:lnSpc>
                        <a:spcAft>
                          <a:spcPts val="0"/>
                        </a:spcAft>
                      </a:pPr>
                      <a:r>
                        <a:rPr lang="en-GB" sz="2000">
                          <a:effectLst/>
                        </a:rPr>
                        <a:t>2023</a:t>
                      </a:r>
                      <a:endParaRPr lang="fr-FR" sz="2000">
                        <a:effectLst/>
                        <a:latin typeface="Calibri"/>
                        <a:ea typeface="Calibri"/>
                        <a:cs typeface="Times New Roman"/>
                      </a:endParaRPr>
                    </a:p>
                  </a:txBody>
                  <a:tcPr marL="68580" marR="68580" marT="0" marB="0"/>
                </a:tc>
                <a:tc>
                  <a:txBody>
                    <a:bodyPr/>
                    <a:lstStyle/>
                    <a:p>
                      <a:pPr>
                        <a:lnSpc>
                          <a:spcPct val="115000"/>
                        </a:lnSpc>
                        <a:spcAft>
                          <a:spcPts val="0"/>
                        </a:spcAft>
                      </a:pPr>
                      <a:r>
                        <a:rPr lang="en-GB" sz="2000" dirty="0">
                          <a:effectLst/>
                        </a:rPr>
                        <a:t>2024</a:t>
                      </a:r>
                      <a:endParaRPr lang="fr-FR"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1142134">
                <a:tc>
                  <a:txBody>
                    <a:bodyPr/>
                    <a:lstStyle/>
                    <a:p>
                      <a:pPr>
                        <a:lnSpc>
                          <a:spcPct val="115000"/>
                        </a:lnSpc>
                        <a:spcAft>
                          <a:spcPts val="0"/>
                        </a:spcAft>
                      </a:pPr>
                      <a:r>
                        <a:rPr lang="en-GB" sz="2400" b="1" dirty="0" smtClean="0">
                          <a:effectLst/>
                        </a:rPr>
                        <a:t>Average Union-wide determined unit cost for </a:t>
                      </a:r>
                      <a:r>
                        <a:rPr lang="en-GB" sz="2400" b="1" dirty="0" err="1" smtClean="0">
                          <a:effectLst/>
                        </a:rPr>
                        <a:t>en</a:t>
                      </a:r>
                      <a:r>
                        <a:rPr lang="en-GB" sz="2400" b="1" dirty="0" smtClean="0">
                          <a:effectLst/>
                        </a:rPr>
                        <a:t> route ANS</a:t>
                      </a:r>
                      <a:endParaRPr lang="fr-FR" sz="2400" b="1" dirty="0">
                        <a:effectLst/>
                        <a:latin typeface="Calibri"/>
                        <a:ea typeface="Calibri"/>
                        <a:cs typeface="Times New Roman"/>
                      </a:endParaRPr>
                    </a:p>
                  </a:txBody>
                  <a:tcPr marL="68580" marR="68580" marT="0" marB="0"/>
                </a:tc>
                <a:tc>
                  <a:txBody>
                    <a:bodyPr/>
                    <a:lstStyle/>
                    <a:p>
                      <a:pPr>
                        <a:lnSpc>
                          <a:spcPct val="115000"/>
                        </a:lnSpc>
                        <a:spcAft>
                          <a:spcPts val="0"/>
                        </a:spcAft>
                      </a:pPr>
                      <a:r>
                        <a:rPr lang="en-GB" sz="2400" b="1" dirty="0" smtClean="0">
                          <a:effectLst/>
                        </a:rPr>
                        <a:t>-1.9%</a:t>
                      </a:r>
                      <a:endParaRPr lang="fr-FR" sz="2400" b="1" dirty="0">
                        <a:effectLst/>
                        <a:latin typeface="Calibri"/>
                        <a:ea typeface="Calibri"/>
                        <a:cs typeface="Times New Roman"/>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2400" b="1" dirty="0" smtClean="0">
                          <a:effectLst/>
                        </a:rPr>
                        <a:t>-1.9%</a:t>
                      </a:r>
                      <a:endParaRPr lang="fr-FR" sz="2400" b="1" dirty="0" smtClean="0">
                        <a:effectLst/>
                        <a:latin typeface="+mn-lt"/>
                        <a:ea typeface="Calibri"/>
                        <a:cs typeface="Times New Roman"/>
                      </a:endParaRPr>
                    </a:p>
                    <a:p>
                      <a:pPr>
                        <a:lnSpc>
                          <a:spcPct val="115000"/>
                        </a:lnSpc>
                        <a:spcAft>
                          <a:spcPts val="0"/>
                        </a:spcAft>
                      </a:pPr>
                      <a:endParaRPr lang="fr-FR" sz="2400" b="1" dirty="0">
                        <a:effectLst/>
                        <a:latin typeface="Calibri"/>
                        <a:ea typeface="Calibri"/>
                        <a:cs typeface="Times New Roman"/>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2400" b="1" dirty="0" smtClean="0">
                          <a:effectLst/>
                        </a:rPr>
                        <a:t>-1.9%</a:t>
                      </a:r>
                      <a:endParaRPr lang="fr-FR" sz="2400" b="1" dirty="0" smtClean="0">
                        <a:effectLst/>
                        <a:latin typeface="+mn-lt"/>
                        <a:ea typeface="Calibri"/>
                        <a:cs typeface="Times New Roman"/>
                      </a:endParaRPr>
                    </a:p>
                    <a:p>
                      <a:pPr>
                        <a:lnSpc>
                          <a:spcPct val="115000"/>
                        </a:lnSpc>
                        <a:spcAft>
                          <a:spcPts val="0"/>
                        </a:spcAft>
                      </a:pPr>
                      <a:endParaRPr lang="fr-FR" sz="2400" b="1" dirty="0">
                        <a:effectLst/>
                        <a:latin typeface="Calibri"/>
                        <a:ea typeface="Calibri"/>
                        <a:cs typeface="Times New Roman"/>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2400" b="1" dirty="0" smtClean="0">
                          <a:effectLst/>
                        </a:rPr>
                        <a:t>-1.9%</a:t>
                      </a:r>
                      <a:endParaRPr lang="fr-FR" sz="2400" b="1" dirty="0" smtClean="0">
                        <a:effectLst/>
                        <a:latin typeface="+mn-lt"/>
                        <a:ea typeface="Calibri"/>
                        <a:cs typeface="Times New Roman"/>
                      </a:endParaRPr>
                    </a:p>
                    <a:p>
                      <a:pPr>
                        <a:lnSpc>
                          <a:spcPct val="115000"/>
                        </a:lnSpc>
                        <a:spcAft>
                          <a:spcPts val="0"/>
                        </a:spcAft>
                      </a:pPr>
                      <a:endParaRPr lang="fr-FR" sz="2400" b="1" dirty="0">
                        <a:effectLst/>
                        <a:latin typeface="Calibri"/>
                        <a:ea typeface="Calibri"/>
                        <a:cs typeface="Times New Roman"/>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2400" b="1" dirty="0" smtClean="0">
                          <a:effectLst/>
                        </a:rPr>
                        <a:t>-1.9%</a:t>
                      </a:r>
                      <a:endParaRPr lang="fr-FR" sz="2400" b="1"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bl>
          </a:graphicData>
        </a:graphic>
      </p:graphicFrame>
      <p:sp>
        <p:nvSpPr>
          <p:cNvPr id="7" name="Textfeld 6"/>
          <p:cNvSpPr txBox="1"/>
          <p:nvPr/>
        </p:nvSpPr>
        <p:spPr>
          <a:xfrm>
            <a:off x="892302" y="3076091"/>
            <a:ext cx="10630895" cy="1754326"/>
          </a:xfrm>
          <a:prstGeom prst="rect">
            <a:avLst/>
          </a:prstGeom>
          <a:noFill/>
        </p:spPr>
        <p:txBody>
          <a:bodyPr wrap="square" rtlCol="0">
            <a:spAutoFit/>
          </a:bodyPr>
          <a:lstStyle/>
          <a:p>
            <a:r>
              <a:rPr lang="en-US" dirty="0">
                <a:solidFill>
                  <a:schemeClr val="tx2"/>
                </a:solidFill>
                <a:latin typeface="Arial" panose="020B0604020202020204" pitchFamily="34" charset="0"/>
                <a:cs typeface="Arial" panose="020B0604020202020204" pitchFamily="34" charset="0"/>
              </a:rPr>
              <a:t>1</a:t>
            </a:r>
            <a:r>
              <a:rPr lang="en-US" dirty="0" smtClean="0">
                <a:solidFill>
                  <a:schemeClr val="tx2"/>
                </a:solidFill>
                <a:latin typeface="Arial" panose="020B0604020202020204" pitchFamily="34" charset="0"/>
                <a:cs typeface="Arial" panose="020B0604020202020204" pitchFamily="34" charset="0"/>
              </a:rPr>
              <a:t>. Union-wide </a:t>
            </a:r>
            <a:r>
              <a:rPr lang="en-US" dirty="0">
                <a:solidFill>
                  <a:schemeClr val="tx2"/>
                </a:solidFill>
                <a:latin typeface="Arial" panose="020B0604020202020204" pitchFamily="34" charset="0"/>
                <a:cs typeface="Arial" panose="020B0604020202020204" pitchFamily="34" charset="0"/>
              </a:rPr>
              <a:t>performance targets for the key performance area of cost-efficiency, as defined in point 4.1 of Section 1 of Annex I to Implementing Regulation (EU) 2019/317, shall be a year-on-year change of the average Union- wide determined unit cost for </a:t>
            </a:r>
            <a:r>
              <a:rPr lang="en-US" i="1" dirty="0" err="1">
                <a:solidFill>
                  <a:schemeClr val="tx2"/>
                </a:solidFill>
                <a:latin typeface="Arial" panose="020B0604020202020204" pitchFamily="34" charset="0"/>
                <a:cs typeface="Arial" panose="020B0604020202020204" pitchFamily="34" charset="0"/>
              </a:rPr>
              <a:t>en</a:t>
            </a:r>
            <a:r>
              <a:rPr lang="en-US" i="1" dirty="0">
                <a:solidFill>
                  <a:schemeClr val="tx2"/>
                </a:solidFill>
                <a:latin typeface="Arial" panose="020B0604020202020204" pitchFamily="34" charset="0"/>
                <a:cs typeface="Arial" panose="020B0604020202020204" pitchFamily="34" charset="0"/>
              </a:rPr>
              <a:t> route </a:t>
            </a:r>
            <a:r>
              <a:rPr lang="en-US" dirty="0">
                <a:solidFill>
                  <a:schemeClr val="tx2"/>
                </a:solidFill>
                <a:latin typeface="Arial" panose="020B0604020202020204" pitchFamily="34" charset="0"/>
                <a:cs typeface="Arial" panose="020B0604020202020204" pitchFamily="34" charset="0"/>
              </a:rPr>
              <a:t>air navigation services of – 1,9 % for 2020, – 1,9 % for 2021, – 1,9 % for 2022, – 1,9 % for 2023 and – 1,9 % for 2024. The year-on-year change shall be calculated starting from the baseline value for the determined unit cost set in paragraph 3. </a:t>
            </a:r>
            <a:endParaRPr lang="de-CH"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11429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fr-FR" dirty="0" err="1" smtClean="0">
                <a:solidFill>
                  <a:schemeClr val="accent1">
                    <a:lumMod val="75000"/>
                  </a:schemeClr>
                </a:solidFill>
              </a:rPr>
              <a:t>Cost</a:t>
            </a:r>
            <a:r>
              <a:rPr lang="fr-FR" dirty="0" smtClean="0">
                <a:solidFill>
                  <a:schemeClr val="accent1">
                    <a:lumMod val="75000"/>
                  </a:schemeClr>
                </a:solidFill>
              </a:rPr>
              <a:t> </a:t>
            </a:r>
            <a:r>
              <a:rPr lang="fr-FR" dirty="0" err="1" smtClean="0">
                <a:solidFill>
                  <a:schemeClr val="accent1">
                    <a:lumMod val="75000"/>
                  </a:schemeClr>
                </a:solidFill>
              </a:rPr>
              <a:t>Efficiency</a:t>
            </a:r>
            <a:endParaRPr lang="fr-FR" dirty="0">
              <a:solidFill>
                <a:schemeClr val="accent1">
                  <a:lumMod val="75000"/>
                </a:schemeClr>
              </a:solidFill>
            </a:endParaRPr>
          </a:p>
        </p:txBody>
      </p:sp>
      <p:sp>
        <p:nvSpPr>
          <p:cNvPr id="3" name="Tijdelijke aanduiding voor tekst 2"/>
          <p:cNvSpPr>
            <a:spLocks noGrp="1"/>
          </p:cNvSpPr>
          <p:nvPr>
            <p:ph type="body" sz="quarter" idx="14"/>
          </p:nvPr>
        </p:nvSpPr>
        <p:spPr/>
        <p:txBody>
          <a:bodyPr/>
          <a:lstStyle/>
          <a:p>
            <a:pPr algn="just"/>
            <a:r>
              <a:rPr lang="de-CH" dirty="0" err="1" smtClean="0">
                <a:solidFill>
                  <a:schemeClr val="accent1">
                    <a:lumMod val="75000"/>
                  </a:schemeClr>
                </a:solidFill>
              </a:rPr>
              <a:t>Cost</a:t>
            </a:r>
            <a:r>
              <a:rPr lang="de-CH" dirty="0" smtClean="0">
                <a:solidFill>
                  <a:schemeClr val="accent1">
                    <a:lumMod val="75000"/>
                  </a:schemeClr>
                </a:solidFill>
              </a:rPr>
              <a:t> </a:t>
            </a:r>
            <a:r>
              <a:rPr lang="de-CH" dirty="0" err="1" smtClean="0">
                <a:solidFill>
                  <a:schemeClr val="accent1">
                    <a:lumMod val="75000"/>
                  </a:schemeClr>
                </a:solidFill>
              </a:rPr>
              <a:t>efficiency</a:t>
            </a:r>
            <a:r>
              <a:rPr lang="de-CH" dirty="0" smtClean="0">
                <a:solidFill>
                  <a:schemeClr val="accent1">
                    <a:lumMod val="75000"/>
                  </a:schemeClr>
                </a:solidFill>
              </a:rPr>
              <a:t> </a:t>
            </a:r>
            <a:r>
              <a:rPr lang="de-CH" dirty="0" err="1" smtClean="0">
                <a:solidFill>
                  <a:schemeClr val="accent1">
                    <a:lumMod val="75000"/>
                  </a:schemeClr>
                </a:solidFill>
              </a:rPr>
              <a:t>targets</a:t>
            </a:r>
            <a:r>
              <a:rPr lang="de-CH" dirty="0">
                <a:solidFill>
                  <a:schemeClr val="accent1">
                    <a:lumMod val="75000"/>
                  </a:schemeClr>
                </a:solidFill>
              </a:rPr>
              <a:t> </a:t>
            </a:r>
            <a:r>
              <a:rPr lang="de-CH" dirty="0" err="1" smtClean="0">
                <a:solidFill>
                  <a:schemeClr val="accent1">
                    <a:lumMod val="75000"/>
                  </a:schemeClr>
                </a:solidFill>
              </a:rPr>
              <a:t>have</a:t>
            </a:r>
            <a:r>
              <a:rPr lang="de-CH" dirty="0" smtClean="0">
                <a:solidFill>
                  <a:schemeClr val="accent1">
                    <a:lumMod val="75000"/>
                  </a:schemeClr>
                </a:solidFill>
              </a:rPr>
              <a:t> </a:t>
            </a:r>
            <a:r>
              <a:rPr lang="de-CH" dirty="0" err="1" smtClean="0">
                <a:solidFill>
                  <a:schemeClr val="accent1">
                    <a:lumMod val="75000"/>
                  </a:schemeClr>
                </a:solidFill>
              </a:rPr>
              <a:t>been</a:t>
            </a:r>
            <a:r>
              <a:rPr lang="de-CH" dirty="0" smtClean="0">
                <a:solidFill>
                  <a:schemeClr val="accent1">
                    <a:lumMod val="75000"/>
                  </a:schemeClr>
                </a:solidFill>
              </a:rPr>
              <a:t> </a:t>
            </a:r>
            <a:r>
              <a:rPr lang="de-CH" dirty="0" err="1" smtClean="0">
                <a:solidFill>
                  <a:schemeClr val="accent1">
                    <a:lumMod val="75000"/>
                  </a:schemeClr>
                </a:solidFill>
              </a:rPr>
              <a:t>already</a:t>
            </a:r>
            <a:r>
              <a:rPr lang="de-CH" dirty="0" smtClean="0">
                <a:solidFill>
                  <a:schemeClr val="accent1">
                    <a:lumMod val="75000"/>
                  </a:schemeClr>
                </a:solidFill>
              </a:rPr>
              <a:t> </a:t>
            </a:r>
            <a:r>
              <a:rPr lang="de-CH" dirty="0" err="1" smtClean="0">
                <a:solidFill>
                  <a:schemeClr val="accent1">
                    <a:lumMod val="75000"/>
                  </a:schemeClr>
                </a:solidFill>
              </a:rPr>
              <a:t>consulted</a:t>
            </a:r>
            <a:r>
              <a:rPr lang="de-CH" dirty="0" smtClean="0">
                <a:solidFill>
                  <a:schemeClr val="accent1">
                    <a:lumMod val="75000"/>
                  </a:schemeClr>
                </a:solidFill>
              </a:rPr>
              <a:t> at national </a:t>
            </a:r>
            <a:r>
              <a:rPr lang="de-CH" dirty="0" err="1" smtClean="0">
                <a:solidFill>
                  <a:schemeClr val="accent1">
                    <a:lumMod val="75000"/>
                  </a:schemeClr>
                </a:solidFill>
              </a:rPr>
              <a:t>level</a:t>
            </a:r>
            <a:r>
              <a:rPr lang="de-CH" dirty="0" smtClean="0">
                <a:solidFill>
                  <a:schemeClr val="accent1">
                    <a:lumMod val="75000"/>
                  </a:schemeClr>
                </a:solidFill>
              </a:rPr>
              <a:t> in FABEC.</a:t>
            </a:r>
          </a:p>
          <a:p>
            <a:pPr marL="285750" indent="-285750" algn="just">
              <a:buFont typeface="Wingdings" panose="05000000000000000000" pitchFamily="2" charset="2"/>
              <a:buChar char="q"/>
            </a:pPr>
            <a:endParaRPr lang="de-CH" i="1" dirty="0" smtClean="0">
              <a:solidFill>
                <a:schemeClr val="accent1">
                  <a:lumMod val="75000"/>
                </a:schemeClr>
              </a:solidFill>
            </a:endParaRPr>
          </a:p>
          <a:p>
            <a:pPr marL="285750" indent="-285750" algn="just">
              <a:buFont typeface="Wingdings" panose="05000000000000000000" pitchFamily="2" charset="2"/>
              <a:buChar char="q"/>
            </a:pPr>
            <a:endParaRPr lang="de-CH" i="1" dirty="0">
              <a:solidFill>
                <a:schemeClr val="accent1">
                  <a:lumMod val="75000"/>
                </a:schemeClr>
              </a:solidFill>
            </a:endParaRPr>
          </a:p>
          <a:p>
            <a:pPr marL="742950" lvl="1" indent="-285750" algn="just">
              <a:buFont typeface="Symbol" panose="05050102010706020507" pitchFamily="18" charset="2"/>
              <a:buChar char="-"/>
            </a:pPr>
            <a:r>
              <a:rPr lang="de-CH" sz="2400" b="0" dirty="0" smtClean="0">
                <a:solidFill>
                  <a:schemeClr val="accent1">
                    <a:lumMod val="75000"/>
                  </a:schemeClr>
                </a:solidFill>
                <a:latin typeface="Arial" panose="020B0604020202020204" pitchFamily="34" charset="0"/>
                <a:cs typeface="Arial" panose="020B0604020202020204" pitchFamily="34" charset="0"/>
              </a:rPr>
              <a:t>2th </a:t>
            </a:r>
            <a:r>
              <a:rPr lang="de-CH" sz="2400" b="0" dirty="0" err="1" smtClean="0">
                <a:solidFill>
                  <a:schemeClr val="accent1">
                    <a:lumMod val="75000"/>
                  </a:schemeClr>
                </a:solidFill>
                <a:latin typeface="Arial" panose="020B0604020202020204" pitchFamily="34" charset="0"/>
                <a:cs typeface="Arial" panose="020B0604020202020204" pitchFamily="34" charset="0"/>
              </a:rPr>
              <a:t>July</a:t>
            </a:r>
            <a:r>
              <a:rPr lang="de-CH" sz="2400" b="0" dirty="0" smtClean="0">
                <a:solidFill>
                  <a:schemeClr val="accent1">
                    <a:lumMod val="75000"/>
                  </a:schemeClr>
                </a:solidFill>
                <a:latin typeface="Arial" panose="020B0604020202020204" pitchFamily="34" charset="0"/>
                <a:cs typeface="Arial" panose="020B0604020202020204" pitchFamily="34" charset="0"/>
              </a:rPr>
              <a:t> – </a:t>
            </a:r>
            <a:r>
              <a:rPr lang="de-CH" sz="2400" b="0" dirty="0" err="1" smtClean="0">
                <a:solidFill>
                  <a:schemeClr val="accent1">
                    <a:lumMod val="75000"/>
                  </a:schemeClr>
                </a:solidFill>
                <a:latin typeface="Arial" panose="020B0604020202020204" pitchFamily="34" charset="0"/>
                <a:cs typeface="Arial" panose="020B0604020202020204" pitchFamily="34" charset="0"/>
              </a:rPr>
              <a:t>Netherlands</a:t>
            </a:r>
            <a:endParaRPr lang="de-CH" sz="2400" b="0" dirty="0" smtClean="0">
              <a:solidFill>
                <a:schemeClr val="accent1">
                  <a:lumMod val="75000"/>
                </a:schemeClr>
              </a:solidFill>
              <a:latin typeface="Arial" panose="020B0604020202020204" pitchFamily="34" charset="0"/>
              <a:cs typeface="Arial" panose="020B0604020202020204" pitchFamily="34" charset="0"/>
            </a:endParaRPr>
          </a:p>
          <a:p>
            <a:pPr marL="742950" lvl="1" indent="-285750" algn="just">
              <a:buFont typeface="Symbol" panose="05050102010706020507" pitchFamily="18" charset="2"/>
              <a:buChar char="-"/>
            </a:pPr>
            <a:r>
              <a:rPr lang="de-CH" sz="2400" b="0" dirty="0" smtClean="0">
                <a:solidFill>
                  <a:schemeClr val="accent1">
                    <a:lumMod val="75000"/>
                  </a:schemeClr>
                </a:solidFill>
                <a:latin typeface="Arial" panose="020B0604020202020204" pitchFamily="34" charset="0"/>
                <a:cs typeface="Arial" panose="020B0604020202020204" pitchFamily="34" charset="0"/>
              </a:rPr>
              <a:t>4th </a:t>
            </a:r>
            <a:r>
              <a:rPr lang="de-CH" sz="2400" b="0" dirty="0" err="1" smtClean="0">
                <a:solidFill>
                  <a:schemeClr val="accent1">
                    <a:lumMod val="75000"/>
                  </a:schemeClr>
                </a:solidFill>
                <a:latin typeface="Arial" panose="020B0604020202020204" pitchFamily="34" charset="0"/>
                <a:cs typeface="Arial" panose="020B0604020202020204" pitchFamily="34" charset="0"/>
              </a:rPr>
              <a:t>July</a:t>
            </a:r>
            <a:r>
              <a:rPr lang="de-CH" sz="2400" b="0" dirty="0" smtClean="0">
                <a:solidFill>
                  <a:schemeClr val="accent1">
                    <a:lumMod val="75000"/>
                  </a:schemeClr>
                </a:solidFill>
                <a:latin typeface="Arial" panose="020B0604020202020204" pitchFamily="34" charset="0"/>
                <a:cs typeface="Arial" panose="020B0604020202020204" pitchFamily="34" charset="0"/>
              </a:rPr>
              <a:t> – France</a:t>
            </a:r>
          </a:p>
          <a:p>
            <a:pPr marL="742950" lvl="1" indent="-285750" algn="just">
              <a:buFont typeface="Symbol" panose="05050102010706020507" pitchFamily="18" charset="2"/>
              <a:buChar char="-"/>
            </a:pPr>
            <a:r>
              <a:rPr lang="de-CH" sz="2400" b="0" dirty="0" smtClean="0">
                <a:solidFill>
                  <a:schemeClr val="accent1">
                    <a:lumMod val="75000"/>
                  </a:schemeClr>
                </a:solidFill>
                <a:latin typeface="Arial" panose="020B0604020202020204" pitchFamily="34" charset="0"/>
                <a:cs typeface="Arial" panose="020B0604020202020204" pitchFamily="34" charset="0"/>
              </a:rPr>
              <a:t>21th August – Germany </a:t>
            </a:r>
          </a:p>
          <a:p>
            <a:pPr marL="742950" lvl="1" indent="-285750" algn="just">
              <a:buFont typeface="Symbol" panose="05050102010706020507" pitchFamily="18" charset="2"/>
              <a:buChar char="-"/>
            </a:pPr>
            <a:r>
              <a:rPr lang="de-CH" sz="2400" b="0" dirty="0" smtClean="0">
                <a:solidFill>
                  <a:schemeClr val="accent1">
                    <a:lumMod val="75000"/>
                  </a:schemeClr>
                </a:solidFill>
                <a:latin typeface="Arial" panose="020B0604020202020204" pitchFamily="34" charset="0"/>
                <a:cs typeface="Arial" panose="020B0604020202020204" pitchFamily="34" charset="0"/>
              </a:rPr>
              <a:t>28th August – </a:t>
            </a:r>
            <a:r>
              <a:rPr lang="de-CH" sz="2400" b="0" dirty="0" err="1" smtClean="0">
                <a:solidFill>
                  <a:schemeClr val="accent1">
                    <a:lumMod val="75000"/>
                  </a:schemeClr>
                </a:solidFill>
                <a:latin typeface="Arial" panose="020B0604020202020204" pitchFamily="34" charset="0"/>
                <a:cs typeface="Arial" panose="020B0604020202020204" pitchFamily="34" charset="0"/>
              </a:rPr>
              <a:t>Switzerland</a:t>
            </a:r>
            <a:endParaRPr lang="de-CH" sz="2400" b="0" dirty="0" smtClean="0">
              <a:solidFill>
                <a:schemeClr val="accent1">
                  <a:lumMod val="75000"/>
                </a:schemeClr>
              </a:solidFill>
              <a:latin typeface="Arial" panose="020B0604020202020204" pitchFamily="34" charset="0"/>
              <a:cs typeface="Arial" panose="020B0604020202020204" pitchFamily="34" charset="0"/>
            </a:endParaRPr>
          </a:p>
          <a:p>
            <a:pPr marL="742950" lvl="1" indent="-285750" algn="just">
              <a:buFont typeface="Symbol" panose="05050102010706020507" pitchFamily="18" charset="2"/>
              <a:buChar char="-"/>
            </a:pPr>
            <a:r>
              <a:rPr lang="de-CH" sz="2400" b="0" dirty="0" smtClean="0">
                <a:solidFill>
                  <a:schemeClr val="accent1">
                    <a:lumMod val="75000"/>
                  </a:schemeClr>
                </a:solidFill>
                <a:latin typeface="Arial" panose="020B0604020202020204" pitchFamily="34" charset="0"/>
                <a:cs typeface="Arial" panose="020B0604020202020204" pitchFamily="34" charset="0"/>
              </a:rPr>
              <a:t>29th August – </a:t>
            </a:r>
            <a:r>
              <a:rPr lang="de-CH" sz="2400" b="0" dirty="0" err="1" smtClean="0">
                <a:solidFill>
                  <a:schemeClr val="accent1">
                    <a:lumMod val="75000"/>
                  </a:schemeClr>
                </a:solidFill>
                <a:latin typeface="Arial" panose="020B0604020202020204" pitchFamily="34" charset="0"/>
                <a:cs typeface="Arial" panose="020B0604020202020204" pitchFamily="34" charset="0"/>
              </a:rPr>
              <a:t>Belgium</a:t>
            </a:r>
            <a:r>
              <a:rPr lang="de-CH" sz="2400" b="0" dirty="0" smtClean="0">
                <a:solidFill>
                  <a:schemeClr val="accent1">
                    <a:lumMod val="75000"/>
                  </a:schemeClr>
                </a:solidFill>
                <a:latin typeface="Arial" panose="020B0604020202020204" pitchFamily="34" charset="0"/>
                <a:cs typeface="Arial" panose="020B0604020202020204" pitchFamily="34" charset="0"/>
              </a:rPr>
              <a:t> and Luxembourg</a:t>
            </a:r>
          </a:p>
          <a:p>
            <a:pPr marL="742950" lvl="1" indent="-285750" algn="just">
              <a:buFont typeface="Symbol" panose="05050102010706020507" pitchFamily="18" charset="2"/>
              <a:buChar char="-"/>
            </a:pPr>
            <a:r>
              <a:rPr lang="de-CH" sz="2400" b="0" dirty="0" smtClean="0">
                <a:solidFill>
                  <a:schemeClr val="accent1">
                    <a:lumMod val="75000"/>
                  </a:schemeClr>
                </a:solidFill>
                <a:latin typeface="Arial" panose="020B0604020202020204" pitchFamily="34" charset="0"/>
                <a:cs typeface="Arial" panose="020B0604020202020204" pitchFamily="34" charset="0"/>
              </a:rPr>
              <a:t>3rd September - Luxembourg</a:t>
            </a:r>
            <a:endParaRPr lang="fr-FR" sz="2400" b="0" dirty="0">
              <a:solidFill>
                <a:schemeClr val="accent1">
                  <a:lumMod val="75000"/>
                </a:schemeClr>
              </a:solidFill>
              <a:latin typeface="Arial" panose="020B0604020202020204" pitchFamily="34" charset="0"/>
              <a:cs typeface="Arial" panose="020B0604020202020204" pitchFamily="34" charset="0"/>
            </a:endParaRPr>
          </a:p>
          <a:p>
            <a:endParaRPr lang="nl-NL" sz="1600" dirty="0"/>
          </a:p>
        </p:txBody>
      </p:sp>
      <p:sp>
        <p:nvSpPr>
          <p:cNvPr id="4" name="Tijdelijke aanduiding voor voettekst 3"/>
          <p:cNvSpPr>
            <a:spLocks noGrp="1"/>
          </p:cNvSpPr>
          <p:nvPr>
            <p:ph type="ftr" sz="quarter" idx="15"/>
          </p:nvPr>
        </p:nvSpPr>
        <p:spPr/>
        <p:txBody>
          <a:bodyPr/>
          <a:lstStyle/>
          <a:p>
            <a:pPr>
              <a:defRPr/>
            </a:pPr>
            <a:endParaRPr lang="de-DE"/>
          </a:p>
        </p:txBody>
      </p:sp>
      <p:pic>
        <p:nvPicPr>
          <p:cNvPr id="5" name="Grafik 4"/>
          <p:cNvPicPr>
            <a:picLocks noChangeAspect="1"/>
          </p:cNvPicPr>
          <p:nvPr/>
        </p:nvPicPr>
        <p:blipFill>
          <a:blip r:embed="rId2"/>
          <a:stretch>
            <a:fillRect/>
          </a:stretch>
        </p:blipFill>
        <p:spPr>
          <a:xfrm>
            <a:off x="7176120" y="1988840"/>
            <a:ext cx="4325273" cy="3927898"/>
          </a:xfrm>
          <a:prstGeom prst="rect">
            <a:avLst/>
          </a:prstGeom>
        </p:spPr>
      </p:pic>
    </p:spTree>
    <p:extLst>
      <p:ext uri="{BB962C8B-B14F-4D97-AF65-F5344CB8AC3E}">
        <p14:creationId xmlns:p14="http://schemas.microsoft.com/office/powerpoint/2010/main" val="20904657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623392" y="652246"/>
            <a:ext cx="8719459" cy="576262"/>
          </a:xfrm>
        </p:spPr>
        <p:txBody>
          <a:bodyPr/>
          <a:lstStyle/>
          <a:p>
            <a:r>
              <a:rPr lang="fr-FR" dirty="0" err="1" smtClean="0">
                <a:solidFill>
                  <a:schemeClr val="accent1">
                    <a:lumMod val="75000"/>
                  </a:schemeClr>
                </a:solidFill>
              </a:rPr>
              <a:t>Cost</a:t>
            </a:r>
            <a:r>
              <a:rPr lang="fr-FR" dirty="0" smtClean="0">
                <a:solidFill>
                  <a:schemeClr val="accent1">
                    <a:lumMod val="75000"/>
                  </a:schemeClr>
                </a:solidFill>
              </a:rPr>
              <a:t> </a:t>
            </a:r>
            <a:r>
              <a:rPr lang="fr-FR" dirty="0" err="1" smtClean="0">
                <a:solidFill>
                  <a:schemeClr val="accent1">
                    <a:lumMod val="75000"/>
                  </a:schemeClr>
                </a:solidFill>
              </a:rPr>
              <a:t>Efficiency</a:t>
            </a:r>
            <a:r>
              <a:rPr lang="fr-FR" dirty="0" smtClean="0">
                <a:solidFill>
                  <a:schemeClr val="accent1">
                    <a:lumMod val="75000"/>
                  </a:schemeClr>
                </a:solidFill>
              </a:rPr>
              <a:t> RP3</a:t>
            </a:r>
            <a:endParaRPr lang="fr-FR" dirty="0">
              <a:solidFill>
                <a:schemeClr val="accent1">
                  <a:lumMod val="75000"/>
                </a:schemeClr>
              </a:solidFill>
            </a:endParaRPr>
          </a:p>
        </p:txBody>
      </p:sp>
      <p:sp>
        <p:nvSpPr>
          <p:cNvPr id="4" name="Tijdelijke aanduiding voor voettekst 3"/>
          <p:cNvSpPr>
            <a:spLocks noGrp="1"/>
          </p:cNvSpPr>
          <p:nvPr>
            <p:ph type="ftr" sz="quarter" idx="15"/>
          </p:nvPr>
        </p:nvSpPr>
        <p:spPr/>
        <p:txBody>
          <a:bodyPr/>
          <a:lstStyle/>
          <a:p>
            <a:pPr>
              <a:defRPr/>
            </a:pPr>
            <a:endParaRPr lang="de-DE" dirty="0"/>
          </a:p>
        </p:txBody>
      </p:sp>
      <p:sp>
        <p:nvSpPr>
          <p:cNvPr id="3" name="Textfeld 2"/>
          <p:cNvSpPr txBox="1"/>
          <p:nvPr/>
        </p:nvSpPr>
        <p:spPr>
          <a:xfrm>
            <a:off x="623392" y="1412776"/>
            <a:ext cx="9937104" cy="5570756"/>
          </a:xfrm>
          <a:prstGeom prst="rect">
            <a:avLst/>
          </a:prstGeom>
          <a:noFill/>
        </p:spPr>
        <p:txBody>
          <a:bodyPr wrap="square" rtlCol="0">
            <a:spAutoFit/>
          </a:bodyPr>
          <a:lstStyle/>
          <a:p>
            <a:endParaRPr lang="en-US" sz="2000" dirty="0" smtClean="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smtClean="0">
                <a:solidFill>
                  <a:schemeClr val="tx2"/>
                </a:solidFill>
                <a:latin typeface="Arial" panose="020B0604020202020204" pitchFamily="34" charset="0"/>
                <a:cs typeface="Arial" panose="020B0604020202020204" pitchFamily="34" charset="0"/>
              </a:rPr>
              <a:t>RP3 </a:t>
            </a:r>
            <a:r>
              <a:rPr lang="en-US" sz="2400" dirty="0">
                <a:solidFill>
                  <a:schemeClr val="tx2"/>
                </a:solidFill>
                <a:latin typeface="Arial" panose="020B0604020202020204" pitchFamily="34" charset="0"/>
                <a:cs typeface="Arial" panose="020B0604020202020204" pitchFamily="34" charset="0"/>
              </a:rPr>
              <a:t>is a </a:t>
            </a:r>
            <a:r>
              <a:rPr lang="en-US" sz="2400" dirty="0" smtClean="0">
                <a:solidFill>
                  <a:schemeClr val="tx2"/>
                </a:solidFill>
                <a:latin typeface="Arial" panose="020B0604020202020204" pitchFamily="34" charset="0"/>
                <a:cs typeface="Arial" panose="020B0604020202020204" pitchFamily="34" charset="0"/>
              </a:rPr>
              <a:t>period with </a:t>
            </a:r>
            <a:r>
              <a:rPr lang="en-US" sz="2400" dirty="0">
                <a:solidFill>
                  <a:schemeClr val="tx2"/>
                </a:solidFill>
                <a:latin typeface="Arial" panose="020B0604020202020204" pitchFamily="34" charset="0"/>
                <a:cs typeface="Arial" panose="020B0604020202020204" pitchFamily="34" charset="0"/>
              </a:rPr>
              <a:t>major developments planned in the main pillars of air navigation </a:t>
            </a:r>
            <a:r>
              <a:rPr lang="en-US" sz="2400" dirty="0" smtClean="0">
                <a:solidFill>
                  <a:schemeClr val="tx2"/>
                </a:solidFill>
                <a:latin typeface="Arial" panose="020B0604020202020204" pitchFamily="34" charset="0"/>
                <a:cs typeface="Arial" panose="020B0604020202020204" pitchFamily="34" charset="0"/>
              </a:rPr>
              <a:t>services such as Airspace, technology, airport, institutional, human factor and safety although FABEC.</a:t>
            </a:r>
          </a:p>
          <a:p>
            <a:pPr marL="285750" indent="-285750">
              <a:buFont typeface="Arial" panose="020B0604020202020204" pitchFamily="34" charset="0"/>
              <a:buChar char="•"/>
            </a:pPr>
            <a:endParaRPr lang="en-US" sz="2400" dirty="0" smtClean="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smtClean="0">
                <a:solidFill>
                  <a:schemeClr val="tx2"/>
                </a:solidFill>
                <a:latin typeface="Arial" panose="020B0604020202020204" pitchFamily="34" charset="0"/>
                <a:cs typeface="Arial" panose="020B0604020202020204" pitchFamily="34" charset="0"/>
              </a:rPr>
              <a:t>Implementation of new </a:t>
            </a:r>
            <a:r>
              <a:rPr lang="en-US" sz="2400" dirty="0">
                <a:solidFill>
                  <a:schemeClr val="tx2"/>
                </a:solidFill>
                <a:latin typeface="Arial" panose="020B0604020202020204" pitchFamily="34" charset="0"/>
                <a:cs typeface="Arial" panose="020B0604020202020204" pitchFamily="34" charset="0"/>
              </a:rPr>
              <a:t>ATM systems or upgrades of legacy </a:t>
            </a:r>
            <a:r>
              <a:rPr lang="en-US" sz="2400" dirty="0" smtClean="0">
                <a:solidFill>
                  <a:schemeClr val="tx2"/>
                </a:solidFill>
                <a:latin typeface="Arial" panose="020B0604020202020204" pitchFamily="34" charset="0"/>
                <a:cs typeface="Arial" panose="020B0604020202020204" pitchFamily="34" charset="0"/>
              </a:rPr>
              <a:t>systems will take place in RP3.</a:t>
            </a:r>
          </a:p>
          <a:p>
            <a:pPr marL="285750" indent="-285750">
              <a:buFont typeface="Arial" panose="020B0604020202020204" pitchFamily="34" charset="0"/>
              <a:buChar char="•"/>
            </a:pPr>
            <a:endParaRPr lang="en-US" sz="2400" dirty="0" smtClean="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smtClean="0">
                <a:solidFill>
                  <a:schemeClr val="tx2"/>
                </a:solidFill>
                <a:latin typeface="Arial" panose="020B0604020202020204" pitchFamily="34" charset="0"/>
                <a:cs typeface="Arial" panose="020B0604020202020204" pitchFamily="34" charset="0"/>
              </a:rPr>
              <a:t>Recruiting: ATCO </a:t>
            </a:r>
            <a:r>
              <a:rPr lang="en-US" sz="2400" dirty="0">
                <a:solidFill>
                  <a:schemeClr val="tx2"/>
                </a:solidFill>
                <a:latin typeface="Arial" panose="020B0604020202020204" pitchFamily="34" charset="0"/>
                <a:cs typeface="Arial" panose="020B0604020202020204" pitchFamily="34" charset="0"/>
              </a:rPr>
              <a:t>hiring </a:t>
            </a:r>
            <a:r>
              <a:rPr lang="en-US" sz="2400" dirty="0" smtClean="0">
                <a:solidFill>
                  <a:schemeClr val="tx2"/>
                </a:solidFill>
                <a:latin typeface="Arial" panose="020B0604020202020204" pitchFamily="34" charset="0"/>
                <a:cs typeface="Arial" panose="020B0604020202020204" pitchFamily="34" charset="0"/>
              </a:rPr>
              <a:t>plans, more </a:t>
            </a:r>
            <a:r>
              <a:rPr lang="en-US" sz="2400" dirty="0">
                <a:solidFill>
                  <a:schemeClr val="tx2"/>
                </a:solidFill>
                <a:latin typeface="Arial" panose="020B0604020202020204" pitchFamily="34" charset="0"/>
                <a:cs typeface="Arial" panose="020B0604020202020204" pitchFamily="34" charset="0"/>
              </a:rPr>
              <a:t>flexible rostering and new working conditions for ATCO.</a:t>
            </a:r>
          </a:p>
          <a:p>
            <a:pPr marL="285750" indent="-285750">
              <a:buFont typeface="Arial" panose="020B0604020202020204" pitchFamily="34" charset="0"/>
              <a:buChar char="•"/>
            </a:pPr>
            <a:endParaRPr lang="en-US" sz="2400" dirty="0" smtClean="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smtClean="0">
                <a:solidFill>
                  <a:schemeClr val="tx2"/>
                </a:solidFill>
                <a:latin typeface="Arial" panose="020B0604020202020204" pitchFamily="34" charset="0"/>
                <a:cs typeface="Arial" panose="020B0604020202020204" pitchFamily="34" charset="0"/>
              </a:rPr>
              <a:t>Benefits will </a:t>
            </a:r>
            <a:r>
              <a:rPr lang="en-US" sz="2400" dirty="0">
                <a:solidFill>
                  <a:schemeClr val="tx2"/>
                </a:solidFill>
                <a:latin typeface="Arial" panose="020B0604020202020204" pitchFamily="34" charset="0"/>
                <a:cs typeface="Arial" panose="020B0604020202020204" pitchFamily="34" charset="0"/>
              </a:rPr>
              <a:t>be visible in RP3 and following RP4</a:t>
            </a:r>
          </a:p>
          <a:p>
            <a:endParaRPr lang="en-US" dirty="0"/>
          </a:p>
          <a:p>
            <a:pPr marL="285750" indent="-285750">
              <a:buFont typeface="Arial" panose="020B0604020202020204" pitchFamily="34" charset="0"/>
              <a:buChar char="•"/>
            </a:pPr>
            <a:endParaRPr lang="de-CH" dirty="0" smtClean="0"/>
          </a:p>
          <a:p>
            <a:endParaRPr lang="de-CH" dirty="0" smtClean="0"/>
          </a:p>
          <a:p>
            <a:endParaRPr lang="de-CH" dirty="0"/>
          </a:p>
        </p:txBody>
      </p:sp>
    </p:spTree>
    <p:extLst>
      <p:ext uri="{BB962C8B-B14F-4D97-AF65-F5344CB8AC3E}">
        <p14:creationId xmlns:p14="http://schemas.microsoft.com/office/powerpoint/2010/main" val="33073943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1055440" y="836712"/>
            <a:ext cx="8719459" cy="576262"/>
          </a:xfrm>
        </p:spPr>
        <p:txBody>
          <a:bodyPr/>
          <a:lstStyle/>
          <a:p>
            <a:r>
              <a:rPr lang="fr-FR" sz="3200" dirty="0" err="1" smtClean="0">
                <a:solidFill>
                  <a:schemeClr val="accent1">
                    <a:lumMod val="75000"/>
                  </a:schemeClr>
                </a:solidFill>
              </a:rPr>
              <a:t>Cost</a:t>
            </a:r>
            <a:r>
              <a:rPr lang="fr-FR" sz="3200" dirty="0" smtClean="0">
                <a:solidFill>
                  <a:schemeClr val="accent1">
                    <a:lumMod val="75000"/>
                  </a:schemeClr>
                </a:solidFill>
              </a:rPr>
              <a:t> </a:t>
            </a:r>
            <a:r>
              <a:rPr lang="fr-FR" sz="3200" dirty="0" err="1" smtClean="0">
                <a:solidFill>
                  <a:schemeClr val="accent1">
                    <a:lumMod val="75000"/>
                  </a:schemeClr>
                </a:solidFill>
              </a:rPr>
              <a:t>Efficiency</a:t>
            </a:r>
            <a:r>
              <a:rPr lang="fr-FR" sz="3200" dirty="0" smtClean="0">
                <a:solidFill>
                  <a:schemeClr val="accent1">
                    <a:lumMod val="75000"/>
                  </a:schemeClr>
                </a:solidFill>
              </a:rPr>
              <a:t> RP3</a:t>
            </a:r>
            <a:endParaRPr lang="fr-FR" sz="3200" dirty="0">
              <a:solidFill>
                <a:schemeClr val="accent1">
                  <a:lumMod val="75000"/>
                </a:schemeClr>
              </a:solidFill>
            </a:endParaRPr>
          </a:p>
        </p:txBody>
      </p:sp>
      <p:sp>
        <p:nvSpPr>
          <p:cNvPr id="4" name="Tijdelijke aanduiding voor voettekst 3"/>
          <p:cNvSpPr>
            <a:spLocks noGrp="1"/>
          </p:cNvSpPr>
          <p:nvPr>
            <p:ph type="ftr" sz="quarter" idx="15"/>
          </p:nvPr>
        </p:nvSpPr>
        <p:spPr/>
        <p:txBody>
          <a:bodyPr/>
          <a:lstStyle/>
          <a:p>
            <a:pPr>
              <a:defRPr/>
            </a:pPr>
            <a:endParaRPr lang="de-DE" dirty="0"/>
          </a:p>
        </p:txBody>
      </p:sp>
      <p:sp>
        <p:nvSpPr>
          <p:cNvPr id="3" name="Textfeld 2"/>
          <p:cNvSpPr txBox="1"/>
          <p:nvPr/>
        </p:nvSpPr>
        <p:spPr>
          <a:xfrm>
            <a:off x="1075501" y="1999953"/>
            <a:ext cx="9937104" cy="3847207"/>
          </a:xfrm>
          <a:prstGeom prst="rect">
            <a:avLst/>
          </a:prstGeom>
          <a:noFill/>
        </p:spPr>
        <p:txBody>
          <a:bodyPr wrap="square" rtlCol="0">
            <a:spAutoFit/>
          </a:bodyPr>
          <a:lstStyle/>
          <a:p>
            <a:r>
              <a:rPr lang="en-US" sz="2400" b="1" dirty="0" smtClean="0">
                <a:solidFill>
                  <a:schemeClr val="tx2"/>
                </a:solidFill>
                <a:latin typeface="Arial" panose="020B0604020202020204" pitchFamily="34" charset="0"/>
                <a:cs typeface="Arial" panose="020B0604020202020204" pitchFamily="34" charset="0"/>
              </a:rPr>
              <a:t>SSC 71</a:t>
            </a:r>
          </a:p>
          <a:p>
            <a:endParaRPr lang="en-US" sz="2400" dirty="0">
              <a:solidFill>
                <a:schemeClr val="tx2"/>
              </a:solidFill>
              <a:latin typeface="Arial" panose="020B0604020202020204" pitchFamily="34" charset="0"/>
              <a:cs typeface="Arial" panose="020B0604020202020204" pitchFamily="34" charset="0"/>
            </a:endParaRPr>
          </a:p>
          <a:p>
            <a:r>
              <a:rPr lang="en-US" sz="2400" dirty="0" smtClean="0">
                <a:solidFill>
                  <a:schemeClr val="tx2"/>
                </a:solidFill>
                <a:latin typeface="Arial" panose="020B0604020202020204" pitchFamily="34" charset="0"/>
                <a:cs typeface="Arial" panose="020B0604020202020204" pitchFamily="34" charset="0"/>
              </a:rPr>
              <a:t>“</a:t>
            </a:r>
            <a:r>
              <a:rPr lang="en-US" sz="2800" dirty="0" smtClean="0">
                <a:solidFill>
                  <a:schemeClr val="tx2"/>
                </a:solidFill>
                <a:latin typeface="Arial" panose="020B0604020202020204" pitchFamily="34" charset="0"/>
                <a:cs typeface="Arial" panose="020B0604020202020204" pitchFamily="34" charset="0"/>
              </a:rPr>
              <a:t>As </a:t>
            </a:r>
            <a:r>
              <a:rPr lang="en-US" sz="2800" dirty="0">
                <a:solidFill>
                  <a:schemeClr val="tx2"/>
                </a:solidFill>
                <a:latin typeface="Arial" panose="020B0604020202020204" pitchFamily="34" charset="0"/>
                <a:cs typeface="Arial" panose="020B0604020202020204" pitchFamily="34" charset="0"/>
              </a:rPr>
              <a:t>regards the targets in the key performance area of cost-efficiency, the Commission recalls the assessment criteria set out in point 1.4(d)(</a:t>
            </a:r>
            <a:r>
              <a:rPr lang="en-US" sz="2800" dirty="0" err="1">
                <a:solidFill>
                  <a:schemeClr val="tx2"/>
                </a:solidFill>
                <a:latin typeface="Arial" panose="020B0604020202020204" pitchFamily="34" charset="0"/>
                <a:cs typeface="Arial" panose="020B0604020202020204" pitchFamily="34" charset="0"/>
              </a:rPr>
              <a:t>i</a:t>
            </a:r>
            <a:r>
              <a:rPr lang="en-US" sz="2800" dirty="0">
                <a:solidFill>
                  <a:schemeClr val="tx2"/>
                </a:solidFill>
                <a:latin typeface="Arial" panose="020B0604020202020204" pitchFamily="34" charset="0"/>
                <a:cs typeface="Arial" panose="020B0604020202020204" pitchFamily="34" charset="0"/>
              </a:rPr>
              <a:t>) of Annex IV to Commission Implementing Regulation (EU) 2019/317, which allows a deviation from the criteria set out in points (a) to (c) in order to allow the achievement of performance targets in the key performance area of </a:t>
            </a:r>
            <a:r>
              <a:rPr lang="en-US" sz="2800" dirty="0" smtClean="0">
                <a:solidFill>
                  <a:schemeClr val="tx2"/>
                </a:solidFill>
                <a:latin typeface="Arial" panose="020B0604020202020204" pitchFamily="34" charset="0"/>
                <a:cs typeface="Arial" panose="020B0604020202020204" pitchFamily="34" charset="0"/>
              </a:rPr>
              <a:t>capacity…” </a:t>
            </a:r>
            <a:endParaRPr lang="de-CH" sz="28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0091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911424" y="1044523"/>
            <a:ext cx="8719459" cy="576262"/>
          </a:xfrm>
        </p:spPr>
        <p:txBody>
          <a:bodyPr/>
          <a:lstStyle/>
          <a:p>
            <a:r>
              <a:rPr lang="fr-FR" dirty="0" err="1" smtClean="0">
                <a:solidFill>
                  <a:schemeClr val="accent1">
                    <a:lumMod val="75000"/>
                  </a:schemeClr>
                </a:solidFill>
              </a:rPr>
              <a:t>Aggregated</a:t>
            </a:r>
            <a:r>
              <a:rPr lang="fr-FR" dirty="0" smtClean="0">
                <a:solidFill>
                  <a:schemeClr val="accent1">
                    <a:lumMod val="75000"/>
                  </a:schemeClr>
                </a:solidFill>
              </a:rPr>
              <a:t> global figure (</a:t>
            </a:r>
            <a:r>
              <a:rPr lang="fr-FR" sz="2500" dirty="0" smtClean="0">
                <a:solidFill>
                  <a:schemeClr val="accent1">
                    <a:lumMod val="75000"/>
                  </a:schemeClr>
                </a:solidFill>
              </a:rPr>
              <a:t>last </a:t>
            </a:r>
            <a:r>
              <a:rPr lang="fr-FR" sz="2500" dirty="0" err="1" smtClean="0">
                <a:solidFill>
                  <a:schemeClr val="accent1">
                    <a:lumMod val="75000"/>
                  </a:schemeClr>
                </a:solidFill>
              </a:rPr>
              <a:t>available</a:t>
            </a:r>
            <a:r>
              <a:rPr lang="fr-FR" sz="2500" dirty="0" smtClean="0">
                <a:solidFill>
                  <a:schemeClr val="accent1">
                    <a:lumMod val="75000"/>
                  </a:schemeClr>
                </a:solidFill>
              </a:rPr>
              <a:t> data</a:t>
            </a:r>
            <a:r>
              <a:rPr lang="fr-FR" dirty="0" smtClean="0">
                <a:solidFill>
                  <a:schemeClr val="accent1">
                    <a:lumMod val="75000"/>
                  </a:schemeClr>
                </a:solidFill>
              </a:rPr>
              <a:t>)</a:t>
            </a:r>
            <a:endParaRPr lang="fr-FR" dirty="0">
              <a:solidFill>
                <a:schemeClr val="accent1">
                  <a:lumMod val="75000"/>
                </a:schemeClr>
              </a:solidFill>
            </a:endParaRPr>
          </a:p>
        </p:txBody>
      </p:sp>
      <p:sp>
        <p:nvSpPr>
          <p:cNvPr id="4" name="Tijdelijke aanduiding voor voettekst 3"/>
          <p:cNvSpPr>
            <a:spLocks noGrp="1"/>
          </p:cNvSpPr>
          <p:nvPr>
            <p:ph type="ftr" sz="quarter" idx="15"/>
          </p:nvPr>
        </p:nvSpPr>
        <p:spPr/>
        <p:txBody>
          <a:bodyPr/>
          <a:lstStyle/>
          <a:p>
            <a:pPr>
              <a:defRPr/>
            </a:pPr>
            <a:endParaRPr lang="de-DE" dirty="0"/>
          </a:p>
        </p:txBody>
      </p:sp>
      <p:graphicFrame>
        <p:nvGraphicFramePr>
          <p:cNvPr id="3" name="Tabel 2"/>
          <p:cNvGraphicFramePr>
            <a:graphicFrameLocks noGrp="1"/>
          </p:cNvGraphicFramePr>
          <p:nvPr>
            <p:extLst>
              <p:ext uri="{D42A27DB-BD31-4B8C-83A1-F6EECF244321}">
                <p14:modId xmlns:p14="http://schemas.microsoft.com/office/powerpoint/2010/main" val="3685510553"/>
              </p:ext>
            </p:extLst>
          </p:nvPr>
        </p:nvGraphicFramePr>
        <p:xfrm>
          <a:off x="357717" y="1717040"/>
          <a:ext cx="11498922" cy="3505200"/>
        </p:xfrm>
        <a:graphic>
          <a:graphicData uri="http://schemas.openxmlformats.org/drawingml/2006/table">
            <a:tbl>
              <a:tblPr firstRow="1" bandRow="1">
                <a:tableStyleId>{5C22544A-7EE6-4342-B048-85BDC9FD1C3A}</a:tableStyleId>
              </a:tblPr>
              <a:tblGrid>
                <a:gridCol w="2569931">
                  <a:extLst>
                    <a:ext uri="{9D8B030D-6E8A-4147-A177-3AD203B41FA5}">
                      <a16:colId xmlns:a16="http://schemas.microsoft.com/office/drawing/2014/main" val="1013704150"/>
                    </a:ext>
                  </a:extLst>
                </a:gridCol>
                <a:gridCol w="1080120">
                  <a:extLst>
                    <a:ext uri="{9D8B030D-6E8A-4147-A177-3AD203B41FA5}">
                      <a16:colId xmlns:a16="http://schemas.microsoft.com/office/drawing/2014/main" val="614513090"/>
                    </a:ext>
                  </a:extLst>
                </a:gridCol>
                <a:gridCol w="1152128">
                  <a:extLst>
                    <a:ext uri="{9D8B030D-6E8A-4147-A177-3AD203B41FA5}">
                      <a16:colId xmlns:a16="http://schemas.microsoft.com/office/drawing/2014/main" val="1376565050"/>
                    </a:ext>
                  </a:extLst>
                </a:gridCol>
                <a:gridCol w="1296144">
                  <a:extLst>
                    <a:ext uri="{9D8B030D-6E8A-4147-A177-3AD203B41FA5}">
                      <a16:colId xmlns:a16="http://schemas.microsoft.com/office/drawing/2014/main" val="345565045"/>
                    </a:ext>
                  </a:extLst>
                </a:gridCol>
                <a:gridCol w="1008112">
                  <a:extLst>
                    <a:ext uri="{9D8B030D-6E8A-4147-A177-3AD203B41FA5}">
                      <a16:colId xmlns:a16="http://schemas.microsoft.com/office/drawing/2014/main" val="558581939"/>
                    </a:ext>
                  </a:extLst>
                </a:gridCol>
                <a:gridCol w="1152128">
                  <a:extLst>
                    <a:ext uri="{9D8B030D-6E8A-4147-A177-3AD203B41FA5}">
                      <a16:colId xmlns:a16="http://schemas.microsoft.com/office/drawing/2014/main" val="2436017223"/>
                    </a:ext>
                  </a:extLst>
                </a:gridCol>
                <a:gridCol w="1152128">
                  <a:extLst>
                    <a:ext uri="{9D8B030D-6E8A-4147-A177-3AD203B41FA5}">
                      <a16:colId xmlns:a16="http://schemas.microsoft.com/office/drawing/2014/main" val="3706673415"/>
                    </a:ext>
                  </a:extLst>
                </a:gridCol>
                <a:gridCol w="1008112">
                  <a:extLst>
                    <a:ext uri="{9D8B030D-6E8A-4147-A177-3AD203B41FA5}">
                      <a16:colId xmlns:a16="http://schemas.microsoft.com/office/drawing/2014/main" val="3397946162"/>
                    </a:ext>
                  </a:extLst>
                </a:gridCol>
                <a:gridCol w="1080119">
                  <a:extLst>
                    <a:ext uri="{9D8B030D-6E8A-4147-A177-3AD203B41FA5}">
                      <a16:colId xmlns:a16="http://schemas.microsoft.com/office/drawing/2014/main" val="3221447880"/>
                    </a:ext>
                  </a:extLst>
                </a:gridCol>
              </a:tblGrid>
              <a:tr h="370840">
                <a:tc>
                  <a:txBody>
                    <a:bodyPr/>
                    <a:lstStyle/>
                    <a:p>
                      <a:r>
                        <a:rPr lang="nl-NL" dirty="0" smtClean="0"/>
                        <a:t>FABEC real en route unit </a:t>
                      </a:r>
                      <a:r>
                        <a:rPr lang="nl-NL" dirty="0" err="1" smtClean="0"/>
                        <a:t>cost</a:t>
                      </a:r>
                      <a:r>
                        <a:rPr lang="nl-NL" baseline="0" dirty="0" smtClean="0"/>
                        <a:t> (€2017)</a:t>
                      </a:r>
                      <a:endParaRPr lang="nl-NL" dirty="0"/>
                    </a:p>
                  </a:txBody>
                  <a:tcPr/>
                </a:tc>
                <a:tc>
                  <a:txBody>
                    <a:bodyPr/>
                    <a:lstStyle/>
                    <a:p>
                      <a:r>
                        <a:rPr lang="nl-NL" dirty="0" smtClean="0"/>
                        <a:t>2020 D</a:t>
                      </a:r>
                      <a:endParaRPr lang="nl-NL" dirty="0"/>
                    </a:p>
                  </a:txBody>
                  <a:tcPr/>
                </a:tc>
                <a:tc>
                  <a:txBody>
                    <a:bodyPr/>
                    <a:lstStyle/>
                    <a:p>
                      <a:r>
                        <a:rPr lang="nl-NL" dirty="0" smtClean="0"/>
                        <a:t>2021</a:t>
                      </a:r>
                      <a:r>
                        <a:rPr lang="nl-NL" baseline="0" dirty="0" smtClean="0"/>
                        <a:t> D</a:t>
                      </a:r>
                      <a:endParaRPr lang="nl-NL" dirty="0"/>
                    </a:p>
                  </a:txBody>
                  <a:tcPr/>
                </a:tc>
                <a:tc>
                  <a:txBody>
                    <a:bodyPr/>
                    <a:lstStyle/>
                    <a:p>
                      <a:r>
                        <a:rPr lang="nl-NL" dirty="0" smtClean="0"/>
                        <a:t>2022 D</a:t>
                      </a:r>
                      <a:endParaRPr lang="nl-NL" dirty="0"/>
                    </a:p>
                  </a:txBody>
                  <a:tcPr/>
                </a:tc>
                <a:tc>
                  <a:txBody>
                    <a:bodyPr/>
                    <a:lstStyle/>
                    <a:p>
                      <a:r>
                        <a:rPr lang="nl-NL" dirty="0" smtClean="0"/>
                        <a:t>2023 D</a:t>
                      </a:r>
                      <a:endParaRPr lang="nl-NL" dirty="0"/>
                    </a:p>
                  </a:txBody>
                  <a:tcPr/>
                </a:tc>
                <a:tc>
                  <a:txBody>
                    <a:bodyPr/>
                    <a:lstStyle/>
                    <a:p>
                      <a:r>
                        <a:rPr lang="nl-NL" dirty="0" smtClean="0"/>
                        <a:t>2024 D</a:t>
                      </a:r>
                      <a:endParaRPr lang="nl-NL" dirty="0"/>
                    </a:p>
                  </a:txBody>
                  <a:tcPr/>
                </a:tc>
                <a:tc>
                  <a:txBody>
                    <a:bodyPr/>
                    <a:lstStyle/>
                    <a:p>
                      <a:r>
                        <a:rPr lang="nl-NL" dirty="0" smtClean="0"/>
                        <a:t>CAGR 20/24</a:t>
                      </a:r>
                      <a:endParaRPr lang="nl-NL" dirty="0"/>
                    </a:p>
                  </a:txBody>
                  <a:tcPr/>
                </a:tc>
                <a:tc>
                  <a:txBody>
                    <a:bodyPr/>
                    <a:lstStyle/>
                    <a:p>
                      <a:r>
                        <a:rPr lang="nl-NL" dirty="0" smtClean="0"/>
                        <a:t>CAGR 19/24</a:t>
                      </a:r>
                      <a:endParaRPr lang="nl-NL" dirty="0"/>
                    </a:p>
                  </a:txBody>
                  <a:tcPr/>
                </a:tc>
                <a:tc>
                  <a:txBody>
                    <a:bodyPr/>
                    <a:lstStyle/>
                    <a:p>
                      <a:r>
                        <a:rPr lang="nl-NL" dirty="0" smtClean="0"/>
                        <a:t>CAGR 14/24</a:t>
                      </a:r>
                      <a:endParaRPr lang="nl-NL" dirty="0"/>
                    </a:p>
                  </a:txBody>
                  <a:tcPr/>
                </a:tc>
                <a:extLst>
                  <a:ext uri="{0D108BD9-81ED-4DB2-BD59-A6C34878D82A}">
                    <a16:rowId xmlns:a16="http://schemas.microsoft.com/office/drawing/2014/main" val="3066728587"/>
                  </a:ext>
                </a:extLst>
              </a:tr>
              <a:tr h="370840">
                <a:tc>
                  <a:txBody>
                    <a:bodyPr/>
                    <a:lstStyle/>
                    <a:p>
                      <a:r>
                        <a:rPr lang="nl-NL" dirty="0" smtClean="0"/>
                        <a:t>Belgium-Luxembourg</a:t>
                      </a:r>
                      <a:endParaRPr lang="nl-NL" dirty="0"/>
                    </a:p>
                  </a:txBody>
                  <a:tcPr/>
                </a:tc>
                <a:tc>
                  <a:txBody>
                    <a:bodyPr/>
                    <a:lstStyle/>
                    <a:p>
                      <a:pPr algn="r"/>
                      <a:r>
                        <a:rPr lang="nl-NL" dirty="0" smtClean="0"/>
                        <a:t>86.42</a:t>
                      </a:r>
                      <a:endParaRPr lang="nl-NL" dirty="0"/>
                    </a:p>
                  </a:txBody>
                  <a:tcPr anchor="ctr"/>
                </a:tc>
                <a:tc>
                  <a:txBody>
                    <a:bodyPr/>
                    <a:lstStyle/>
                    <a:p>
                      <a:pPr algn="r"/>
                      <a:r>
                        <a:rPr lang="nl-NL" dirty="0" smtClean="0"/>
                        <a:t>88.39</a:t>
                      </a:r>
                      <a:endParaRPr lang="nl-NL" dirty="0"/>
                    </a:p>
                  </a:txBody>
                  <a:tcPr anchor="ctr"/>
                </a:tc>
                <a:tc>
                  <a:txBody>
                    <a:bodyPr/>
                    <a:lstStyle/>
                    <a:p>
                      <a:pPr algn="r"/>
                      <a:r>
                        <a:rPr lang="nl-NL" dirty="0" smtClean="0"/>
                        <a:t>90.47</a:t>
                      </a:r>
                      <a:endParaRPr lang="nl-NL" dirty="0"/>
                    </a:p>
                  </a:txBody>
                  <a:tcPr anchor="ctr"/>
                </a:tc>
                <a:tc>
                  <a:txBody>
                    <a:bodyPr/>
                    <a:lstStyle/>
                    <a:p>
                      <a:pPr algn="r"/>
                      <a:r>
                        <a:rPr lang="nl-NL" dirty="0" smtClean="0"/>
                        <a:t>91.24</a:t>
                      </a:r>
                      <a:endParaRPr lang="nl-NL" dirty="0"/>
                    </a:p>
                  </a:txBody>
                  <a:tcPr anchor="ctr"/>
                </a:tc>
                <a:tc>
                  <a:txBody>
                    <a:bodyPr/>
                    <a:lstStyle/>
                    <a:p>
                      <a:pPr algn="r"/>
                      <a:r>
                        <a:rPr lang="nl-NL" dirty="0" smtClean="0"/>
                        <a:t>91.31</a:t>
                      </a:r>
                      <a:endParaRPr lang="nl-NL" dirty="0"/>
                    </a:p>
                  </a:txBody>
                  <a:tcPr anchor="ctr"/>
                </a:tc>
                <a:tc>
                  <a:txBody>
                    <a:bodyPr/>
                    <a:lstStyle/>
                    <a:p>
                      <a:pPr algn="r"/>
                      <a:r>
                        <a:rPr lang="nl-NL" i="1" dirty="0" smtClean="0"/>
                        <a:t>1.39%</a:t>
                      </a:r>
                      <a:endParaRPr lang="nl-NL" i="1" dirty="0"/>
                    </a:p>
                  </a:txBody>
                  <a:tcPr anchor="ctr"/>
                </a:tc>
                <a:tc>
                  <a:txBody>
                    <a:bodyPr/>
                    <a:lstStyle/>
                    <a:p>
                      <a:pPr algn="r"/>
                      <a:r>
                        <a:rPr lang="nl-NL" i="1" dirty="0" smtClean="0"/>
                        <a:t>1.94%</a:t>
                      </a:r>
                      <a:endParaRPr lang="nl-NL" i="1" dirty="0"/>
                    </a:p>
                  </a:txBody>
                  <a:tcPr anchor="ctr"/>
                </a:tc>
                <a:tc>
                  <a:txBody>
                    <a:bodyPr/>
                    <a:lstStyle/>
                    <a:p>
                      <a:pPr algn="r"/>
                      <a:r>
                        <a:rPr lang="nl-NL" i="1" dirty="0" smtClean="0"/>
                        <a:t>2.94%</a:t>
                      </a:r>
                      <a:endParaRPr lang="nl-NL" i="1" dirty="0"/>
                    </a:p>
                  </a:txBody>
                  <a:tcPr anchor="ctr"/>
                </a:tc>
                <a:extLst>
                  <a:ext uri="{0D108BD9-81ED-4DB2-BD59-A6C34878D82A}">
                    <a16:rowId xmlns:a16="http://schemas.microsoft.com/office/drawing/2014/main" val="2457076697"/>
                  </a:ext>
                </a:extLst>
              </a:tr>
              <a:tr h="370840">
                <a:tc>
                  <a:txBody>
                    <a:bodyPr/>
                    <a:lstStyle/>
                    <a:p>
                      <a:r>
                        <a:rPr lang="nl-NL" dirty="0" smtClean="0"/>
                        <a:t>France</a:t>
                      </a:r>
                      <a:endParaRPr lang="nl-NL" dirty="0"/>
                    </a:p>
                  </a:txBody>
                  <a:tcPr/>
                </a:tc>
                <a:tc>
                  <a:txBody>
                    <a:bodyPr/>
                    <a:lstStyle/>
                    <a:p>
                      <a:pPr algn="r"/>
                      <a:r>
                        <a:rPr lang="nl-NL" dirty="0" smtClean="0"/>
                        <a:t>58.20</a:t>
                      </a:r>
                      <a:endParaRPr lang="nl-NL" dirty="0"/>
                    </a:p>
                  </a:txBody>
                  <a:tcPr anchor="ctr"/>
                </a:tc>
                <a:tc>
                  <a:txBody>
                    <a:bodyPr/>
                    <a:lstStyle/>
                    <a:p>
                      <a:pPr algn="r"/>
                      <a:r>
                        <a:rPr lang="nl-NL" dirty="0" smtClean="0"/>
                        <a:t>57.70</a:t>
                      </a:r>
                      <a:endParaRPr lang="nl-NL" dirty="0"/>
                    </a:p>
                  </a:txBody>
                  <a:tcPr anchor="ctr"/>
                </a:tc>
                <a:tc>
                  <a:txBody>
                    <a:bodyPr/>
                    <a:lstStyle/>
                    <a:p>
                      <a:pPr algn="r"/>
                      <a:r>
                        <a:rPr lang="nl-NL" dirty="0" smtClean="0"/>
                        <a:t>56.80</a:t>
                      </a:r>
                      <a:endParaRPr lang="nl-NL" dirty="0"/>
                    </a:p>
                  </a:txBody>
                  <a:tcPr anchor="ctr"/>
                </a:tc>
                <a:tc>
                  <a:txBody>
                    <a:bodyPr/>
                    <a:lstStyle/>
                    <a:p>
                      <a:pPr algn="r"/>
                      <a:r>
                        <a:rPr lang="nl-NL" dirty="0" smtClean="0"/>
                        <a:t>56.12</a:t>
                      </a:r>
                      <a:endParaRPr lang="nl-NL" dirty="0"/>
                    </a:p>
                  </a:txBody>
                  <a:tcPr anchor="ctr"/>
                </a:tc>
                <a:tc>
                  <a:txBody>
                    <a:bodyPr/>
                    <a:lstStyle/>
                    <a:p>
                      <a:pPr algn="r"/>
                      <a:r>
                        <a:rPr lang="nl-NL" dirty="0" smtClean="0"/>
                        <a:t>55.84</a:t>
                      </a:r>
                      <a:endParaRPr lang="nl-NL" dirty="0"/>
                    </a:p>
                  </a:txBody>
                  <a:tcPr anchor="ctr"/>
                </a:tc>
                <a:tc>
                  <a:txBody>
                    <a:bodyPr/>
                    <a:lstStyle/>
                    <a:p>
                      <a:pPr algn="r"/>
                      <a:r>
                        <a:rPr lang="nl-NL" i="1" dirty="0" smtClean="0"/>
                        <a:t>-1.03%</a:t>
                      </a:r>
                      <a:endParaRPr lang="nl-NL" i="1" dirty="0"/>
                    </a:p>
                  </a:txBody>
                  <a:tcPr anchor="ctr"/>
                </a:tc>
                <a:tc>
                  <a:txBody>
                    <a:bodyPr/>
                    <a:lstStyle/>
                    <a:p>
                      <a:pPr algn="r"/>
                      <a:r>
                        <a:rPr lang="nl-NL" i="1" dirty="0" smtClean="0"/>
                        <a:t>-1.15%</a:t>
                      </a:r>
                      <a:endParaRPr lang="nl-NL" i="1" dirty="0"/>
                    </a:p>
                  </a:txBody>
                  <a:tcPr anchor="ctr"/>
                </a:tc>
                <a:tc>
                  <a:txBody>
                    <a:bodyPr/>
                    <a:lstStyle/>
                    <a:p>
                      <a:pPr algn="r"/>
                      <a:r>
                        <a:rPr lang="nl-NL" i="1" dirty="0" smtClean="0"/>
                        <a:t>-1.54%</a:t>
                      </a:r>
                      <a:endParaRPr lang="nl-NL" i="1" dirty="0"/>
                    </a:p>
                  </a:txBody>
                  <a:tcPr anchor="ctr"/>
                </a:tc>
                <a:extLst>
                  <a:ext uri="{0D108BD9-81ED-4DB2-BD59-A6C34878D82A}">
                    <a16:rowId xmlns:a16="http://schemas.microsoft.com/office/drawing/2014/main" val="1437418749"/>
                  </a:ext>
                </a:extLst>
              </a:tr>
              <a:tr h="370840">
                <a:tc>
                  <a:txBody>
                    <a:bodyPr/>
                    <a:lstStyle/>
                    <a:p>
                      <a:r>
                        <a:rPr lang="nl-NL" dirty="0" smtClean="0"/>
                        <a:t>Germany</a:t>
                      </a:r>
                      <a:endParaRPr lang="nl-NL" dirty="0"/>
                    </a:p>
                  </a:txBody>
                  <a:tcPr/>
                </a:tc>
                <a:tc>
                  <a:txBody>
                    <a:bodyPr/>
                    <a:lstStyle/>
                    <a:p>
                      <a:pPr algn="r"/>
                      <a:r>
                        <a:rPr lang="nl-NL" dirty="0" smtClean="0"/>
                        <a:t>69.05</a:t>
                      </a:r>
                      <a:endParaRPr lang="nl-NL" dirty="0"/>
                    </a:p>
                  </a:txBody>
                  <a:tcPr anchor="ctr"/>
                </a:tc>
                <a:tc>
                  <a:txBody>
                    <a:bodyPr/>
                    <a:lstStyle/>
                    <a:p>
                      <a:pPr algn="r"/>
                      <a:r>
                        <a:rPr lang="nl-NL" dirty="0" smtClean="0"/>
                        <a:t>68.64</a:t>
                      </a:r>
                      <a:endParaRPr lang="nl-NL" dirty="0"/>
                    </a:p>
                  </a:txBody>
                  <a:tcPr anchor="ctr"/>
                </a:tc>
                <a:tc>
                  <a:txBody>
                    <a:bodyPr/>
                    <a:lstStyle/>
                    <a:p>
                      <a:pPr algn="r"/>
                      <a:r>
                        <a:rPr lang="nl-NL" dirty="0" smtClean="0"/>
                        <a:t>64.97</a:t>
                      </a:r>
                      <a:endParaRPr lang="nl-NL" dirty="0"/>
                    </a:p>
                  </a:txBody>
                  <a:tcPr anchor="ctr"/>
                </a:tc>
                <a:tc>
                  <a:txBody>
                    <a:bodyPr/>
                    <a:lstStyle/>
                    <a:p>
                      <a:pPr algn="r"/>
                      <a:r>
                        <a:rPr lang="nl-NL" dirty="0" smtClean="0"/>
                        <a:t>63.98</a:t>
                      </a:r>
                      <a:endParaRPr lang="nl-NL" dirty="0"/>
                    </a:p>
                  </a:txBody>
                  <a:tcPr anchor="ctr"/>
                </a:tc>
                <a:tc>
                  <a:txBody>
                    <a:bodyPr/>
                    <a:lstStyle/>
                    <a:p>
                      <a:pPr algn="r"/>
                      <a:r>
                        <a:rPr lang="nl-NL" dirty="0" smtClean="0"/>
                        <a:t>62.99</a:t>
                      </a:r>
                      <a:endParaRPr lang="nl-NL" dirty="0"/>
                    </a:p>
                  </a:txBody>
                  <a:tcPr anchor="ctr"/>
                </a:tc>
                <a:tc>
                  <a:txBody>
                    <a:bodyPr/>
                    <a:lstStyle/>
                    <a:p>
                      <a:pPr algn="r"/>
                      <a:r>
                        <a:rPr lang="nl-NL" i="1" dirty="0" smtClean="0"/>
                        <a:t>-2.27%</a:t>
                      </a:r>
                      <a:endParaRPr lang="nl-NL" i="1" dirty="0"/>
                    </a:p>
                  </a:txBody>
                  <a:tcPr anchor="ctr"/>
                </a:tc>
                <a:tc>
                  <a:txBody>
                    <a:bodyPr/>
                    <a:lstStyle/>
                    <a:p>
                      <a:pPr algn="r"/>
                      <a:r>
                        <a:rPr lang="nl-NL" i="1" dirty="0" smtClean="0"/>
                        <a:t>-0.27%</a:t>
                      </a:r>
                      <a:endParaRPr lang="nl-NL" i="1" dirty="0"/>
                    </a:p>
                  </a:txBody>
                  <a:tcPr anchor="ctr"/>
                </a:tc>
                <a:tc>
                  <a:txBody>
                    <a:bodyPr/>
                    <a:lstStyle/>
                    <a:p>
                      <a:pPr algn="r"/>
                      <a:r>
                        <a:rPr lang="nl-NL" i="1" dirty="0" smtClean="0"/>
                        <a:t>-2.34%</a:t>
                      </a:r>
                      <a:endParaRPr lang="nl-NL" i="1" dirty="0"/>
                    </a:p>
                  </a:txBody>
                  <a:tcPr anchor="ctr"/>
                </a:tc>
                <a:extLst>
                  <a:ext uri="{0D108BD9-81ED-4DB2-BD59-A6C34878D82A}">
                    <a16:rowId xmlns:a16="http://schemas.microsoft.com/office/drawing/2014/main" val="3175626857"/>
                  </a:ext>
                </a:extLst>
              </a:tr>
              <a:tr h="370840">
                <a:tc>
                  <a:txBody>
                    <a:bodyPr/>
                    <a:lstStyle/>
                    <a:p>
                      <a:r>
                        <a:rPr lang="nl-NL" dirty="0" smtClean="0"/>
                        <a:t>Netherlands</a:t>
                      </a:r>
                      <a:endParaRPr lang="nl-NL" dirty="0"/>
                    </a:p>
                  </a:txBody>
                  <a:tcPr/>
                </a:tc>
                <a:tc>
                  <a:txBody>
                    <a:bodyPr/>
                    <a:lstStyle/>
                    <a:p>
                      <a:pPr algn="r"/>
                      <a:r>
                        <a:rPr lang="nl-NL" dirty="0" smtClean="0"/>
                        <a:t>67.62</a:t>
                      </a:r>
                      <a:endParaRPr lang="nl-NL" dirty="0"/>
                    </a:p>
                  </a:txBody>
                  <a:tcPr anchor="ctr"/>
                </a:tc>
                <a:tc>
                  <a:txBody>
                    <a:bodyPr/>
                    <a:lstStyle/>
                    <a:p>
                      <a:pPr algn="r"/>
                      <a:r>
                        <a:rPr lang="nl-NL" dirty="0" smtClean="0"/>
                        <a:t>66.74</a:t>
                      </a:r>
                      <a:endParaRPr lang="nl-NL" dirty="0"/>
                    </a:p>
                  </a:txBody>
                  <a:tcPr anchor="ctr"/>
                </a:tc>
                <a:tc>
                  <a:txBody>
                    <a:bodyPr/>
                    <a:lstStyle/>
                    <a:p>
                      <a:pPr algn="r"/>
                      <a:r>
                        <a:rPr lang="nl-NL" dirty="0" smtClean="0"/>
                        <a:t>65.75</a:t>
                      </a:r>
                      <a:endParaRPr lang="nl-NL" dirty="0"/>
                    </a:p>
                  </a:txBody>
                  <a:tcPr anchor="ctr"/>
                </a:tc>
                <a:tc>
                  <a:txBody>
                    <a:bodyPr/>
                    <a:lstStyle/>
                    <a:p>
                      <a:pPr algn="r"/>
                      <a:r>
                        <a:rPr lang="nl-NL" dirty="0" smtClean="0"/>
                        <a:t>66.51</a:t>
                      </a:r>
                      <a:endParaRPr lang="nl-NL" dirty="0"/>
                    </a:p>
                  </a:txBody>
                  <a:tcPr anchor="ctr"/>
                </a:tc>
                <a:tc>
                  <a:txBody>
                    <a:bodyPr/>
                    <a:lstStyle/>
                    <a:p>
                      <a:pPr algn="r"/>
                      <a:r>
                        <a:rPr lang="nl-NL" dirty="0" smtClean="0"/>
                        <a:t>66.37</a:t>
                      </a:r>
                      <a:endParaRPr lang="nl-NL" dirty="0"/>
                    </a:p>
                  </a:txBody>
                  <a:tcPr anchor="ctr"/>
                </a:tc>
                <a:tc>
                  <a:txBody>
                    <a:bodyPr/>
                    <a:lstStyle/>
                    <a:p>
                      <a:pPr algn="r"/>
                      <a:r>
                        <a:rPr lang="nl-NL" i="1" dirty="0" smtClean="0"/>
                        <a:t>-0.47%</a:t>
                      </a:r>
                      <a:endParaRPr lang="nl-NL" i="1" dirty="0"/>
                    </a:p>
                  </a:txBody>
                  <a:tcPr anchor="ctr"/>
                </a:tc>
                <a:tc>
                  <a:txBody>
                    <a:bodyPr/>
                    <a:lstStyle/>
                    <a:p>
                      <a:pPr algn="r"/>
                      <a:r>
                        <a:rPr lang="nl-NL" i="1" dirty="0" smtClean="0"/>
                        <a:t>0.55%</a:t>
                      </a:r>
                      <a:endParaRPr lang="nl-NL" i="1" dirty="0"/>
                    </a:p>
                  </a:txBody>
                  <a:tcPr anchor="ctr"/>
                </a:tc>
                <a:tc>
                  <a:txBody>
                    <a:bodyPr/>
                    <a:lstStyle/>
                    <a:p>
                      <a:pPr algn="r"/>
                      <a:r>
                        <a:rPr lang="nl-NL" i="1" dirty="0" smtClean="0"/>
                        <a:t>0.05%</a:t>
                      </a:r>
                      <a:endParaRPr lang="nl-NL" i="1" dirty="0"/>
                    </a:p>
                  </a:txBody>
                  <a:tcPr anchor="ctr"/>
                </a:tc>
                <a:extLst>
                  <a:ext uri="{0D108BD9-81ED-4DB2-BD59-A6C34878D82A}">
                    <a16:rowId xmlns:a16="http://schemas.microsoft.com/office/drawing/2014/main" val="2477370227"/>
                  </a:ext>
                </a:extLst>
              </a:tr>
              <a:tr h="370840">
                <a:tc>
                  <a:txBody>
                    <a:bodyPr/>
                    <a:lstStyle/>
                    <a:p>
                      <a:r>
                        <a:rPr lang="nl-NL" dirty="0" smtClean="0"/>
                        <a:t>Switzerland</a:t>
                      </a:r>
                      <a:endParaRPr lang="nl-NL" dirty="0"/>
                    </a:p>
                  </a:txBody>
                  <a:tcPr/>
                </a:tc>
                <a:tc>
                  <a:txBody>
                    <a:bodyPr/>
                    <a:lstStyle/>
                    <a:p>
                      <a:pPr algn="r"/>
                      <a:r>
                        <a:rPr lang="nl-NL" dirty="0" smtClean="0"/>
                        <a:t>98.74</a:t>
                      </a:r>
                      <a:endParaRPr lang="nl-NL" dirty="0"/>
                    </a:p>
                  </a:txBody>
                  <a:tcPr anchor="ctr"/>
                </a:tc>
                <a:tc>
                  <a:txBody>
                    <a:bodyPr/>
                    <a:lstStyle/>
                    <a:p>
                      <a:pPr algn="r"/>
                      <a:r>
                        <a:rPr lang="nl-NL" dirty="0" smtClean="0"/>
                        <a:t>95.58</a:t>
                      </a:r>
                      <a:endParaRPr lang="nl-NL" dirty="0"/>
                    </a:p>
                  </a:txBody>
                  <a:tcPr anchor="ctr"/>
                </a:tc>
                <a:tc>
                  <a:txBody>
                    <a:bodyPr/>
                    <a:lstStyle/>
                    <a:p>
                      <a:pPr algn="r"/>
                      <a:r>
                        <a:rPr lang="nl-NL" dirty="0" smtClean="0"/>
                        <a:t>90.81</a:t>
                      </a:r>
                      <a:endParaRPr lang="nl-NL" dirty="0"/>
                    </a:p>
                  </a:txBody>
                  <a:tcPr anchor="ctr"/>
                </a:tc>
                <a:tc>
                  <a:txBody>
                    <a:bodyPr/>
                    <a:lstStyle/>
                    <a:p>
                      <a:pPr algn="r"/>
                      <a:r>
                        <a:rPr lang="nl-NL" dirty="0" smtClean="0"/>
                        <a:t>87.33</a:t>
                      </a:r>
                      <a:endParaRPr lang="nl-NL" dirty="0"/>
                    </a:p>
                  </a:txBody>
                  <a:tcPr anchor="ctr"/>
                </a:tc>
                <a:tc>
                  <a:txBody>
                    <a:bodyPr/>
                    <a:lstStyle/>
                    <a:p>
                      <a:pPr algn="r"/>
                      <a:r>
                        <a:rPr lang="nl-NL" dirty="0" smtClean="0"/>
                        <a:t>84.51</a:t>
                      </a:r>
                      <a:endParaRPr lang="nl-NL" dirty="0"/>
                    </a:p>
                  </a:txBody>
                  <a:tcPr anchor="ctr"/>
                </a:tc>
                <a:tc>
                  <a:txBody>
                    <a:bodyPr/>
                    <a:lstStyle/>
                    <a:p>
                      <a:pPr algn="r"/>
                      <a:r>
                        <a:rPr lang="nl-NL" i="1" dirty="0" smtClean="0"/>
                        <a:t>-3.81%</a:t>
                      </a:r>
                      <a:endParaRPr lang="nl-NL" i="1" dirty="0"/>
                    </a:p>
                  </a:txBody>
                  <a:tcPr anchor="ctr"/>
                </a:tc>
                <a:tc>
                  <a:txBody>
                    <a:bodyPr/>
                    <a:lstStyle/>
                    <a:p>
                      <a:pPr algn="r"/>
                      <a:r>
                        <a:rPr lang="nl-NL" i="1" dirty="0" smtClean="0"/>
                        <a:t>-1.01%</a:t>
                      </a:r>
                      <a:endParaRPr lang="nl-NL" i="1" dirty="0"/>
                    </a:p>
                  </a:txBody>
                  <a:tcPr anchor="ctr"/>
                </a:tc>
                <a:tc>
                  <a:txBody>
                    <a:bodyPr/>
                    <a:lstStyle/>
                    <a:p>
                      <a:pPr algn="r"/>
                      <a:r>
                        <a:rPr lang="nl-NL" i="1" dirty="0" smtClean="0"/>
                        <a:t>-1.66%</a:t>
                      </a:r>
                      <a:endParaRPr lang="nl-NL" i="1" dirty="0"/>
                    </a:p>
                  </a:txBody>
                  <a:tcPr anchor="ctr"/>
                </a:tc>
                <a:extLst>
                  <a:ext uri="{0D108BD9-81ED-4DB2-BD59-A6C34878D82A}">
                    <a16:rowId xmlns:a16="http://schemas.microsoft.com/office/drawing/2014/main" val="1209795190"/>
                  </a:ext>
                </a:extLst>
              </a:tr>
              <a:tr h="370840">
                <a:tc>
                  <a:txBody>
                    <a:bodyPr/>
                    <a:lstStyle/>
                    <a:p>
                      <a:r>
                        <a:rPr lang="nl-NL" dirty="0" err="1" smtClean="0"/>
                        <a:t>Aggregated</a:t>
                      </a:r>
                      <a:r>
                        <a:rPr lang="nl-NL" dirty="0" smtClean="0"/>
                        <a:t> </a:t>
                      </a:r>
                      <a:r>
                        <a:rPr lang="nl-NL" dirty="0" err="1" smtClean="0"/>
                        <a:t>weighted</a:t>
                      </a:r>
                      <a:r>
                        <a:rPr lang="nl-NL" dirty="0" smtClean="0"/>
                        <a:t> </a:t>
                      </a:r>
                      <a:r>
                        <a:rPr lang="nl-NL" dirty="0" err="1" smtClean="0"/>
                        <a:t>average</a:t>
                      </a:r>
                      <a:endParaRPr lang="nl-NL" dirty="0"/>
                    </a:p>
                  </a:txBody>
                  <a:tcPr/>
                </a:tc>
                <a:tc>
                  <a:txBody>
                    <a:bodyPr/>
                    <a:lstStyle/>
                    <a:p>
                      <a:pPr algn="r"/>
                      <a:r>
                        <a:rPr lang="nl-NL" dirty="0" smtClean="0"/>
                        <a:t>65.80</a:t>
                      </a:r>
                      <a:endParaRPr lang="nl-NL" dirty="0"/>
                    </a:p>
                  </a:txBody>
                  <a:tcPr anchor="ctr"/>
                </a:tc>
                <a:tc>
                  <a:txBody>
                    <a:bodyPr/>
                    <a:lstStyle/>
                    <a:p>
                      <a:pPr algn="r"/>
                      <a:r>
                        <a:rPr lang="nl-NL" dirty="0" smtClean="0"/>
                        <a:t>65.35</a:t>
                      </a:r>
                      <a:endParaRPr lang="nl-NL" dirty="0"/>
                    </a:p>
                  </a:txBody>
                  <a:tcPr anchor="ctr"/>
                </a:tc>
                <a:tc>
                  <a:txBody>
                    <a:bodyPr/>
                    <a:lstStyle/>
                    <a:p>
                      <a:pPr algn="r"/>
                      <a:r>
                        <a:rPr lang="nl-NL" dirty="0" smtClean="0"/>
                        <a:t>63.52</a:t>
                      </a:r>
                      <a:endParaRPr lang="nl-NL" dirty="0"/>
                    </a:p>
                  </a:txBody>
                  <a:tcPr anchor="ctr"/>
                </a:tc>
                <a:tc>
                  <a:txBody>
                    <a:bodyPr/>
                    <a:lstStyle/>
                    <a:p>
                      <a:pPr algn="r"/>
                      <a:r>
                        <a:rPr lang="nl-NL" dirty="0" smtClean="0"/>
                        <a:t>62.83</a:t>
                      </a:r>
                      <a:endParaRPr lang="nl-NL" dirty="0"/>
                    </a:p>
                  </a:txBody>
                  <a:tcPr anchor="ctr"/>
                </a:tc>
                <a:tc>
                  <a:txBody>
                    <a:bodyPr/>
                    <a:lstStyle/>
                    <a:p>
                      <a:pPr algn="r"/>
                      <a:r>
                        <a:rPr lang="nl-NL" dirty="0" smtClean="0"/>
                        <a:t>62.24</a:t>
                      </a:r>
                      <a:endParaRPr lang="nl-NL" dirty="0"/>
                    </a:p>
                  </a:txBody>
                  <a:tcPr anchor="ctr"/>
                </a:tc>
                <a:tc>
                  <a:txBody>
                    <a:bodyPr/>
                    <a:lstStyle/>
                    <a:p>
                      <a:pPr algn="r"/>
                      <a:r>
                        <a:rPr lang="nl-NL" i="1" dirty="0" smtClean="0"/>
                        <a:t>-1.38%</a:t>
                      </a:r>
                      <a:endParaRPr lang="nl-NL" i="1" dirty="0"/>
                    </a:p>
                  </a:txBody>
                  <a:tcPr anchor="ctr"/>
                </a:tc>
                <a:tc>
                  <a:txBody>
                    <a:bodyPr/>
                    <a:lstStyle/>
                    <a:p>
                      <a:pPr algn="r"/>
                      <a:r>
                        <a:rPr lang="nl-NL" i="1" dirty="0" smtClean="0"/>
                        <a:t>-0.46%</a:t>
                      </a:r>
                      <a:endParaRPr lang="nl-NL" i="1" dirty="0"/>
                    </a:p>
                  </a:txBody>
                  <a:tcPr anchor="ctr"/>
                </a:tc>
                <a:tc>
                  <a:txBody>
                    <a:bodyPr/>
                    <a:lstStyle/>
                    <a:p>
                      <a:pPr algn="r"/>
                      <a:r>
                        <a:rPr lang="nl-NL" i="1" dirty="0" smtClean="0"/>
                        <a:t>-1.41%</a:t>
                      </a:r>
                      <a:endParaRPr lang="nl-NL" i="1" dirty="0"/>
                    </a:p>
                  </a:txBody>
                  <a:tcPr anchor="ctr"/>
                </a:tc>
                <a:extLst>
                  <a:ext uri="{0D108BD9-81ED-4DB2-BD59-A6C34878D82A}">
                    <a16:rowId xmlns:a16="http://schemas.microsoft.com/office/drawing/2014/main" val="3205389312"/>
                  </a:ext>
                </a:extLst>
              </a:tr>
              <a:tr h="370840">
                <a:tc>
                  <a:txBody>
                    <a:bodyPr/>
                    <a:lstStyle/>
                    <a:p>
                      <a:endParaRPr lang="nl-NL"/>
                    </a:p>
                  </a:txBody>
                  <a:tcPr/>
                </a:tc>
                <a:tc>
                  <a:txBody>
                    <a:bodyPr/>
                    <a:lstStyle/>
                    <a:p>
                      <a:pPr algn="r"/>
                      <a:r>
                        <a:rPr lang="nl-NL" i="1" dirty="0" smtClean="0"/>
                        <a:t>3.3%</a:t>
                      </a:r>
                      <a:endParaRPr lang="nl-NL" i="1" dirty="0"/>
                    </a:p>
                  </a:txBody>
                  <a:tcPr anchor="ctr"/>
                </a:tc>
                <a:tc>
                  <a:txBody>
                    <a:bodyPr/>
                    <a:lstStyle/>
                    <a:p>
                      <a:pPr algn="r"/>
                      <a:r>
                        <a:rPr lang="nl-NL" i="1" dirty="0" smtClean="0"/>
                        <a:t>-0.7%</a:t>
                      </a:r>
                      <a:endParaRPr lang="nl-NL" i="1" dirty="0"/>
                    </a:p>
                  </a:txBody>
                  <a:tcPr anchor="ctr"/>
                </a:tc>
                <a:tc>
                  <a:txBody>
                    <a:bodyPr/>
                    <a:lstStyle/>
                    <a:p>
                      <a:pPr algn="r"/>
                      <a:r>
                        <a:rPr lang="nl-NL" i="1" dirty="0" smtClean="0"/>
                        <a:t>-2.8%</a:t>
                      </a:r>
                      <a:endParaRPr lang="nl-NL" i="1" dirty="0"/>
                    </a:p>
                  </a:txBody>
                  <a:tcPr anchor="ctr"/>
                </a:tc>
                <a:tc>
                  <a:txBody>
                    <a:bodyPr/>
                    <a:lstStyle/>
                    <a:p>
                      <a:pPr algn="r"/>
                      <a:r>
                        <a:rPr lang="nl-NL" i="1" dirty="0" smtClean="0"/>
                        <a:t>-1.1%</a:t>
                      </a:r>
                      <a:endParaRPr lang="nl-NL" i="1" dirty="0"/>
                    </a:p>
                  </a:txBody>
                  <a:tcPr anchor="ctr"/>
                </a:tc>
                <a:tc>
                  <a:txBody>
                    <a:bodyPr/>
                    <a:lstStyle/>
                    <a:p>
                      <a:pPr algn="r"/>
                      <a:r>
                        <a:rPr lang="nl-NL" i="1" dirty="0" smtClean="0"/>
                        <a:t>-0.9%</a:t>
                      </a:r>
                      <a:endParaRPr lang="nl-NL" i="1" dirty="0"/>
                    </a:p>
                  </a:txBody>
                  <a:tcPr anchor="ctr"/>
                </a:tc>
                <a:tc>
                  <a:txBody>
                    <a:bodyPr/>
                    <a:lstStyle/>
                    <a:p>
                      <a:pPr algn="r"/>
                      <a:endParaRPr lang="nl-NL"/>
                    </a:p>
                  </a:txBody>
                  <a:tcPr anchor="ctr"/>
                </a:tc>
                <a:tc>
                  <a:txBody>
                    <a:bodyPr/>
                    <a:lstStyle/>
                    <a:p>
                      <a:pPr algn="r"/>
                      <a:endParaRPr lang="nl-NL"/>
                    </a:p>
                  </a:txBody>
                  <a:tcPr anchor="ctr"/>
                </a:tc>
                <a:tc>
                  <a:txBody>
                    <a:bodyPr/>
                    <a:lstStyle/>
                    <a:p>
                      <a:pPr algn="r"/>
                      <a:endParaRPr lang="nl-NL" dirty="0"/>
                    </a:p>
                  </a:txBody>
                  <a:tcPr anchor="ctr"/>
                </a:tc>
                <a:extLst>
                  <a:ext uri="{0D108BD9-81ED-4DB2-BD59-A6C34878D82A}">
                    <a16:rowId xmlns:a16="http://schemas.microsoft.com/office/drawing/2014/main" val="2125977099"/>
                  </a:ext>
                </a:extLst>
              </a:tr>
            </a:tbl>
          </a:graphicData>
        </a:graphic>
      </p:graphicFrame>
      <p:sp>
        <p:nvSpPr>
          <p:cNvPr id="12" name="Rechteck 11"/>
          <p:cNvSpPr/>
          <p:nvPr/>
        </p:nvSpPr>
        <p:spPr>
          <a:xfrm>
            <a:off x="335360" y="4176406"/>
            <a:ext cx="11521279" cy="104583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40241793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74887" y="2545740"/>
            <a:ext cx="7835798" cy="769441"/>
          </a:xfrm>
          <a:prstGeom prst="rect">
            <a:avLst/>
          </a:prstGeom>
        </p:spPr>
        <p:txBody>
          <a:bodyPr wrap="none">
            <a:spAutoFit/>
          </a:bodyPr>
          <a:lstStyle/>
          <a:p>
            <a:pPr algn="ctr"/>
            <a:r>
              <a:rPr lang="fr-FR" sz="4400" b="1" dirty="0" err="1" smtClean="0">
                <a:solidFill>
                  <a:schemeClr val="accent1">
                    <a:lumMod val="75000"/>
                  </a:schemeClr>
                </a:solidFill>
                <a:latin typeface="Arial" panose="020B0604020202020204" pitchFamily="34" charset="0"/>
                <a:cs typeface="Arial" panose="020B0604020202020204" pitchFamily="34" charset="0"/>
              </a:rPr>
              <a:t>Thank</a:t>
            </a:r>
            <a:r>
              <a:rPr lang="fr-FR" sz="4400" b="1" dirty="0" smtClean="0">
                <a:solidFill>
                  <a:schemeClr val="accent1">
                    <a:lumMod val="75000"/>
                  </a:schemeClr>
                </a:solidFill>
                <a:latin typeface="Arial" panose="020B0604020202020204" pitchFamily="34" charset="0"/>
                <a:cs typeface="Arial" panose="020B0604020202020204" pitchFamily="34" charset="0"/>
              </a:rPr>
              <a:t> </a:t>
            </a:r>
            <a:r>
              <a:rPr lang="fr-FR" sz="4400" b="1" dirty="0" err="1" smtClean="0">
                <a:solidFill>
                  <a:schemeClr val="accent1">
                    <a:lumMod val="75000"/>
                  </a:schemeClr>
                </a:solidFill>
                <a:latin typeface="Arial" panose="020B0604020202020204" pitchFamily="34" charset="0"/>
                <a:cs typeface="Arial" panose="020B0604020202020204" pitchFamily="34" charset="0"/>
              </a:rPr>
              <a:t>you</a:t>
            </a:r>
            <a:r>
              <a:rPr lang="fr-FR" sz="4400" b="1" dirty="0" smtClean="0">
                <a:solidFill>
                  <a:schemeClr val="accent1">
                    <a:lumMod val="75000"/>
                  </a:schemeClr>
                </a:solidFill>
                <a:latin typeface="Arial" panose="020B0604020202020204" pitchFamily="34" charset="0"/>
                <a:cs typeface="Arial" panose="020B0604020202020204" pitchFamily="34" charset="0"/>
              </a:rPr>
              <a:t> for </a:t>
            </a:r>
            <a:r>
              <a:rPr lang="fr-FR" sz="4400" b="1" dirty="0" err="1" smtClean="0">
                <a:solidFill>
                  <a:schemeClr val="accent1">
                    <a:lumMod val="75000"/>
                  </a:schemeClr>
                </a:solidFill>
                <a:latin typeface="Arial" panose="020B0604020202020204" pitchFamily="34" charset="0"/>
                <a:cs typeface="Arial" panose="020B0604020202020204" pitchFamily="34" charset="0"/>
              </a:rPr>
              <a:t>your</a:t>
            </a:r>
            <a:r>
              <a:rPr lang="fr-FR" sz="4400" b="1" dirty="0" smtClean="0">
                <a:solidFill>
                  <a:schemeClr val="accent1">
                    <a:lumMod val="75000"/>
                  </a:schemeClr>
                </a:solidFill>
                <a:latin typeface="Arial" panose="020B0604020202020204" pitchFamily="34" charset="0"/>
                <a:cs typeface="Arial" panose="020B0604020202020204" pitchFamily="34" charset="0"/>
              </a:rPr>
              <a:t> </a:t>
            </a:r>
            <a:r>
              <a:rPr lang="fr-FR" sz="4400" b="1" dirty="0" smtClean="0">
                <a:solidFill>
                  <a:schemeClr val="accent1">
                    <a:lumMod val="75000"/>
                  </a:schemeClr>
                </a:solidFill>
                <a:latin typeface="Arial" panose="020B0604020202020204" pitchFamily="34" charset="0"/>
                <a:cs typeface="Arial" panose="020B0604020202020204" pitchFamily="34" charset="0"/>
              </a:rPr>
              <a:t>attention</a:t>
            </a:r>
            <a:endParaRPr lang="fr-FR" sz="4400" b="1" dirty="0" smtClean="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55721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6"/>
          </p:nvPr>
        </p:nvSpPr>
        <p:spPr>
          <a:xfrm>
            <a:off x="335360" y="1124744"/>
            <a:ext cx="10894483" cy="273597"/>
          </a:xfrm>
        </p:spPr>
        <p:txBody>
          <a:bodyPr/>
          <a:lstStyle/>
          <a:p>
            <a:r>
              <a:rPr lang="de-DE" sz="2800" dirty="0" smtClean="0"/>
              <a:t>Stakeholder </a:t>
            </a:r>
            <a:r>
              <a:rPr lang="de-DE" sz="2800" dirty="0" err="1" smtClean="0"/>
              <a:t>consultation</a:t>
            </a:r>
            <a:r>
              <a:rPr lang="de-DE" sz="2800" dirty="0" smtClean="0"/>
              <a:t> </a:t>
            </a:r>
            <a:r>
              <a:rPr lang="de-DE" sz="2800" dirty="0" err="1" smtClean="0"/>
              <a:t>meeting</a:t>
            </a:r>
            <a:r>
              <a:rPr lang="de-DE" sz="2800" dirty="0" smtClean="0"/>
              <a:t> on </a:t>
            </a:r>
          </a:p>
          <a:p>
            <a:r>
              <a:rPr lang="de-DE" sz="2800" dirty="0" smtClean="0"/>
              <a:t>FABEC RP3 </a:t>
            </a:r>
            <a:r>
              <a:rPr lang="de-DE" sz="2800" dirty="0" err="1" smtClean="0"/>
              <a:t>performance</a:t>
            </a:r>
            <a:r>
              <a:rPr lang="de-DE" sz="2800" dirty="0" smtClean="0"/>
              <a:t> plan</a:t>
            </a:r>
          </a:p>
          <a:p>
            <a:endParaRPr lang="de-DE" sz="2800" dirty="0" smtClean="0"/>
          </a:p>
          <a:p>
            <a:r>
              <a:rPr lang="de-DE" sz="2400" dirty="0"/>
              <a:t>Jean-Jacques Blanchard, FR NSA</a:t>
            </a:r>
          </a:p>
          <a:p>
            <a:endParaRPr lang="de-DE" sz="2800" dirty="0"/>
          </a:p>
          <a:p>
            <a:r>
              <a:rPr lang="de-DE" sz="4000" dirty="0"/>
              <a:t>En route Incentive </a:t>
            </a:r>
            <a:r>
              <a:rPr lang="de-DE" sz="4000" dirty="0" err="1"/>
              <a:t>Scheme</a:t>
            </a:r>
            <a:endParaRPr lang="de-DE" sz="4000" dirty="0"/>
          </a:p>
          <a:p>
            <a:endParaRPr lang="de-DE" sz="2800" dirty="0" smtClean="0"/>
          </a:p>
          <a:p>
            <a:r>
              <a:rPr lang="de-DE" sz="2000" b="0" dirty="0" smtClean="0"/>
              <a:t>Luxembourg, 5 September 2019</a:t>
            </a:r>
          </a:p>
          <a:p>
            <a:endParaRPr lang="de-DE" dirty="0" smtClean="0"/>
          </a:p>
        </p:txBody>
      </p:sp>
    </p:spTree>
    <p:extLst>
      <p:ext uri="{BB962C8B-B14F-4D97-AF65-F5344CB8AC3E}">
        <p14:creationId xmlns:p14="http://schemas.microsoft.com/office/powerpoint/2010/main" val="199957322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53949" y="642774"/>
            <a:ext cx="11258675" cy="576262"/>
          </a:xfrm>
        </p:spPr>
        <p:txBody>
          <a:bodyPr/>
          <a:lstStyle/>
          <a:p>
            <a:r>
              <a:rPr lang="nl-NL" dirty="0" err="1"/>
              <a:t>Regulatory</a:t>
            </a:r>
            <a:r>
              <a:rPr lang="nl-NL" dirty="0"/>
              <a:t> </a:t>
            </a:r>
            <a:r>
              <a:rPr lang="nl-NL" dirty="0" err="1" smtClean="0"/>
              <a:t>framework</a:t>
            </a:r>
            <a:r>
              <a:rPr lang="nl-NL" dirty="0"/>
              <a:t> - IR (EU) 2019/317 of 11 </a:t>
            </a:r>
            <a:r>
              <a:rPr lang="nl-NL" dirty="0" err="1"/>
              <a:t>February</a:t>
            </a:r>
            <a:r>
              <a:rPr lang="nl-NL" dirty="0"/>
              <a:t> 2019</a:t>
            </a:r>
          </a:p>
        </p:txBody>
      </p:sp>
      <p:sp>
        <p:nvSpPr>
          <p:cNvPr id="3" name="Tijdelijke aanduiding voor tekst 2"/>
          <p:cNvSpPr>
            <a:spLocks noGrp="1"/>
          </p:cNvSpPr>
          <p:nvPr>
            <p:ph type="body" sz="quarter" idx="14"/>
          </p:nvPr>
        </p:nvSpPr>
        <p:spPr>
          <a:xfrm>
            <a:off x="453949" y="1268760"/>
            <a:ext cx="11239500" cy="4783732"/>
          </a:xfrm>
        </p:spPr>
        <p:txBody>
          <a:bodyPr/>
          <a:lstStyle/>
          <a:p>
            <a:r>
              <a:rPr lang="nl-NL" dirty="0" err="1"/>
              <a:t>Article</a:t>
            </a:r>
            <a:r>
              <a:rPr lang="nl-NL" dirty="0"/>
              <a:t> 11 – </a:t>
            </a:r>
            <a:r>
              <a:rPr lang="nl-NL" dirty="0" smtClean="0"/>
              <a:t>Incentive </a:t>
            </a:r>
            <a:r>
              <a:rPr lang="nl-NL" dirty="0" err="1" smtClean="0"/>
              <a:t>schemes</a:t>
            </a:r>
            <a:endParaRPr lang="nl-NL" dirty="0" smtClean="0"/>
          </a:p>
          <a:p>
            <a:endParaRPr lang="nl-NL" sz="800" dirty="0"/>
          </a:p>
          <a:p>
            <a:pPr lvl="1"/>
            <a:r>
              <a:rPr lang="en-US" dirty="0">
                <a:latin typeface="Arial" panose="020B0604020202020204" pitchFamily="34" charset="0"/>
                <a:cs typeface="Arial" panose="020B0604020202020204" pitchFamily="34" charset="0"/>
              </a:rPr>
              <a:t>	</a:t>
            </a:r>
            <a:r>
              <a:rPr lang="en-US" b="0" dirty="0" smtClean="0">
                <a:latin typeface="Arial" panose="020B0604020202020204" pitchFamily="34" charset="0"/>
                <a:cs typeface="Arial" panose="020B0604020202020204" pitchFamily="34" charset="0"/>
              </a:rPr>
              <a:t>- applied </a:t>
            </a:r>
            <a:r>
              <a:rPr lang="en-US" b="0" dirty="0">
                <a:latin typeface="Arial" panose="020B0604020202020204" pitchFamily="34" charset="0"/>
                <a:cs typeface="Arial" panose="020B0604020202020204" pitchFamily="34" charset="0"/>
              </a:rPr>
              <a:t>during the entire period covered by the performance plan</a:t>
            </a:r>
            <a:br>
              <a:rPr lang="en-US" b="0" dirty="0">
                <a:latin typeface="Arial" panose="020B0604020202020204" pitchFamily="34" charset="0"/>
                <a:cs typeface="Arial" panose="020B0604020202020204" pitchFamily="34" charset="0"/>
              </a:rPr>
            </a:br>
            <a:r>
              <a:rPr lang="en-US" b="0" dirty="0">
                <a:latin typeface="Arial" panose="020B0604020202020204" pitchFamily="34" charset="0"/>
                <a:cs typeface="Arial" panose="020B0604020202020204" pitchFamily="34" charset="0"/>
              </a:rPr>
              <a:t>	- </a:t>
            </a:r>
            <a:r>
              <a:rPr lang="en-US" b="0" dirty="0" smtClean="0">
                <a:latin typeface="Arial" panose="020B0604020202020204" pitchFamily="34" charset="0"/>
                <a:cs typeface="Arial" panose="020B0604020202020204" pitchFamily="34" charset="0"/>
              </a:rPr>
              <a:t>non-discriminatory</a:t>
            </a:r>
            <a:r>
              <a:rPr lang="en-US" b="0" dirty="0">
                <a:latin typeface="Arial" panose="020B0604020202020204" pitchFamily="34" charset="0"/>
                <a:cs typeface="Arial" panose="020B0604020202020204" pitchFamily="34" charset="0"/>
              </a:rPr>
              <a:t>, transparent and effective</a:t>
            </a:r>
          </a:p>
          <a:p>
            <a:pPr lvl="2"/>
            <a:endParaRPr lang="nl-NL" sz="800" b="0" dirty="0" smtClean="0">
              <a:latin typeface="Arial" panose="020B0604020202020204" pitchFamily="34" charset="0"/>
              <a:cs typeface="Arial" panose="020B0604020202020204" pitchFamily="34" charset="0"/>
            </a:endParaRPr>
          </a:p>
          <a:p>
            <a:pPr lvl="1"/>
            <a:r>
              <a:rPr lang="en-US" b="0" dirty="0">
                <a:latin typeface="Arial" panose="020B0604020202020204" pitchFamily="34" charset="0"/>
                <a:cs typeface="Arial" panose="020B0604020202020204" pitchFamily="34" charset="0"/>
              </a:rPr>
              <a:t>	- </a:t>
            </a:r>
            <a:r>
              <a:rPr lang="en-US" b="0" dirty="0" smtClean="0">
                <a:latin typeface="Arial" panose="020B0604020202020204" pitchFamily="34" charset="0"/>
                <a:cs typeface="Arial" panose="020B0604020202020204" pitchFamily="34" charset="0"/>
              </a:rPr>
              <a:t>proportionate </a:t>
            </a:r>
            <a:r>
              <a:rPr lang="en-US" b="0" dirty="0">
                <a:latin typeface="Arial" panose="020B0604020202020204" pitchFamily="34" charset="0"/>
                <a:cs typeface="Arial" panose="020B0604020202020204" pitchFamily="34" charset="0"/>
              </a:rPr>
              <a:t>to the level of ATFM delay</a:t>
            </a:r>
            <a:br>
              <a:rPr lang="en-US" b="0" dirty="0">
                <a:latin typeface="Arial" panose="020B0604020202020204" pitchFamily="34" charset="0"/>
                <a:cs typeface="Arial" panose="020B0604020202020204" pitchFamily="34" charset="0"/>
              </a:rPr>
            </a:br>
            <a:r>
              <a:rPr lang="en-US" b="0" dirty="0">
                <a:latin typeface="Arial" panose="020B0604020202020204" pitchFamily="34" charset="0"/>
                <a:cs typeface="Arial" panose="020B0604020202020204" pitchFamily="34" charset="0"/>
              </a:rPr>
              <a:t>	- </a:t>
            </a:r>
            <a:r>
              <a:rPr lang="en-US" b="0" dirty="0" smtClean="0">
                <a:solidFill>
                  <a:srgbClr val="FF9000"/>
                </a:solidFill>
                <a:latin typeface="Arial" panose="020B0604020202020204" pitchFamily="34" charset="0"/>
                <a:cs typeface="Arial" panose="020B0604020202020204" pitchFamily="34" charset="0"/>
              </a:rPr>
              <a:t>symmetric </a:t>
            </a:r>
            <a:r>
              <a:rPr lang="en-US" b="0" dirty="0">
                <a:solidFill>
                  <a:srgbClr val="FF9000"/>
                </a:solidFill>
                <a:latin typeface="Arial" panose="020B0604020202020204" pitchFamily="34" charset="0"/>
                <a:cs typeface="Arial" panose="020B0604020202020204" pitchFamily="34" charset="0"/>
              </a:rPr>
              <a:t>range </a:t>
            </a:r>
            <a:r>
              <a:rPr lang="en-US" b="0" dirty="0">
                <a:latin typeface="Arial" panose="020B0604020202020204" pitchFamily="34" charset="0"/>
                <a:cs typeface="Arial" panose="020B0604020202020204" pitchFamily="34" charset="0"/>
              </a:rPr>
              <a:t>around the pivot value</a:t>
            </a:r>
            <a:br>
              <a:rPr lang="en-US" b="0" dirty="0">
                <a:latin typeface="Arial" panose="020B0604020202020204" pitchFamily="34" charset="0"/>
                <a:cs typeface="Arial" panose="020B0604020202020204" pitchFamily="34" charset="0"/>
              </a:rPr>
            </a:br>
            <a:r>
              <a:rPr lang="en-US" b="0" dirty="0">
                <a:latin typeface="Arial" panose="020B0604020202020204" pitchFamily="34" charset="0"/>
                <a:cs typeface="Arial" panose="020B0604020202020204" pitchFamily="34" charset="0"/>
              </a:rPr>
              <a:t>	- </a:t>
            </a:r>
            <a:r>
              <a:rPr lang="en-US" b="0" dirty="0" smtClean="0">
                <a:solidFill>
                  <a:srgbClr val="FF9000"/>
                </a:solidFill>
                <a:latin typeface="Arial" panose="020B0604020202020204" pitchFamily="34" charset="0"/>
                <a:cs typeface="Arial" panose="020B0604020202020204" pitchFamily="34" charset="0"/>
              </a:rPr>
              <a:t>maximum </a:t>
            </a:r>
            <a:r>
              <a:rPr lang="en-US" b="0" dirty="0">
                <a:solidFill>
                  <a:srgbClr val="FF9000"/>
                </a:solidFill>
                <a:latin typeface="Arial" panose="020B0604020202020204" pitchFamily="34" charset="0"/>
                <a:cs typeface="Arial" panose="020B0604020202020204" pitchFamily="34" charset="0"/>
              </a:rPr>
              <a:t>penalty </a:t>
            </a:r>
            <a:r>
              <a:rPr lang="en-US" b="0" dirty="0">
                <a:latin typeface="Arial" panose="020B0604020202020204" pitchFamily="34" charset="0"/>
                <a:cs typeface="Arial" panose="020B0604020202020204" pitchFamily="34" charset="0"/>
              </a:rPr>
              <a:t>at least equal to the </a:t>
            </a:r>
            <a:r>
              <a:rPr lang="en-US" b="0" dirty="0">
                <a:solidFill>
                  <a:srgbClr val="FF9000"/>
                </a:solidFill>
                <a:latin typeface="Arial" panose="020B0604020202020204" pitchFamily="34" charset="0"/>
                <a:cs typeface="Arial" panose="020B0604020202020204" pitchFamily="34" charset="0"/>
              </a:rPr>
              <a:t>maximum </a:t>
            </a:r>
            <a:r>
              <a:rPr lang="en-US" b="0" dirty="0" smtClean="0">
                <a:solidFill>
                  <a:srgbClr val="FF9000"/>
                </a:solidFill>
                <a:latin typeface="Arial" panose="020B0604020202020204" pitchFamily="34" charset="0"/>
                <a:cs typeface="Arial" panose="020B0604020202020204" pitchFamily="34" charset="0"/>
              </a:rPr>
              <a:t>bonus</a:t>
            </a:r>
            <a:r>
              <a:rPr lang="en-US" b="0" dirty="0">
                <a:latin typeface="Arial" panose="020B0604020202020204" pitchFamily="34" charset="0"/>
                <a:cs typeface="Arial" panose="020B0604020202020204" pitchFamily="34" charset="0"/>
              </a:rPr>
              <a:t/>
            </a:r>
            <a:br>
              <a:rPr lang="en-US" b="0" dirty="0">
                <a:latin typeface="Arial" panose="020B0604020202020204" pitchFamily="34" charset="0"/>
                <a:cs typeface="Arial" panose="020B0604020202020204" pitchFamily="34" charset="0"/>
              </a:rPr>
            </a:br>
            <a:r>
              <a:rPr lang="en-US" b="0" dirty="0">
                <a:latin typeface="Arial" panose="020B0604020202020204" pitchFamily="34" charset="0"/>
                <a:cs typeface="Arial" panose="020B0604020202020204" pitchFamily="34" charset="0"/>
              </a:rPr>
              <a:t>	- </a:t>
            </a:r>
            <a:r>
              <a:rPr lang="en-US" b="0" dirty="0" smtClean="0">
                <a:solidFill>
                  <a:srgbClr val="FF9000"/>
                </a:solidFill>
                <a:latin typeface="Arial" panose="020B0604020202020204" pitchFamily="34" charset="0"/>
                <a:cs typeface="Arial" panose="020B0604020202020204" pitchFamily="34" charset="0"/>
              </a:rPr>
              <a:t>only </a:t>
            </a:r>
            <a:r>
              <a:rPr lang="en-US" b="0" dirty="0">
                <a:solidFill>
                  <a:srgbClr val="FF9000"/>
                </a:solidFill>
                <a:latin typeface="Arial" panose="020B0604020202020204" pitchFamily="34" charset="0"/>
                <a:cs typeface="Arial" panose="020B0604020202020204" pitchFamily="34" charset="0"/>
              </a:rPr>
              <a:t>ANSP(s) involved </a:t>
            </a:r>
            <a:r>
              <a:rPr lang="en-US" b="0" dirty="0">
                <a:latin typeface="Arial" panose="020B0604020202020204" pitchFamily="34" charset="0"/>
                <a:cs typeface="Arial" panose="020B0604020202020204" pitchFamily="34" charset="0"/>
              </a:rPr>
              <a:t>in reference to the FABEC performance</a:t>
            </a:r>
            <a:br>
              <a:rPr lang="en-US" b="0" dirty="0">
                <a:latin typeface="Arial" panose="020B0604020202020204" pitchFamily="34" charset="0"/>
                <a:cs typeface="Arial" panose="020B0604020202020204" pitchFamily="34" charset="0"/>
              </a:rPr>
            </a:br>
            <a:r>
              <a:rPr lang="en-US" b="0" dirty="0">
                <a:latin typeface="Arial" panose="020B0604020202020204" pitchFamily="34" charset="0"/>
                <a:cs typeface="Arial" panose="020B0604020202020204" pitchFamily="34" charset="0"/>
              </a:rPr>
              <a:t>	- </a:t>
            </a:r>
            <a:r>
              <a:rPr lang="en-US" b="0" dirty="0" smtClean="0">
                <a:solidFill>
                  <a:srgbClr val="FF9000"/>
                </a:solidFill>
                <a:latin typeface="Arial" panose="020B0604020202020204" pitchFamily="34" charset="0"/>
                <a:cs typeface="Arial" panose="020B0604020202020204" pitchFamily="34" charset="0"/>
              </a:rPr>
              <a:t>modulation mechanism </a:t>
            </a:r>
            <a:r>
              <a:rPr lang="en-US" b="0" dirty="0">
                <a:latin typeface="Arial" panose="020B0604020202020204" pitchFamily="34" charset="0"/>
                <a:cs typeface="Arial" panose="020B0604020202020204" pitchFamily="34" charset="0"/>
              </a:rPr>
              <a:t>at FABEC and ANSP level in a uniform </a:t>
            </a:r>
            <a:r>
              <a:rPr lang="en-US" b="0" dirty="0" smtClean="0">
                <a:latin typeface="Arial" panose="020B0604020202020204" pitchFamily="34" charset="0"/>
                <a:cs typeface="Arial" panose="020B0604020202020204" pitchFamily="34" charset="0"/>
              </a:rPr>
              <a:t>manner</a:t>
            </a:r>
          </a:p>
          <a:p>
            <a:endParaRPr lang="en-US" dirty="0" smtClean="0"/>
          </a:p>
          <a:p>
            <a:r>
              <a:rPr lang="en-US" dirty="0" smtClean="0"/>
              <a:t>ANNEX </a:t>
            </a:r>
            <a:r>
              <a:rPr lang="en-US" dirty="0"/>
              <a:t>XIII - SPECIFIC REQUIREMENTS REFERRED TO IN ARTICLE 11(3</a:t>
            </a:r>
            <a:r>
              <a:rPr lang="en-US" dirty="0" smtClean="0"/>
              <a:t>)</a:t>
            </a:r>
          </a:p>
          <a:p>
            <a:endParaRPr lang="en-US" sz="800" dirty="0"/>
          </a:p>
          <a:p>
            <a:pPr lvl="2"/>
            <a:r>
              <a:rPr lang="en-US" b="0" dirty="0">
                <a:latin typeface="Arial" panose="020B0604020202020204" pitchFamily="34" charset="0"/>
                <a:cs typeface="Arial" panose="020B0604020202020204" pitchFamily="34" charset="0"/>
              </a:rPr>
              <a:t>Modulation of pivot values (November NOP release of year n-1, CRSTMP </a:t>
            </a:r>
            <a:r>
              <a:rPr lang="en-US" b="0" dirty="0" smtClean="0">
                <a:latin typeface="Arial" panose="020B0604020202020204" pitchFamily="34" charset="0"/>
                <a:cs typeface="Arial" panose="020B0604020202020204" pitchFamily="34" charset="0"/>
              </a:rPr>
              <a:t>ER ATFM </a:t>
            </a:r>
            <a:r>
              <a:rPr lang="en-US" b="0" dirty="0">
                <a:latin typeface="Arial" panose="020B0604020202020204" pitchFamily="34" charset="0"/>
                <a:cs typeface="Arial" panose="020B0604020202020204" pitchFamily="34" charset="0"/>
              </a:rPr>
              <a:t>delay causes)</a:t>
            </a:r>
          </a:p>
          <a:p>
            <a:pPr lvl="2"/>
            <a:endParaRPr lang="nl-NL" b="0" dirty="0" smtClean="0">
              <a:latin typeface="Arial" panose="020B0604020202020204" pitchFamily="34" charset="0"/>
              <a:cs typeface="Arial" panose="020B0604020202020204" pitchFamily="34" charset="0"/>
            </a:endParaRPr>
          </a:p>
          <a:p>
            <a:pPr lvl="2"/>
            <a:r>
              <a:rPr lang="en-US" b="0" dirty="0">
                <a:latin typeface="Arial" panose="020B0604020202020204" pitchFamily="34" charset="0"/>
                <a:cs typeface="Arial" panose="020B0604020202020204" pitchFamily="34" charset="0"/>
              </a:rPr>
              <a:t>Calculation of financial advantages and disadvantages (% of the determined costs of year n and recovered from/reimbursed to airspace users through an increase/a reduction of the unit rate in year n+2</a:t>
            </a:r>
            <a:r>
              <a:rPr lang="en-US" b="0" dirty="0" smtClean="0">
                <a:latin typeface="Arial" panose="020B0604020202020204" pitchFamily="34" charset="0"/>
                <a:cs typeface="Arial" panose="020B0604020202020204" pitchFamily="34" charset="0"/>
              </a:rPr>
              <a:t>)</a:t>
            </a:r>
            <a:endParaRPr lang="en-US"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4254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smtClean="0"/>
              <a:t>Development </a:t>
            </a:r>
            <a:r>
              <a:rPr lang="nl-NL" dirty="0" err="1" smtClean="0"/>
              <a:t>process</a:t>
            </a:r>
            <a:r>
              <a:rPr lang="nl-NL" dirty="0" smtClean="0"/>
              <a:t> of </a:t>
            </a:r>
            <a:r>
              <a:rPr lang="nl-NL" dirty="0" err="1" smtClean="0"/>
              <a:t>the</a:t>
            </a:r>
            <a:r>
              <a:rPr lang="nl-NL" dirty="0" smtClean="0"/>
              <a:t> FABEC plan</a:t>
            </a:r>
            <a:endParaRPr lang="nl-NL" dirty="0"/>
          </a:p>
        </p:txBody>
      </p:sp>
      <p:sp>
        <p:nvSpPr>
          <p:cNvPr id="3" name="Tijdelijke aanduiding voor tekst 2"/>
          <p:cNvSpPr>
            <a:spLocks noGrp="1"/>
          </p:cNvSpPr>
          <p:nvPr>
            <p:ph type="body" sz="quarter" idx="14"/>
          </p:nvPr>
        </p:nvSpPr>
        <p:spPr/>
        <p:txBody>
          <a:bodyPr/>
          <a:lstStyle/>
          <a:p>
            <a:r>
              <a:rPr lang="nl-NL" dirty="0" smtClean="0">
                <a:solidFill>
                  <a:schemeClr val="accent1">
                    <a:lumMod val="75000"/>
                  </a:schemeClr>
                </a:solidFill>
              </a:rPr>
              <a:t>Performance plan has been </a:t>
            </a:r>
            <a:r>
              <a:rPr lang="nl-NL" dirty="0" err="1" smtClean="0">
                <a:solidFill>
                  <a:schemeClr val="accent1">
                    <a:lumMod val="75000"/>
                  </a:schemeClr>
                </a:solidFill>
              </a:rPr>
              <a:t>developed</a:t>
            </a:r>
            <a:r>
              <a:rPr lang="nl-NL" dirty="0" smtClean="0">
                <a:solidFill>
                  <a:schemeClr val="accent1">
                    <a:lumMod val="75000"/>
                  </a:schemeClr>
                </a:solidFill>
              </a:rPr>
              <a:t> </a:t>
            </a:r>
            <a:r>
              <a:rPr lang="nl-NL" dirty="0" err="1" smtClean="0">
                <a:solidFill>
                  <a:schemeClr val="accent1">
                    <a:lumMod val="75000"/>
                  </a:schemeClr>
                </a:solidFill>
              </a:rPr>
              <a:t>by</a:t>
            </a:r>
            <a:r>
              <a:rPr lang="nl-NL" dirty="0" smtClean="0">
                <a:solidFill>
                  <a:schemeClr val="accent1">
                    <a:lumMod val="75000"/>
                  </a:schemeClr>
                </a:solidFill>
              </a:rPr>
              <a:t> </a:t>
            </a:r>
            <a:r>
              <a:rPr lang="nl-NL" dirty="0" err="1" smtClean="0">
                <a:solidFill>
                  <a:schemeClr val="accent1">
                    <a:lumMod val="75000"/>
                  </a:schemeClr>
                </a:solidFill>
              </a:rPr>
              <a:t>the</a:t>
            </a:r>
            <a:r>
              <a:rPr lang="nl-NL" dirty="0" smtClean="0">
                <a:solidFill>
                  <a:schemeClr val="accent1">
                    <a:lumMod val="75000"/>
                  </a:schemeClr>
                </a:solidFill>
              </a:rPr>
              <a:t> FABEC </a:t>
            </a:r>
            <a:r>
              <a:rPr lang="nl-NL" dirty="0" err="1" smtClean="0">
                <a:solidFill>
                  <a:schemeClr val="accent1">
                    <a:lumMod val="75000"/>
                  </a:schemeClr>
                </a:solidFill>
              </a:rPr>
              <a:t>States</a:t>
            </a:r>
            <a:r>
              <a:rPr lang="nl-NL" dirty="0" smtClean="0">
                <a:solidFill>
                  <a:schemeClr val="accent1">
                    <a:lumMod val="75000"/>
                  </a:schemeClr>
                </a:solidFill>
              </a:rPr>
              <a:t>’ Financial and Performance </a:t>
            </a:r>
            <a:r>
              <a:rPr lang="nl-NL" dirty="0" err="1" smtClean="0">
                <a:solidFill>
                  <a:schemeClr val="accent1">
                    <a:lumMod val="75000"/>
                  </a:schemeClr>
                </a:solidFill>
              </a:rPr>
              <a:t>Committee</a:t>
            </a:r>
            <a:endParaRPr lang="nl-NL" dirty="0" smtClean="0">
              <a:solidFill>
                <a:schemeClr val="accent1">
                  <a:lumMod val="75000"/>
                </a:schemeClr>
              </a:solidFill>
            </a:endParaRPr>
          </a:p>
          <a:p>
            <a:pPr marL="285750" indent="-285750">
              <a:buFont typeface="Symbol" panose="05050102010706020507" pitchFamily="18" charset="2"/>
              <a:buChar char="-"/>
            </a:pPr>
            <a:r>
              <a:rPr lang="nl-NL" dirty="0" err="1" smtClean="0">
                <a:solidFill>
                  <a:schemeClr val="accent1">
                    <a:lumMod val="75000"/>
                  </a:schemeClr>
                </a:solidFill>
              </a:rPr>
              <a:t>Coordinated</a:t>
            </a:r>
            <a:r>
              <a:rPr lang="nl-NL" dirty="0" smtClean="0">
                <a:solidFill>
                  <a:schemeClr val="accent1">
                    <a:lumMod val="75000"/>
                  </a:schemeClr>
                </a:solidFill>
              </a:rPr>
              <a:t> </a:t>
            </a:r>
            <a:r>
              <a:rPr lang="nl-NL" dirty="0" err="1" smtClean="0">
                <a:solidFill>
                  <a:schemeClr val="accent1">
                    <a:lumMod val="75000"/>
                  </a:schemeClr>
                </a:solidFill>
              </a:rPr>
              <a:t>with</a:t>
            </a:r>
            <a:r>
              <a:rPr lang="nl-NL" dirty="0" smtClean="0">
                <a:solidFill>
                  <a:schemeClr val="accent1">
                    <a:lumMod val="75000"/>
                  </a:schemeClr>
                </a:solidFill>
              </a:rPr>
              <a:t> </a:t>
            </a:r>
            <a:r>
              <a:rPr lang="nl-NL" dirty="0" err="1" smtClean="0">
                <a:solidFill>
                  <a:schemeClr val="accent1">
                    <a:lumMod val="75000"/>
                  </a:schemeClr>
                </a:solidFill>
              </a:rPr>
              <a:t>other</a:t>
            </a:r>
            <a:r>
              <a:rPr lang="nl-NL" dirty="0" smtClean="0">
                <a:solidFill>
                  <a:schemeClr val="accent1">
                    <a:lumMod val="75000"/>
                  </a:schemeClr>
                </a:solidFill>
              </a:rPr>
              <a:t> </a:t>
            </a:r>
            <a:r>
              <a:rPr lang="nl-NL" dirty="0" err="1" smtClean="0">
                <a:solidFill>
                  <a:schemeClr val="accent1">
                    <a:lumMod val="75000"/>
                  </a:schemeClr>
                </a:solidFill>
              </a:rPr>
              <a:t>States</a:t>
            </a:r>
            <a:r>
              <a:rPr lang="nl-NL" dirty="0" smtClean="0">
                <a:solidFill>
                  <a:schemeClr val="accent1">
                    <a:lumMod val="75000"/>
                  </a:schemeClr>
                </a:solidFill>
              </a:rPr>
              <a:t>’ </a:t>
            </a:r>
            <a:r>
              <a:rPr lang="nl-NL" dirty="0" err="1" smtClean="0">
                <a:solidFill>
                  <a:schemeClr val="accent1">
                    <a:lumMod val="75000"/>
                  </a:schemeClr>
                </a:solidFill>
              </a:rPr>
              <a:t>Committees</a:t>
            </a:r>
            <a:r>
              <a:rPr lang="nl-NL" dirty="0" smtClean="0">
                <a:solidFill>
                  <a:schemeClr val="accent1">
                    <a:lumMod val="75000"/>
                  </a:schemeClr>
                </a:solidFill>
              </a:rPr>
              <a:t> as </a:t>
            </a:r>
            <a:r>
              <a:rPr lang="nl-NL" dirty="0" err="1" smtClean="0">
                <a:solidFill>
                  <a:schemeClr val="accent1">
                    <a:lumMod val="75000"/>
                  </a:schemeClr>
                </a:solidFill>
              </a:rPr>
              <a:t>required</a:t>
            </a:r>
            <a:endParaRPr lang="nl-NL" dirty="0" smtClean="0">
              <a:solidFill>
                <a:schemeClr val="accent1">
                  <a:lumMod val="75000"/>
                </a:schemeClr>
              </a:solidFill>
            </a:endParaRPr>
          </a:p>
          <a:p>
            <a:endParaRPr lang="nl-NL" dirty="0" smtClean="0">
              <a:solidFill>
                <a:schemeClr val="accent1">
                  <a:lumMod val="75000"/>
                </a:schemeClr>
              </a:solidFill>
            </a:endParaRPr>
          </a:p>
          <a:p>
            <a:r>
              <a:rPr lang="nl-NL" dirty="0" smtClean="0">
                <a:solidFill>
                  <a:schemeClr val="accent1">
                    <a:lumMod val="75000"/>
                  </a:schemeClr>
                </a:solidFill>
              </a:rPr>
              <a:t>FABEC </a:t>
            </a:r>
            <a:r>
              <a:rPr lang="nl-NL" dirty="0" err="1" smtClean="0">
                <a:solidFill>
                  <a:schemeClr val="accent1">
                    <a:lumMod val="75000"/>
                  </a:schemeClr>
                </a:solidFill>
              </a:rPr>
              <a:t>NSAs</a:t>
            </a:r>
            <a:r>
              <a:rPr lang="nl-NL" dirty="0" smtClean="0">
                <a:solidFill>
                  <a:schemeClr val="accent1">
                    <a:lumMod val="75000"/>
                  </a:schemeClr>
                </a:solidFill>
              </a:rPr>
              <a:t> have </a:t>
            </a:r>
            <a:r>
              <a:rPr lang="nl-NL" dirty="0" err="1" smtClean="0">
                <a:solidFill>
                  <a:schemeClr val="accent1">
                    <a:lumMod val="75000"/>
                  </a:schemeClr>
                </a:solidFill>
              </a:rPr>
              <a:t>worked</a:t>
            </a:r>
            <a:r>
              <a:rPr lang="nl-NL" dirty="0" smtClean="0">
                <a:solidFill>
                  <a:schemeClr val="accent1">
                    <a:lumMod val="75000"/>
                  </a:schemeClr>
                </a:solidFill>
              </a:rPr>
              <a:t> </a:t>
            </a:r>
            <a:r>
              <a:rPr lang="nl-NL" dirty="0" err="1" smtClean="0">
                <a:solidFill>
                  <a:schemeClr val="accent1">
                    <a:lumMod val="75000"/>
                  </a:schemeClr>
                </a:solidFill>
              </a:rPr>
              <a:t>closely</a:t>
            </a:r>
            <a:r>
              <a:rPr lang="nl-NL" dirty="0" smtClean="0">
                <a:solidFill>
                  <a:schemeClr val="accent1">
                    <a:lumMod val="75000"/>
                  </a:schemeClr>
                </a:solidFill>
              </a:rPr>
              <a:t> </a:t>
            </a:r>
            <a:r>
              <a:rPr lang="nl-NL" dirty="0" err="1" smtClean="0">
                <a:solidFill>
                  <a:schemeClr val="accent1">
                    <a:lumMod val="75000"/>
                  </a:schemeClr>
                </a:solidFill>
              </a:rPr>
              <a:t>with</a:t>
            </a:r>
            <a:r>
              <a:rPr lang="nl-NL" dirty="0" smtClean="0">
                <a:solidFill>
                  <a:schemeClr val="accent1">
                    <a:lumMod val="75000"/>
                  </a:schemeClr>
                </a:solidFill>
              </a:rPr>
              <a:t> FABEC </a:t>
            </a:r>
            <a:r>
              <a:rPr lang="nl-NL" dirty="0" err="1" smtClean="0">
                <a:solidFill>
                  <a:schemeClr val="accent1">
                    <a:lumMod val="75000"/>
                  </a:schemeClr>
                </a:solidFill>
              </a:rPr>
              <a:t>ANSPs</a:t>
            </a:r>
            <a:r>
              <a:rPr lang="nl-NL" dirty="0" smtClean="0">
                <a:solidFill>
                  <a:schemeClr val="accent1">
                    <a:lumMod val="75000"/>
                  </a:schemeClr>
                </a:solidFill>
              </a:rPr>
              <a:t> </a:t>
            </a:r>
            <a:r>
              <a:rPr lang="nl-NL" dirty="0" err="1" smtClean="0">
                <a:solidFill>
                  <a:schemeClr val="accent1">
                    <a:lumMod val="75000"/>
                  </a:schemeClr>
                </a:solidFill>
              </a:rPr>
              <a:t>to</a:t>
            </a:r>
            <a:r>
              <a:rPr lang="nl-NL" dirty="0" smtClean="0">
                <a:solidFill>
                  <a:schemeClr val="accent1">
                    <a:lumMod val="75000"/>
                  </a:schemeClr>
                </a:solidFill>
              </a:rPr>
              <a:t> </a:t>
            </a:r>
            <a:r>
              <a:rPr lang="nl-NL" dirty="0" err="1" smtClean="0">
                <a:solidFill>
                  <a:schemeClr val="accent1">
                    <a:lumMod val="75000"/>
                  </a:schemeClr>
                </a:solidFill>
              </a:rPr>
              <a:t>gather</a:t>
            </a:r>
            <a:r>
              <a:rPr lang="nl-NL" dirty="0" smtClean="0">
                <a:solidFill>
                  <a:schemeClr val="accent1">
                    <a:lumMod val="75000"/>
                  </a:schemeClr>
                </a:solidFill>
              </a:rPr>
              <a:t> </a:t>
            </a:r>
            <a:r>
              <a:rPr lang="nl-NL" dirty="0" err="1" smtClean="0">
                <a:solidFill>
                  <a:schemeClr val="accent1">
                    <a:lumMod val="75000"/>
                  </a:schemeClr>
                </a:solidFill>
              </a:rPr>
              <a:t>required</a:t>
            </a:r>
            <a:r>
              <a:rPr lang="nl-NL" dirty="0" smtClean="0">
                <a:solidFill>
                  <a:schemeClr val="accent1">
                    <a:lumMod val="75000"/>
                  </a:schemeClr>
                </a:solidFill>
              </a:rPr>
              <a:t> </a:t>
            </a:r>
            <a:r>
              <a:rPr lang="nl-NL" dirty="0" err="1" smtClean="0">
                <a:solidFill>
                  <a:schemeClr val="accent1">
                    <a:lumMod val="75000"/>
                  </a:schemeClr>
                </a:solidFill>
              </a:rPr>
              <a:t>inputs</a:t>
            </a:r>
            <a:r>
              <a:rPr lang="nl-NL" dirty="0" smtClean="0">
                <a:solidFill>
                  <a:schemeClr val="accent1">
                    <a:lumMod val="75000"/>
                  </a:schemeClr>
                </a:solidFill>
              </a:rPr>
              <a:t> and </a:t>
            </a:r>
            <a:r>
              <a:rPr lang="nl-NL" dirty="0" err="1" smtClean="0">
                <a:solidFill>
                  <a:schemeClr val="accent1">
                    <a:lumMod val="75000"/>
                  </a:schemeClr>
                </a:solidFill>
              </a:rPr>
              <a:t>to</a:t>
            </a:r>
            <a:r>
              <a:rPr lang="nl-NL" dirty="0" smtClean="0">
                <a:solidFill>
                  <a:schemeClr val="accent1">
                    <a:lumMod val="75000"/>
                  </a:schemeClr>
                </a:solidFill>
              </a:rPr>
              <a:t> </a:t>
            </a:r>
            <a:r>
              <a:rPr lang="nl-NL" dirty="0" err="1" smtClean="0">
                <a:solidFill>
                  <a:schemeClr val="accent1">
                    <a:lumMod val="75000"/>
                  </a:schemeClr>
                </a:solidFill>
              </a:rPr>
              <a:t>understand</a:t>
            </a:r>
            <a:r>
              <a:rPr lang="nl-NL" dirty="0" smtClean="0">
                <a:solidFill>
                  <a:schemeClr val="accent1">
                    <a:lumMod val="75000"/>
                  </a:schemeClr>
                </a:solidFill>
              </a:rPr>
              <a:t> </a:t>
            </a:r>
            <a:r>
              <a:rPr lang="nl-NL" dirty="0" err="1" smtClean="0">
                <a:solidFill>
                  <a:schemeClr val="accent1">
                    <a:lumMod val="75000"/>
                  </a:schemeClr>
                </a:solidFill>
              </a:rPr>
              <a:t>plans</a:t>
            </a:r>
            <a:r>
              <a:rPr lang="nl-NL" dirty="0" smtClean="0">
                <a:solidFill>
                  <a:schemeClr val="accent1">
                    <a:lumMod val="75000"/>
                  </a:schemeClr>
                </a:solidFill>
              </a:rPr>
              <a:t>, </a:t>
            </a:r>
            <a:r>
              <a:rPr lang="nl-NL" dirty="0" err="1" smtClean="0">
                <a:solidFill>
                  <a:schemeClr val="accent1">
                    <a:lumMod val="75000"/>
                  </a:schemeClr>
                </a:solidFill>
              </a:rPr>
              <a:t>ambitions</a:t>
            </a:r>
            <a:r>
              <a:rPr lang="nl-NL" dirty="0" smtClean="0">
                <a:solidFill>
                  <a:schemeClr val="accent1">
                    <a:lumMod val="75000"/>
                  </a:schemeClr>
                </a:solidFill>
              </a:rPr>
              <a:t>, </a:t>
            </a:r>
            <a:r>
              <a:rPr lang="nl-NL" dirty="0" err="1" smtClean="0">
                <a:solidFill>
                  <a:schemeClr val="accent1">
                    <a:lumMod val="75000"/>
                  </a:schemeClr>
                </a:solidFill>
              </a:rPr>
              <a:t>uncertainties</a:t>
            </a:r>
            <a:r>
              <a:rPr lang="nl-NL" dirty="0" smtClean="0">
                <a:solidFill>
                  <a:schemeClr val="accent1">
                    <a:lumMod val="75000"/>
                  </a:schemeClr>
                </a:solidFill>
              </a:rPr>
              <a:t> and </a:t>
            </a:r>
            <a:r>
              <a:rPr lang="nl-NL" dirty="0" err="1" smtClean="0">
                <a:solidFill>
                  <a:schemeClr val="accent1">
                    <a:lumMod val="75000"/>
                  </a:schemeClr>
                </a:solidFill>
              </a:rPr>
              <a:t>expectations</a:t>
            </a:r>
            <a:endParaRPr lang="nl-NL" dirty="0" smtClean="0">
              <a:solidFill>
                <a:schemeClr val="accent1">
                  <a:lumMod val="75000"/>
                </a:schemeClr>
              </a:solidFill>
            </a:endParaRPr>
          </a:p>
          <a:p>
            <a:endParaRPr lang="nl-NL" dirty="0">
              <a:solidFill>
                <a:schemeClr val="accent1">
                  <a:lumMod val="75000"/>
                </a:schemeClr>
              </a:solidFill>
            </a:endParaRPr>
          </a:p>
          <a:p>
            <a:r>
              <a:rPr lang="nl-NL" dirty="0" smtClean="0">
                <a:solidFill>
                  <a:schemeClr val="accent1">
                    <a:lumMod val="75000"/>
                  </a:schemeClr>
                </a:solidFill>
              </a:rPr>
              <a:t>NSAs have aimed to propose targets that are ambitious and achievable:</a:t>
            </a:r>
          </a:p>
          <a:p>
            <a:pPr marL="285750" indent="-285750">
              <a:buFont typeface="Symbol" panose="05050102010706020507" pitchFamily="18" charset="2"/>
              <a:buChar char="-"/>
            </a:pPr>
            <a:r>
              <a:rPr lang="nl-NL" dirty="0" smtClean="0">
                <a:solidFill>
                  <a:schemeClr val="accent1">
                    <a:lumMod val="75000"/>
                  </a:schemeClr>
                </a:solidFill>
              </a:rPr>
              <a:t>States want ANSPs to deliver the set targets, but there is no purpose to setting targets that cannot be achieved</a:t>
            </a:r>
          </a:p>
          <a:p>
            <a:pPr marL="285750" indent="-285750">
              <a:buFont typeface="Arial" panose="020B0604020202020204" pitchFamily="34" charset="0"/>
              <a:buChar char="•"/>
            </a:pPr>
            <a:endParaRPr lang="nl-NL" dirty="0" smtClean="0">
              <a:solidFill>
                <a:schemeClr val="accent1">
                  <a:lumMod val="75000"/>
                </a:schemeClr>
              </a:solidFill>
            </a:endParaRPr>
          </a:p>
          <a:p>
            <a:r>
              <a:rPr lang="nl-NL" dirty="0" smtClean="0">
                <a:solidFill>
                  <a:schemeClr val="accent1">
                    <a:lumMod val="75000"/>
                  </a:schemeClr>
                </a:solidFill>
              </a:rPr>
              <a:t>FABEC Council has </a:t>
            </a:r>
            <a:r>
              <a:rPr lang="nl-NL" dirty="0" err="1" smtClean="0">
                <a:solidFill>
                  <a:schemeClr val="accent1">
                    <a:lumMod val="75000"/>
                  </a:schemeClr>
                </a:solidFill>
              </a:rPr>
              <a:t>given</a:t>
            </a:r>
            <a:r>
              <a:rPr lang="nl-NL" dirty="0" smtClean="0">
                <a:solidFill>
                  <a:schemeClr val="accent1">
                    <a:lumMod val="75000"/>
                  </a:schemeClr>
                </a:solidFill>
              </a:rPr>
              <a:t> </a:t>
            </a:r>
            <a:r>
              <a:rPr lang="nl-NL" dirty="0" err="1" smtClean="0">
                <a:solidFill>
                  <a:schemeClr val="accent1">
                    <a:lumMod val="75000"/>
                  </a:schemeClr>
                </a:solidFill>
              </a:rPr>
              <a:t>its</a:t>
            </a:r>
            <a:r>
              <a:rPr lang="nl-NL" dirty="0" smtClean="0">
                <a:solidFill>
                  <a:schemeClr val="accent1">
                    <a:lumMod val="75000"/>
                  </a:schemeClr>
                </a:solidFill>
              </a:rPr>
              <a:t> </a:t>
            </a:r>
            <a:r>
              <a:rPr lang="nl-NL" dirty="0" err="1" smtClean="0">
                <a:solidFill>
                  <a:schemeClr val="accent1">
                    <a:lumMod val="75000"/>
                  </a:schemeClr>
                </a:solidFill>
              </a:rPr>
              <a:t>provisional</a:t>
            </a:r>
            <a:r>
              <a:rPr lang="nl-NL" dirty="0" smtClean="0">
                <a:solidFill>
                  <a:schemeClr val="accent1">
                    <a:lumMod val="75000"/>
                  </a:schemeClr>
                </a:solidFill>
              </a:rPr>
              <a:t> </a:t>
            </a:r>
            <a:r>
              <a:rPr lang="nl-NL" dirty="0" err="1" smtClean="0">
                <a:solidFill>
                  <a:schemeClr val="accent1">
                    <a:lumMod val="75000"/>
                  </a:schemeClr>
                </a:solidFill>
              </a:rPr>
              <a:t>approval</a:t>
            </a:r>
            <a:r>
              <a:rPr lang="nl-NL" dirty="0" smtClean="0">
                <a:solidFill>
                  <a:schemeClr val="accent1">
                    <a:lumMod val="75000"/>
                  </a:schemeClr>
                </a:solidFill>
              </a:rPr>
              <a:t> </a:t>
            </a:r>
            <a:r>
              <a:rPr lang="nl-NL" dirty="0" err="1" smtClean="0">
                <a:solidFill>
                  <a:schemeClr val="accent1">
                    <a:lumMod val="75000"/>
                  </a:schemeClr>
                </a:solidFill>
              </a:rPr>
              <a:t>to</a:t>
            </a:r>
            <a:r>
              <a:rPr lang="nl-NL" dirty="0" smtClean="0">
                <a:solidFill>
                  <a:schemeClr val="accent1">
                    <a:lumMod val="75000"/>
                  </a:schemeClr>
                </a:solidFill>
              </a:rPr>
              <a:t> </a:t>
            </a:r>
            <a:r>
              <a:rPr lang="nl-NL" dirty="0" err="1" smtClean="0">
                <a:solidFill>
                  <a:schemeClr val="accent1">
                    <a:lumMod val="75000"/>
                  </a:schemeClr>
                </a:solidFill>
              </a:rPr>
              <a:t>the</a:t>
            </a:r>
            <a:r>
              <a:rPr lang="nl-NL" dirty="0" smtClean="0">
                <a:solidFill>
                  <a:schemeClr val="accent1">
                    <a:lumMod val="75000"/>
                  </a:schemeClr>
                </a:solidFill>
              </a:rPr>
              <a:t> targets </a:t>
            </a:r>
            <a:r>
              <a:rPr lang="nl-NL" dirty="0" err="1" smtClean="0">
                <a:solidFill>
                  <a:schemeClr val="accent1">
                    <a:lumMod val="75000"/>
                  </a:schemeClr>
                </a:solidFill>
              </a:rPr>
              <a:t>presented</a:t>
            </a:r>
            <a:r>
              <a:rPr lang="nl-NL" dirty="0" smtClean="0">
                <a:solidFill>
                  <a:schemeClr val="accent1">
                    <a:lumMod val="75000"/>
                  </a:schemeClr>
                </a:solidFill>
              </a:rPr>
              <a:t> </a:t>
            </a:r>
            <a:r>
              <a:rPr lang="nl-NL" dirty="0" err="1" smtClean="0">
                <a:solidFill>
                  <a:schemeClr val="accent1">
                    <a:lumMod val="75000"/>
                  </a:schemeClr>
                </a:solidFill>
              </a:rPr>
              <a:t>today</a:t>
            </a:r>
            <a:r>
              <a:rPr lang="nl-NL" dirty="0" smtClean="0">
                <a:solidFill>
                  <a:schemeClr val="accent1">
                    <a:lumMod val="75000"/>
                  </a:schemeClr>
                </a:solidFill>
              </a:rPr>
              <a:t> – </a:t>
            </a:r>
            <a:r>
              <a:rPr lang="nl-NL" dirty="0" err="1" smtClean="0">
                <a:solidFill>
                  <a:schemeClr val="accent1">
                    <a:lumMod val="75000"/>
                  </a:schemeClr>
                </a:solidFill>
              </a:rPr>
              <a:t>pending</a:t>
            </a:r>
            <a:r>
              <a:rPr lang="nl-NL" dirty="0" smtClean="0">
                <a:solidFill>
                  <a:schemeClr val="accent1">
                    <a:lumMod val="75000"/>
                  </a:schemeClr>
                </a:solidFill>
              </a:rPr>
              <a:t> stakeholder </a:t>
            </a:r>
            <a:r>
              <a:rPr lang="nl-NL" dirty="0" err="1" smtClean="0">
                <a:solidFill>
                  <a:schemeClr val="accent1">
                    <a:lumMod val="75000"/>
                  </a:schemeClr>
                </a:solidFill>
              </a:rPr>
              <a:t>consultation</a:t>
            </a:r>
            <a:endParaRPr lang="nl-NL" dirty="0">
              <a:solidFill>
                <a:schemeClr val="accent1">
                  <a:lumMod val="75000"/>
                </a:schemeClr>
              </a:solidFill>
            </a:endParaRPr>
          </a:p>
          <a:p>
            <a:endParaRPr lang="nl-NL" dirty="0" smtClean="0">
              <a:solidFill>
                <a:schemeClr val="accent1">
                  <a:lumMod val="75000"/>
                </a:schemeClr>
              </a:solidFill>
            </a:endParaRPr>
          </a:p>
        </p:txBody>
      </p:sp>
      <p:sp>
        <p:nvSpPr>
          <p:cNvPr id="4" name="Tijdelijke aanduiding voor voettekst 3"/>
          <p:cNvSpPr>
            <a:spLocks noGrp="1"/>
          </p:cNvSpPr>
          <p:nvPr>
            <p:ph type="ftr" sz="quarter" idx="15"/>
          </p:nvPr>
        </p:nvSpPr>
        <p:spPr/>
        <p:txBody>
          <a:bodyPr/>
          <a:lstStyle/>
          <a:p>
            <a:pPr>
              <a:defRPr/>
            </a:pPr>
            <a:endParaRPr lang="de-DE"/>
          </a:p>
        </p:txBody>
      </p:sp>
    </p:spTree>
    <p:extLst>
      <p:ext uri="{BB962C8B-B14F-4D97-AF65-F5344CB8AC3E}">
        <p14:creationId xmlns:p14="http://schemas.microsoft.com/office/powerpoint/2010/main" val="1433496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FABEC </a:t>
            </a:r>
            <a:r>
              <a:rPr lang="nl-NL" dirty="0" smtClean="0"/>
              <a:t>En </a:t>
            </a:r>
            <a:r>
              <a:rPr lang="nl-NL" dirty="0"/>
              <a:t>route Incentive Scheme</a:t>
            </a:r>
          </a:p>
        </p:txBody>
      </p:sp>
      <p:sp>
        <p:nvSpPr>
          <p:cNvPr id="3" name="Tijdelijke aanduiding voor tekst 2"/>
          <p:cNvSpPr>
            <a:spLocks noGrp="1"/>
          </p:cNvSpPr>
          <p:nvPr>
            <p:ph type="body" sz="quarter" idx="14"/>
          </p:nvPr>
        </p:nvSpPr>
        <p:spPr>
          <a:xfrm>
            <a:off x="453949" y="1340768"/>
            <a:ext cx="11615465" cy="4639716"/>
          </a:xfrm>
        </p:spPr>
        <p:txBody>
          <a:bodyPr/>
          <a:lstStyle/>
          <a:p>
            <a:r>
              <a:rPr lang="nl-NL" dirty="0"/>
              <a:t>FABEC level – Trigger </a:t>
            </a:r>
            <a:r>
              <a:rPr lang="nl-NL" dirty="0" err="1"/>
              <a:t>mechanism</a:t>
            </a:r>
            <a:endParaRPr lang="nl-NL" dirty="0"/>
          </a:p>
          <a:p>
            <a:endParaRPr lang="nl-NL" sz="800" dirty="0" smtClean="0"/>
          </a:p>
          <a:p>
            <a:pPr marL="742950" lvl="1" indent="-285750">
              <a:buFont typeface="Symbol" panose="05050102010706020507" pitchFamily="18" charset="2"/>
              <a:buChar char="-"/>
            </a:pPr>
            <a:r>
              <a:rPr lang="nl-NL" b="0" dirty="0" smtClean="0">
                <a:latin typeface="Arial" panose="020B0604020202020204" pitchFamily="34" charset="0"/>
                <a:cs typeface="Arial" panose="020B0604020202020204" pitchFamily="34" charset="0"/>
              </a:rPr>
              <a:t>Depending on the FABEC performance compared to the FABEC pivot value</a:t>
            </a:r>
          </a:p>
          <a:p>
            <a:pPr lvl="2"/>
            <a:r>
              <a:rPr lang="nl-NL" sz="2800" dirty="0" smtClean="0">
                <a:solidFill>
                  <a:srgbClr val="00B050"/>
                </a:solidFill>
                <a:latin typeface="Arial" panose="020B0604020202020204" pitchFamily="34" charset="0"/>
                <a:cs typeface="Arial" panose="020B0604020202020204" pitchFamily="34" charset="0"/>
              </a:rPr>
              <a:t>Bonus</a:t>
            </a:r>
            <a:r>
              <a:rPr lang="nl-NL" sz="2800" dirty="0" smtClean="0">
                <a:latin typeface="Arial" panose="020B0604020202020204" pitchFamily="34" charset="0"/>
                <a:cs typeface="Arial" panose="020B0604020202020204" pitchFamily="34" charset="0"/>
              </a:rPr>
              <a:t>	 No bonus nor Penalty		</a:t>
            </a:r>
            <a:r>
              <a:rPr lang="nl-NL" sz="2800" dirty="0" smtClean="0">
                <a:solidFill>
                  <a:schemeClr val="accent6">
                    <a:lumMod val="75000"/>
                  </a:schemeClr>
                </a:solidFill>
                <a:latin typeface="Arial" panose="020B0604020202020204" pitchFamily="34" charset="0"/>
                <a:cs typeface="Arial" panose="020B0604020202020204" pitchFamily="34" charset="0"/>
              </a:rPr>
              <a:t>Penalty</a:t>
            </a:r>
            <a:endParaRPr lang="nl-NL" sz="2800" dirty="0">
              <a:solidFill>
                <a:schemeClr val="accent6">
                  <a:lumMod val="75000"/>
                </a:schemeClr>
              </a:solidFill>
              <a:latin typeface="Arial" panose="020B0604020202020204" pitchFamily="34" charset="0"/>
              <a:cs typeface="Arial" panose="020B0604020202020204" pitchFamily="34" charset="0"/>
            </a:endParaRPr>
          </a:p>
          <a:p>
            <a:pPr lvl="2"/>
            <a:endParaRPr lang="nl-NL" sz="800" dirty="0" smtClean="0">
              <a:solidFill>
                <a:srgbClr val="FF0000"/>
              </a:solidFill>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r>
              <a:rPr lang="en-US" b="0" dirty="0">
                <a:latin typeface="Arial" panose="020B0604020202020204" pitchFamily="34" charset="0"/>
                <a:cs typeface="Arial" panose="020B0604020202020204" pitchFamily="34" charset="0"/>
              </a:rPr>
              <a:t>In case of a </a:t>
            </a:r>
            <a:r>
              <a:rPr lang="en-US" b="0" dirty="0">
                <a:solidFill>
                  <a:srgbClr val="00B050"/>
                </a:solidFill>
                <a:latin typeface="Arial" panose="020B0604020202020204" pitchFamily="34" charset="0"/>
                <a:cs typeface="Arial" panose="020B0604020202020204" pitchFamily="34" charset="0"/>
              </a:rPr>
              <a:t>bonus</a:t>
            </a:r>
            <a:r>
              <a:rPr lang="en-US" b="0" dirty="0">
                <a:latin typeface="Arial" panose="020B0604020202020204" pitchFamily="34" charset="0"/>
                <a:cs typeface="Arial" panose="020B0604020202020204" pitchFamily="34" charset="0"/>
              </a:rPr>
              <a:t> at FABEC level, only those ANSPs that have performed better than their expected contribution (beyond the dead-band) are awarded a bonus</a:t>
            </a:r>
          </a:p>
          <a:p>
            <a:pPr marL="1200150" lvl="2" indent="-285750">
              <a:buFont typeface="Arial" panose="020B0604020202020204" pitchFamily="34" charset="0"/>
              <a:buChar char="•"/>
            </a:pPr>
            <a:r>
              <a:rPr lang="en-US" b="0" dirty="0">
                <a:latin typeface="Arial" panose="020B0604020202020204" pitchFamily="34" charset="0"/>
                <a:cs typeface="Arial" panose="020B0604020202020204" pitchFamily="34" charset="0"/>
              </a:rPr>
              <a:t>In case of a </a:t>
            </a:r>
            <a:r>
              <a:rPr lang="en-US" b="0" dirty="0">
                <a:solidFill>
                  <a:schemeClr val="accent6">
                    <a:lumMod val="75000"/>
                  </a:schemeClr>
                </a:solidFill>
                <a:latin typeface="Arial" panose="020B0604020202020204" pitchFamily="34" charset="0"/>
                <a:cs typeface="Arial" panose="020B0604020202020204" pitchFamily="34" charset="0"/>
              </a:rPr>
              <a:t>penalty</a:t>
            </a:r>
            <a:r>
              <a:rPr lang="en-US" b="0" dirty="0">
                <a:latin typeface="Arial" panose="020B0604020202020204" pitchFamily="34" charset="0"/>
                <a:cs typeface="Arial" panose="020B0604020202020204" pitchFamily="34" charset="0"/>
              </a:rPr>
              <a:t> at FABEC level, only those ANSPs that have performed worse than their expected contribution (beyond the dead-band) are awarded a </a:t>
            </a:r>
            <a:r>
              <a:rPr lang="en-US" b="0" dirty="0" smtClean="0">
                <a:latin typeface="Arial" panose="020B0604020202020204" pitchFamily="34" charset="0"/>
                <a:cs typeface="Arial" panose="020B0604020202020204" pitchFamily="34" charset="0"/>
              </a:rPr>
              <a:t>penalty</a:t>
            </a:r>
            <a:endParaRPr lang="nl-NL" b="0" dirty="0">
              <a:latin typeface="Arial" panose="020B0604020202020204" pitchFamily="34" charset="0"/>
              <a:cs typeface="Arial" panose="020B0604020202020204" pitchFamily="34" charset="0"/>
            </a:endParaRPr>
          </a:p>
          <a:p>
            <a:endParaRPr lang="en-US" dirty="0" smtClean="0"/>
          </a:p>
          <a:p>
            <a:r>
              <a:rPr lang="en-US" dirty="0"/>
              <a:t>ANSP level – Calculation of bonus or penalty, if </a:t>
            </a:r>
            <a:r>
              <a:rPr lang="en-US" dirty="0" smtClean="0"/>
              <a:t>any</a:t>
            </a:r>
            <a:endParaRPr lang="en-US" dirty="0"/>
          </a:p>
          <a:p>
            <a:endParaRPr lang="en-US" sz="800" dirty="0" smtClean="0"/>
          </a:p>
          <a:p>
            <a:pPr marL="742950" lvl="1" indent="-285750">
              <a:buFont typeface="Symbol" panose="05050102010706020507" pitchFamily="18" charset="2"/>
              <a:buChar char="-"/>
            </a:pPr>
            <a:r>
              <a:rPr lang="en-US" b="0" dirty="0">
                <a:solidFill>
                  <a:srgbClr val="00B050"/>
                </a:solidFill>
                <a:latin typeface="Arial" panose="020B0604020202020204" pitchFamily="34" charset="0"/>
                <a:cs typeface="Arial" panose="020B0604020202020204" pitchFamily="34" charset="0"/>
              </a:rPr>
              <a:t>Bonus</a:t>
            </a:r>
            <a:r>
              <a:rPr lang="en-US" b="0" dirty="0">
                <a:latin typeface="Arial" panose="020B0604020202020204" pitchFamily="34" charset="0"/>
                <a:cs typeface="Arial" panose="020B0604020202020204" pitchFamily="34" charset="0"/>
              </a:rPr>
              <a:t>: a percentage of the determined costs of year n and recovered from airspace users through an increase of the unit rate in year </a:t>
            </a:r>
            <a:r>
              <a:rPr lang="en-US" b="0" dirty="0" smtClean="0">
                <a:latin typeface="Arial" panose="020B0604020202020204" pitchFamily="34" charset="0"/>
                <a:cs typeface="Arial" panose="020B0604020202020204" pitchFamily="34" charset="0"/>
              </a:rPr>
              <a:t>n+2</a:t>
            </a:r>
          </a:p>
          <a:p>
            <a:pPr marL="742950" lvl="1" indent="-285750">
              <a:buFont typeface="Symbol" panose="05050102010706020507" pitchFamily="18" charset="2"/>
              <a:buChar char="-"/>
            </a:pPr>
            <a:r>
              <a:rPr lang="en-US" b="0" dirty="0">
                <a:solidFill>
                  <a:schemeClr val="accent6">
                    <a:lumMod val="75000"/>
                  </a:schemeClr>
                </a:solidFill>
                <a:latin typeface="Arial" panose="020B0604020202020204" pitchFamily="34" charset="0"/>
                <a:cs typeface="Arial" panose="020B0604020202020204" pitchFamily="34" charset="0"/>
              </a:rPr>
              <a:t>Penalty</a:t>
            </a:r>
            <a:r>
              <a:rPr lang="en-US" b="0" dirty="0">
                <a:latin typeface="Arial" panose="020B0604020202020204" pitchFamily="34" charset="0"/>
                <a:cs typeface="Arial" panose="020B0604020202020204" pitchFamily="34" charset="0"/>
              </a:rPr>
              <a:t>: </a:t>
            </a:r>
            <a:r>
              <a:rPr lang="en-US" b="0" dirty="0" smtClean="0">
                <a:latin typeface="Arial" panose="020B0604020202020204" pitchFamily="34" charset="0"/>
                <a:cs typeface="Arial" panose="020B0604020202020204" pitchFamily="34" charset="0"/>
              </a:rPr>
              <a:t>a percentage </a:t>
            </a:r>
            <a:r>
              <a:rPr lang="en-US" b="0" dirty="0">
                <a:latin typeface="Arial" panose="020B0604020202020204" pitchFamily="34" charset="0"/>
                <a:cs typeface="Arial" panose="020B0604020202020204" pitchFamily="34" charset="0"/>
              </a:rPr>
              <a:t>of the determined costs of year n and reimbursed to airspace users through a reduction of the unit rate in year n+2</a:t>
            </a:r>
          </a:p>
        </p:txBody>
      </p:sp>
    </p:spTree>
    <p:extLst>
      <p:ext uri="{BB962C8B-B14F-4D97-AF65-F5344CB8AC3E}">
        <p14:creationId xmlns:p14="http://schemas.microsoft.com/office/powerpoint/2010/main" val="254783656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FABEC level – Trigger </a:t>
            </a:r>
            <a:r>
              <a:rPr lang="nl-NL" dirty="0" err="1"/>
              <a:t>mechanism</a:t>
            </a:r>
            <a:endParaRPr lang="nl-NL"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7488" y="1556792"/>
            <a:ext cx="9075643" cy="4530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10"/>
          <p:cNvSpPr txBox="1"/>
          <p:nvPr/>
        </p:nvSpPr>
        <p:spPr>
          <a:xfrm>
            <a:off x="5520943" y="4222829"/>
            <a:ext cx="791081" cy="646331"/>
          </a:xfrm>
          <a:prstGeom prst="rect">
            <a:avLst/>
          </a:prstGeom>
          <a:solidFill>
            <a:schemeClr val="bg1"/>
          </a:solidFill>
          <a:ln w="25400">
            <a:solidFill>
              <a:schemeClr val="accent6">
                <a:lumMod val="50000"/>
              </a:schemeClr>
            </a:solidFill>
          </a:ln>
        </p:spPr>
        <p:txBody>
          <a:bodyPr wrap="square" rtlCol="0">
            <a:spAutoFit/>
          </a:bodyPr>
          <a:lstStyle/>
          <a:p>
            <a:pPr algn="ctr"/>
            <a:r>
              <a:rPr lang="fr-FR" b="1" dirty="0" smtClean="0">
                <a:solidFill>
                  <a:schemeClr val="accent6">
                    <a:lumMod val="50000"/>
                  </a:schemeClr>
                </a:solidFill>
              </a:rPr>
              <a:t>Pivot</a:t>
            </a:r>
            <a:br>
              <a:rPr lang="fr-FR" b="1" dirty="0" smtClean="0">
                <a:solidFill>
                  <a:schemeClr val="accent6">
                    <a:lumMod val="50000"/>
                  </a:schemeClr>
                </a:solidFill>
              </a:rPr>
            </a:br>
            <a:r>
              <a:rPr lang="fr-FR" b="1" dirty="0" smtClean="0">
                <a:solidFill>
                  <a:schemeClr val="accent6">
                    <a:lumMod val="50000"/>
                  </a:schemeClr>
                </a:solidFill>
              </a:rPr>
              <a:t>Value</a:t>
            </a:r>
            <a:endParaRPr lang="fr-FR" b="1" dirty="0">
              <a:solidFill>
                <a:schemeClr val="accent6">
                  <a:lumMod val="50000"/>
                </a:schemeClr>
              </a:solidFill>
            </a:endParaRPr>
          </a:p>
        </p:txBody>
      </p:sp>
      <p:sp>
        <p:nvSpPr>
          <p:cNvPr id="3" name="Ellipse 2"/>
          <p:cNvSpPr/>
          <p:nvPr/>
        </p:nvSpPr>
        <p:spPr>
          <a:xfrm>
            <a:off x="8472264" y="5517232"/>
            <a:ext cx="2232248" cy="720080"/>
          </a:xfrm>
          <a:prstGeom prst="ellipse">
            <a:avLst/>
          </a:prstGeom>
          <a:noFill/>
          <a:ln w="127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en angle 6"/>
          <p:cNvCxnSpPr/>
          <p:nvPr/>
        </p:nvCxnSpPr>
        <p:spPr>
          <a:xfrm>
            <a:off x="5916483" y="4941168"/>
            <a:ext cx="2339757" cy="936104"/>
          </a:xfrm>
          <a:prstGeom prst="bentConnector3">
            <a:avLst>
              <a:gd name="adj1" fmla="val -945"/>
            </a:avLst>
          </a:prstGeom>
          <a:ln w="76200">
            <a:solidFill>
              <a:srgbClr val="07408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023798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FABEC level – Trigger </a:t>
            </a:r>
            <a:r>
              <a:rPr lang="nl-NL" dirty="0" err="1"/>
              <a:t>mechanism</a:t>
            </a:r>
            <a:endParaRPr lang="nl-NL"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384" y="1340768"/>
            <a:ext cx="8968779"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Connecteur droit avec flèche 6"/>
          <p:cNvCxnSpPr/>
          <p:nvPr/>
        </p:nvCxnSpPr>
        <p:spPr>
          <a:xfrm flipH="1">
            <a:off x="5271691" y="3068960"/>
            <a:ext cx="1008112" cy="0"/>
          </a:xfrm>
          <a:prstGeom prst="straightConnector1">
            <a:avLst/>
          </a:prstGeom>
          <a:ln w="31750"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6279803" y="2899683"/>
            <a:ext cx="3240360" cy="338554"/>
          </a:xfrm>
          <a:prstGeom prst="rect">
            <a:avLst/>
          </a:prstGeom>
          <a:noFill/>
        </p:spPr>
        <p:txBody>
          <a:bodyPr wrap="square" rtlCol="0">
            <a:spAutoFit/>
          </a:bodyPr>
          <a:lstStyle/>
          <a:p>
            <a:r>
              <a:rPr lang="fr-FR" sz="1600" b="1" dirty="0" err="1" smtClean="0">
                <a:solidFill>
                  <a:srgbClr val="C00000"/>
                </a:solidFill>
              </a:rPr>
              <a:t>Symmetric</a:t>
            </a:r>
            <a:r>
              <a:rPr lang="fr-FR" sz="1600" b="1" dirty="0" smtClean="0">
                <a:solidFill>
                  <a:srgbClr val="C00000"/>
                </a:solidFill>
              </a:rPr>
              <a:t> range </a:t>
            </a:r>
            <a:r>
              <a:rPr lang="fr-FR" sz="1600" b="1" dirty="0" err="1" smtClean="0">
                <a:solidFill>
                  <a:srgbClr val="C00000"/>
                </a:solidFill>
              </a:rPr>
              <a:t>around</a:t>
            </a:r>
            <a:r>
              <a:rPr lang="fr-FR" sz="1600" b="1" dirty="0" smtClean="0">
                <a:solidFill>
                  <a:srgbClr val="C00000"/>
                </a:solidFill>
              </a:rPr>
              <a:t> Pivot value</a:t>
            </a:r>
            <a:endParaRPr lang="fr-FR" sz="1600" b="1" dirty="0">
              <a:solidFill>
                <a:srgbClr val="C00000"/>
              </a:solidFill>
            </a:endParaRPr>
          </a:p>
        </p:txBody>
      </p:sp>
      <p:cxnSp>
        <p:nvCxnSpPr>
          <p:cNvPr id="9" name="Connecteur droit avec flèche 8"/>
          <p:cNvCxnSpPr/>
          <p:nvPr/>
        </p:nvCxnSpPr>
        <p:spPr>
          <a:xfrm flipH="1">
            <a:off x="5271691" y="3356992"/>
            <a:ext cx="1008112" cy="0"/>
          </a:xfrm>
          <a:prstGeom prst="straightConnector1">
            <a:avLst/>
          </a:prstGeom>
          <a:ln w="31750"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6279803" y="3187715"/>
            <a:ext cx="3240360" cy="338554"/>
          </a:xfrm>
          <a:prstGeom prst="rect">
            <a:avLst/>
          </a:prstGeom>
          <a:noFill/>
        </p:spPr>
        <p:txBody>
          <a:bodyPr wrap="square" rtlCol="0">
            <a:spAutoFit/>
          </a:bodyPr>
          <a:lstStyle/>
          <a:p>
            <a:r>
              <a:rPr lang="fr-FR" sz="1600" b="1" dirty="0" smtClean="0">
                <a:solidFill>
                  <a:srgbClr val="C00000"/>
                </a:solidFill>
              </a:rPr>
              <a:t>Max Bonus = Max Penalty</a:t>
            </a:r>
            <a:endParaRPr lang="fr-FR" sz="1600" b="1" dirty="0">
              <a:solidFill>
                <a:srgbClr val="C00000"/>
              </a:solidFill>
            </a:endParaRPr>
          </a:p>
        </p:txBody>
      </p:sp>
      <p:cxnSp>
        <p:nvCxnSpPr>
          <p:cNvPr id="11" name="Connecteur droit avec flèche 10"/>
          <p:cNvCxnSpPr/>
          <p:nvPr/>
        </p:nvCxnSpPr>
        <p:spPr>
          <a:xfrm flipH="1">
            <a:off x="3687515" y="3717032"/>
            <a:ext cx="2592288" cy="0"/>
          </a:xfrm>
          <a:prstGeom prst="straightConnector1">
            <a:avLst/>
          </a:prstGeom>
          <a:ln w="31750"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6279803" y="3539789"/>
            <a:ext cx="3240360" cy="338554"/>
          </a:xfrm>
          <a:prstGeom prst="rect">
            <a:avLst/>
          </a:prstGeom>
          <a:noFill/>
        </p:spPr>
        <p:txBody>
          <a:bodyPr wrap="square" rtlCol="0">
            <a:spAutoFit/>
          </a:bodyPr>
          <a:lstStyle/>
          <a:p>
            <a:r>
              <a:rPr lang="fr-FR" sz="1600" b="1" dirty="0" smtClean="0">
                <a:solidFill>
                  <a:srgbClr val="C00000"/>
                </a:solidFill>
              </a:rPr>
              <a:t>Modulation </a:t>
            </a:r>
            <a:r>
              <a:rPr lang="fr-FR" sz="1600" b="1" dirty="0" err="1" smtClean="0">
                <a:solidFill>
                  <a:srgbClr val="C00000"/>
                </a:solidFill>
              </a:rPr>
              <a:t>mechanism</a:t>
            </a:r>
            <a:endParaRPr lang="fr-FR" sz="1600" b="1" dirty="0">
              <a:solidFill>
                <a:srgbClr val="C00000"/>
              </a:solidFill>
            </a:endParaRPr>
          </a:p>
        </p:txBody>
      </p:sp>
      <p:cxnSp>
        <p:nvCxnSpPr>
          <p:cNvPr id="19" name="Connecteur droit avec flèche 18"/>
          <p:cNvCxnSpPr/>
          <p:nvPr/>
        </p:nvCxnSpPr>
        <p:spPr>
          <a:xfrm flipH="1">
            <a:off x="9480376" y="5398477"/>
            <a:ext cx="360040" cy="0"/>
          </a:xfrm>
          <a:prstGeom prst="straightConnector1">
            <a:avLst/>
          </a:prstGeom>
          <a:ln w="31750"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9768408" y="5229200"/>
            <a:ext cx="1332148" cy="307777"/>
          </a:xfrm>
          <a:prstGeom prst="rect">
            <a:avLst/>
          </a:prstGeom>
          <a:noFill/>
        </p:spPr>
        <p:txBody>
          <a:bodyPr wrap="square" rtlCol="0">
            <a:spAutoFit/>
          </a:bodyPr>
          <a:lstStyle/>
          <a:p>
            <a:r>
              <a:rPr lang="fr-FR" sz="1400" b="1" dirty="0" smtClean="0">
                <a:solidFill>
                  <a:srgbClr val="C00000"/>
                </a:solidFill>
              </a:rPr>
              <a:t>CRSTMP causes</a:t>
            </a:r>
          </a:p>
        </p:txBody>
      </p:sp>
      <p:sp>
        <p:nvSpPr>
          <p:cNvPr id="3" name="Ellipse 2"/>
          <p:cNvSpPr/>
          <p:nvPr/>
        </p:nvSpPr>
        <p:spPr>
          <a:xfrm>
            <a:off x="7248128" y="2204864"/>
            <a:ext cx="2412268" cy="576064"/>
          </a:xfrm>
          <a:prstGeom prst="ellipse">
            <a:avLst/>
          </a:prstGeom>
          <a:noFill/>
          <a:ln w="571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 name="Connecteur droit avec flèche 13"/>
          <p:cNvCxnSpPr/>
          <p:nvPr/>
        </p:nvCxnSpPr>
        <p:spPr>
          <a:xfrm flipH="1">
            <a:off x="9664179" y="2508284"/>
            <a:ext cx="360040" cy="0"/>
          </a:xfrm>
          <a:prstGeom prst="straightConnector1">
            <a:avLst/>
          </a:prstGeom>
          <a:ln w="31750"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9952211" y="2339007"/>
            <a:ext cx="2296690" cy="307777"/>
          </a:xfrm>
          <a:prstGeom prst="rect">
            <a:avLst/>
          </a:prstGeom>
          <a:noFill/>
        </p:spPr>
        <p:txBody>
          <a:bodyPr wrap="square" rtlCol="0">
            <a:spAutoFit/>
          </a:bodyPr>
          <a:lstStyle/>
          <a:p>
            <a:r>
              <a:rPr lang="fr-FR" sz="1400" b="1" dirty="0" err="1" smtClean="0">
                <a:solidFill>
                  <a:srgbClr val="C00000"/>
                </a:solidFill>
              </a:rPr>
              <a:t>Based</a:t>
            </a:r>
            <a:r>
              <a:rPr lang="fr-FR" sz="1400" b="1" dirty="0" smtClean="0">
                <a:solidFill>
                  <a:srgbClr val="C00000"/>
                </a:solidFill>
              </a:rPr>
              <a:t> on RP2 </a:t>
            </a:r>
            <a:r>
              <a:rPr lang="fr-FR" sz="1400" b="1" dirty="0" err="1" smtClean="0">
                <a:solidFill>
                  <a:srgbClr val="C00000"/>
                </a:solidFill>
              </a:rPr>
              <a:t>historical</a:t>
            </a:r>
            <a:r>
              <a:rPr lang="fr-FR" sz="1400" b="1" dirty="0" smtClean="0">
                <a:solidFill>
                  <a:srgbClr val="C00000"/>
                </a:solidFill>
              </a:rPr>
              <a:t> data</a:t>
            </a:r>
          </a:p>
        </p:txBody>
      </p:sp>
      <p:cxnSp>
        <p:nvCxnSpPr>
          <p:cNvPr id="16" name="Connecteur droit avec flèche 15"/>
          <p:cNvCxnSpPr/>
          <p:nvPr/>
        </p:nvCxnSpPr>
        <p:spPr>
          <a:xfrm flipH="1">
            <a:off x="9480376" y="5182453"/>
            <a:ext cx="360040" cy="0"/>
          </a:xfrm>
          <a:prstGeom prst="straightConnector1">
            <a:avLst/>
          </a:prstGeom>
          <a:ln w="31750" cmpd="sng">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9855221" y="4993431"/>
            <a:ext cx="1008112" cy="307777"/>
          </a:xfrm>
          <a:prstGeom prst="rect">
            <a:avLst/>
          </a:prstGeom>
          <a:noFill/>
        </p:spPr>
        <p:txBody>
          <a:bodyPr wrap="square" rtlCol="0">
            <a:spAutoFit/>
          </a:bodyPr>
          <a:lstStyle/>
          <a:p>
            <a:r>
              <a:rPr lang="fr-FR" sz="1400" b="1" dirty="0" smtClean="0">
                <a:solidFill>
                  <a:schemeClr val="tx2"/>
                </a:solidFill>
              </a:rPr>
              <a:t>All causes</a:t>
            </a:r>
          </a:p>
        </p:txBody>
      </p:sp>
    </p:spTree>
    <p:extLst>
      <p:ext uri="{BB962C8B-B14F-4D97-AF65-F5344CB8AC3E}">
        <p14:creationId xmlns:p14="http://schemas.microsoft.com/office/powerpoint/2010/main" val="356583998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53949" y="642774"/>
            <a:ext cx="10106547" cy="576262"/>
          </a:xfrm>
        </p:spPr>
        <p:txBody>
          <a:bodyPr/>
          <a:lstStyle/>
          <a:p>
            <a:r>
              <a:rPr lang="en-US" dirty="0"/>
              <a:t>ANSP level – </a:t>
            </a:r>
            <a:r>
              <a:rPr lang="en-US" dirty="0" smtClean="0"/>
              <a:t>Breakdown FABEC Capacity target per ANSP</a:t>
            </a:r>
            <a:endParaRPr lang="en-US" dirty="0"/>
          </a:p>
        </p:txBody>
      </p:sp>
      <p:sp>
        <p:nvSpPr>
          <p:cNvPr id="5" name="Espace réservé du texte 4"/>
          <p:cNvSpPr>
            <a:spLocks noGrp="1"/>
          </p:cNvSpPr>
          <p:nvPr>
            <p:ph type="body" sz="quarter" idx="14"/>
          </p:nvPr>
        </p:nvSpPr>
        <p:spPr>
          <a:xfrm>
            <a:off x="457199" y="1525588"/>
            <a:ext cx="11239500" cy="4711724"/>
          </a:xfrm>
        </p:spPr>
        <p:txBody>
          <a:bodyPr/>
          <a:lstStyle/>
          <a:p>
            <a:pPr marL="285750" indent="-285750">
              <a:buFont typeface="Symbol" panose="05050102010706020507" pitchFamily="18" charset="2"/>
              <a:buChar char="-"/>
            </a:pPr>
            <a:r>
              <a:rPr lang="en-US" dirty="0" smtClean="0"/>
              <a:t>Need to get the pivot value at ANSP level for calculating bonus or penalty, if any</a:t>
            </a:r>
          </a:p>
          <a:p>
            <a:endParaRPr lang="en-US" sz="800" dirty="0" smtClean="0"/>
          </a:p>
          <a:p>
            <a:pPr marL="285750" indent="-285750">
              <a:buFont typeface="Symbol" panose="05050102010706020507" pitchFamily="18" charset="2"/>
              <a:buChar char="-"/>
            </a:pPr>
            <a:r>
              <a:rPr lang="en-US" dirty="0" smtClean="0"/>
              <a:t>Only CRSTMP </a:t>
            </a:r>
            <a:r>
              <a:rPr lang="en-US" dirty="0" err="1"/>
              <a:t>en</a:t>
            </a:r>
            <a:r>
              <a:rPr lang="en-US" dirty="0"/>
              <a:t> route ATFM delay </a:t>
            </a:r>
            <a:r>
              <a:rPr lang="en-US" dirty="0" smtClean="0"/>
              <a:t>causes to take into account for the pivot value</a:t>
            </a:r>
            <a:endParaRPr lang="en-US" dirty="0"/>
          </a:p>
          <a:p>
            <a:endParaRPr lang="fr-FR" dirty="0"/>
          </a:p>
        </p:txBody>
      </p:sp>
      <p:graphicFrame>
        <p:nvGraphicFramePr>
          <p:cNvPr id="12" name="Objet 11"/>
          <p:cNvGraphicFramePr>
            <a:graphicFrameLocks noChangeAspect="1"/>
          </p:cNvGraphicFramePr>
          <p:nvPr>
            <p:extLst/>
          </p:nvPr>
        </p:nvGraphicFramePr>
        <p:xfrm>
          <a:off x="2354263" y="2636912"/>
          <a:ext cx="7342187" cy="3216275"/>
        </p:xfrm>
        <a:graphic>
          <a:graphicData uri="http://schemas.openxmlformats.org/presentationml/2006/ole">
            <mc:AlternateContent xmlns:mc="http://schemas.openxmlformats.org/markup-compatibility/2006">
              <mc:Choice xmlns:v="urn:schemas-microsoft-com:vml" Requires="v">
                <p:oleObj spid="_x0000_s1038" name="Feuille de calcul" r:id="rId3" imgW="4581455" imgH="2933700" progId="Excel.Sheet.12">
                  <p:embed/>
                </p:oleObj>
              </mc:Choice>
              <mc:Fallback>
                <p:oleObj name="Feuille de calcul" r:id="rId3" imgW="4581455" imgH="2933700" progId="Excel.Sheet.12">
                  <p:embed/>
                  <p:pic>
                    <p:nvPicPr>
                      <p:cNvPr id="12" name="Objet 11"/>
                      <p:cNvPicPr/>
                      <p:nvPr/>
                    </p:nvPicPr>
                    <p:blipFill>
                      <a:blip r:embed="rId4"/>
                      <a:stretch>
                        <a:fillRect/>
                      </a:stretch>
                    </p:blipFill>
                    <p:spPr>
                      <a:xfrm>
                        <a:off x="2354263" y="2636912"/>
                        <a:ext cx="7342187" cy="3216275"/>
                      </a:xfrm>
                      <a:prstGeom prst="rect">
                        <a:avLst/>
                      </a:prstGeom>
                    </p:spPr>
                  </p:pic>
                </p:oleObj>
              </mc:Fallback>
            </mc:AlternateContent>
          </a:graphicData>
        </a:graphic>
      </p:graphicFrame>
      <p:cxnSp>
        <p:nvCxnSpPr>
          <p:cNvPr id="15" name="Connecteur droit avec flèche 14"/>
          <p:cNvCxnSpPr/>
          <p:nvPr/>
        </p:nvCxnSpPr>
        <p:spPr>
          <a:xfrm flipH="1">
            <a:off x="9681595" y="3213669"/>
            <a:ext cx="360040" cy="0"/>
          </a:xfrm>
          <a:prstGeom prst="straightConnector1">
            <a:avLst/>
          </a:prstGeom>
          <a:ln w="31750" cmpd="sng">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9969627" y="3044392"/>
            <a:ext cx="1332148" cy="307777"/>
          </a:xfrm>
          <a:prstGeom prst="rect">
            <a:avLst/>
          </a:prstGeom>
          <a:noFill/>
        </p:spPr>
        <p:txBody>
          <a:bodyPr wrap="square" rtlCol="0">
            <a:spAutoFit/>
          </a:bodyPr>
          <a:lstStyle/>
          <a:p>
            <a:r>
              <a:rPr lang="fr-FR" sz="1400" b="1" dirty="0" smtClean="0">
                <a:solidFill>
                  <a:schemeClr val="tx2"/>
                </a:solidFill>
              </a:rPr>
              <a:t>Pivot values</a:t>
            </a:r>
          </a:p>
        </p:txBody>
      </p:sp>
      <p:cxnSp>
        <p:nvCxnSpPr>
          <p:cNvPr id="19" name="Connecteur droit avec flèche 18"/>
          <p:cNvCxnSpPr/>
          <p:nvPr/>
        </p:nvCxnSpPr>
        <p:spPr>
          <a:xfrm flipH="1">
            <a:off x="9681595" y="3670285"/>
            <a:ext cx="360040" cy="0"/>
          </a:xfrm>
          <a:prstGeom prst="straightConnector1">
            <a:avLst/>
          </a:prstGeom>
          <a:ln w="31750" cmpd="sng">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9969627" y="3501008"/>
            <a:ext cx="1332148" cy="307777"/>
          </a:xfrm>
          <a:prstGeom prst="rect">
            <a:avLst/>
          </a:prstGeom>
          <a:noFill/>
        </p:spPr>
        <p:txBody>
          <a:bodyPr wrap="square" rtlCol="0">
            <a:spAutoFit/>
          </a:bodyPr>
          <a:lstStyle/>
          <a:p>
            <a:r>
              <a:rPr lang="fr-FR" sz="1400" b="1" dirty="0" smtClean="0">
                <a:solidFill>
                  <a:schemeClr val="tx2"/>
                </a:solidFill>
              </a:rPr>
              <a:t>Pivot values</a:t>
            </a:r>
          </a:p>
        </p:txBody>
      </p:sp>
      <p:cxnSp>
        <p:nvCxnSpPr>
          <p:cNvPr id="21" name="Connecteur droit avec flèche 20"/>
          <p:cNvCxnSpPr/>
          <p:nvPr/>
        </p:nvCxnSpPr>
        <p:spPr>
          <a:xfrm flipH="1">
            <a:off x="9681595" y="4102333"/>
            <a:ext cx="360040" cy="0"/>
          </a:xfrm>
          <a:prstGeom prst="straightConnector1">
            <a:avLst/>
          </a:prstGeom>
          <a:ln w="31750" cmpd="sng">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9969627" y="3933056"/>
            <a:ext cx="1332148" cy="307777"/>
          </a:xfrm>
          <a:prstGeom prst="rect">
            <a:avLst/>
          </a:prstGeom>
          <a:noFill/>
        </p:spPr>
        <p:txBody>
          <a:bodyPr wrap="square" rtlCol="0">
            <a:spAutoFit/>
          </a:bodyPr>
          <a:lstStyle/>
          <a:p>
            <a:r>
              <a:rPr lang="fr-FR" sz="1400" b="1" dirty="0" smtClean="0">
                <a:solidFill>
                  <a:schemeClr val="tx2"/>
                </a:solidFill>
              </a:rPr>
              <a:t>Pivot values</a:t>
            </a:r>
          </a:p>
        </p:txBody>
      </p:sp>
      <p:cxnSp>
        <p:nvCxnSpPr>
          <p:cNvPr id="23" name="Connecteur droit avec flèche 22"/>
          <p:cNvCxnSpPr/>
          <p:nvPr/>
        </p:nvCxnSpPr>
        <p:spPr>
          <a:xfrm flipH="1">
            <a:off x="9681595" y="4514636"/>
            <a:ext cx="360040" cy="0"/>
          </a:xfrm>
          <a:prstGeom prst="straightConnector1">
            <a:avLst/>
          </a:prstGeom>
          <a:ln w="31750" cmpd="sng">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9969627" y="4345359"/>
            <a:ext cx="1332148" cy="307777"/>
          </a:xfrm>
          <a:prstGeom prst="rect">
            <a:avLst/>
          </a:prstGeom>
          <a:noFill/>
        </p:spPr>
        <p:txBody>
          <a:bodyPr wrap="square" rtlCol="0">
            <a:spAutoFit/>
          </a:bodyPr>
          <a:lstStyle/>
          <a:p>
            <a:r>
              <a:rPr lang="fr-FR" sz="1400" b="1" dirty="0" smtClean="0">
                <a:solidFill>
                  <a:schemeClr val="tx2"/>
                </a:solidFill>
              </a:rPr>
              <a:t>Pivot values</a:t>
            </a:r>
          </a:p>
        </p:txBody>
      </p:sp>
      <p:cxnSp>
        <p:nvCxnSpPr>
          <p:cNvPr id="25" name="Connecteur droit avec flèche 24"/>
          <p:cNvCxnSpPr/>
          <p:nvPr/>
        </p:nvCxnSpPr>
        <p:spPr>
          <a:xfrm flipH="1">
            <a:off x="9681595" y="4894421"/>
            <a:ext cx="360040" cy="0"/>
          </a:xfrm>
          <a:prstGeom prst="straightConnector1">
            <a:avLst/>
          </a:prstGeom>
          <a:ln w="31750" cmpd="sng">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9969627" y="4725144"/>
            <a:ext cx="1332148" cy="307777"/>
          </a:xfrm>
          <a:prstGeom prst="rect">
            <a:avLst/>
          </a:prstGeom>
          <a:noFill/>
        </p:spPr>
        <p:txBody>
          <a:bodyPr wrap="square" rtlCol="0">
            <a:spAutoFit/>
          </a:bodyPr>
          <a:lstStyle/>
          <a:p>
            <a:r>
              <a:rPr lang="fr-FR" sz="1400" b="1" dirty="0" smtClean="0">
                <a:solidFill>
                  <a:schemeClr val="tx2"/>
                </a:solidFill>
              </a:rPr>
              <a:t>Pivot values</a:t>
            </a:r>
          </a:p>
        </p:txBody>
      </p:sp>
      <p:cxnSp>
        <p:nvCxnSpPr>
          <p:cNvPr id="27" name="Connecteur droit avec flèche 26"/>
          <p:cNvCxnSpPr/>
          <p:nvPr/>
        </p:nvCxnSpPr>
        <p:spPr>
          <a:xfrm flipH="1">
            <a:off x="9681595" y="5326469"/>
            <a:ext cx="360040" cy="0"/>
          </a:xfrm>
          <a:prstGeom prst="straightConnector1">
            <a:avLst/>
          </a:prstGeom>
          <a:ln w="31750" cmpd="sng">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9969627" y="5157192"/>
            <a:ext cx="1332148" cy="307777"/>
          </a:xfrm>
          <a:prstGeom prst="rect">
            <a:avLst/>
          </a:prstGeom>
          <a:noFill/>
        </p:spPr>
        <p:txBody>
          <a:bodyPr wrap="square" rtlCol="0">
            <a:spAutoFit/>
          </a:bodyPr>
          <a:lstStyle/>
          <a:p>
            <a:r>
              <a:rPr lang="fr-FR" sz="1400" b="1" dirty="0" smtClean="0">
                <a:solidFill>
                  <a:schemeClr val="tx2"/>
                </a:solidFill>
              </a:rPr>
              <a:t>Pivot values</a:t>
            </a:r>
          </a:p>
        </p:txBody>
      </p:sp>
      <p:cxnSp>
        <p:nvCxnSpPr>
          <p:cNvPr id="29" name="Connecteur droit avec flèche 28"/>
          <p:cNvCxnSpPr/>
          <p:nvPr/>
        </p:nvCxnSpPr>
        <p:spPr>
          <a:xfrm flipH="1">
            <a:off x="9681595" y="5758517"/>
            <a:ext cx="360040" cy="0"/>
          </a:xfrm>
          <a:prstGeom prst="straightConnector1">
            <a:avLst/>
          </a:prstGeom>
          <a:ln w="31750" cmpd="sng">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9969627" y="5589240"/>
            <a:ext cx="1332148" cy="307777"/>
          </a:xfrm>
          <a:prstGeom prst="rect">
            <a:avLst/>
          </a:prstGeom>
          <a:noFill/>
        </p:spPr>
        <p:txBody>
          <a:bodyPr wrap="square" rtlCol="0">
            <a:spAutoFit/>
          </a:bodyPr>
          <a:lstStyle/>
          <a:p>
            <a:r>
              <a:rPr lang="fr-FR" sz="1400" b="1" dirty="0" smtClean="0">
                <a:solidFill>
                  <a:schemeClr val="tx2"/>
                </a:solidFill>
              </a:rPr>
              <a:t>Pivot values</a:t>
            </a:r>
          </a:p>
        </p:txBody>
      </p:sp>
    </p:spTree>
    <p:extLst>
      <p:ext uri="{BB962C8B-B14F-4D97-AF65-F5344CB8AC3E}">
        <p14:creationId xmlns:p14="http://schemas.microsoft.com/office/powerpoint/2010/main" val="276878041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7676" y="1268759"/>
            <a:ext cx="6896675" cy="5508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jdelijke aanduiding voor tekst 1"/>
          <p:cNvSpPr>
            <a:spLocks noGrp="1"/>
          </p:cNvSpPr>
          <p:nvPr>
            <p:ph type="body" sz="quarter" idx="13"/>
          </p:nvPr>
        </p:nvSpPr>
        <p:spPr>
          <a:xfrm>
            <a:off x="453949" y="642774"/>
            <a:ext cx="9818515" cy="576262"/>
          </a:xfrm>
        </p:spPr>
        <p:txBody>
          <a:bodyPr/>
          <a:lstStyle/>
          <a:p>
            <a:r>
              <a:rPr lang="en-US" dirty="0"/>
              <a:t>ANSP level – Calculation of bonus or penalty, if any </a:t>
            </a:r>
          </a:p>
        </p:txBody>
      </p:sp>
      <p:sp>
        <p:nvSpPr>
          <p:cNvPr id="3" name="Tijdelijke aanduiding voor tekst 2"/>
          <p:cNvSpPr>
            <a:spLocks noGrp="1"/>
          </p:cNvSpPr>
          <p:nvPr>
            <p:ph type="body" sz="quarter" idx="14"/>
          </p:nvPr>
        </p:nvSpPr>
        <p:spPr>
          <a:xfrm>
            <a:off x="457199" y="1525588"/>
            <a:ext cx="2254425" cy="1569940"/>
          </a:xfrm>
        </p:spPr>
        <p:txBody>
          <a:bodyPr/>
          <a:lstStyle/>
          <a:p>
            <a:r>
              <a:rPr lang="nl-NL" dirty="0" err="1" smtClean="0"/>
              <a:t>Example</a:t>
            </a:r>
            <a:r>
              <a:rPr lang="nl-NL" dirty="0" smtClean="0"/>
              <a:t> of a</a:t>
            </a:r>
          </a:p>
          <a:p>
            <a:r>
              <a:rPr lang="nl-NL" dirty="0"/>
              <a:t>d</a:t>
            </a:r>
            <a:r>
              <a:rPr lang="nl-NL" dirty="0" smtClean="0"/>
              <a:t>ead-band</a:t>
            </a:r>
          </a:p>
          <a:p>
            <a:r>
              <a:rPr lang="nl-NL" dirty="0" err="1" smtClean="0"/>
              <a:t>expressed</a:t>
            </a:r>
            <a:r>
              <a:rPr lang="nl-NL" dirty="0" smtClean="0"/>
              <a:t> in</a:t>
            </a:r>
          </a:p>
          <a:p>
            <a:r>
              <a:rPr lang="nl-NL" i="1" dirty="0" err="1" smtClean="0"/>
              <a:t>fraction</a:t>
            </a:r>
            <a:r>
              <a:rPr lang="nl-NL" i="1" dirty="0" smtClean="0"/>
              <a:t> of min.</a:t>
            </a:r>
            <a:endParaRPr lang="nl-NL" i="1" dirty="0"/>
          </a:p>
        </p:txBody>
      </p:sp>
      <p:cxnSp>
        <p:nvCxnSpPr>
          <p:cNvPr id="6" name="Connecteur droit avec flèche 5"/>
          <p:cNvCxnSpPr/>
          <p:nvPr/>
        </p:nvCxnSpPr>
        <p:spPr>
          <a:xfrm flipH="1">
            <a:off x="5987481" y="1510045"/>
            <a:ext cx="1008112" cy="0"/>
          </a:xfrm>
          <a:prstGeom prst="straightConnector1">
            <a:avLst/>
          </a:prstGeom>
          <a:ln w="31750"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6960096" y="1340768"/>
            <a:ext cx="1368152" cy="338554"/>
          </a:xfrm>
          <a:prstGeom prst="rect">
            <a:avLst/>
          </a:prstGeom>
          <a:noFill/>
        </p:spPr>
        <p:txBody>
          <a:bodyPr wrap="square" rtlCol="0">
            <a:spAutoFit/>
          </a:bodyPr>
          <a:lstStyle/>
          <a:p>
            <a:r>
              <a:rPr lang="fr-FR" sz="1600" b="1" dirty="0" smtClean="0">
                <a:solidFill>
                  <a:srgbClr val="C00000"/>
                </a:solidFill>
              </a:rPr>
              <a:t>Set up by NSA</a:t>
            </a:r>
            <a:endParaRPr lang="fr-FR" sz="1600" b="1" dirty="0">
              <a:solidFill>
                <a:srgbClr val="C00000"/>
              </a:solidFill>
            </a:endParaRPr>
          </a:p>
        </p:txBody>
      </p:sp>
      <p:cxnSp>
        <p:nvCxnSpPr>
          <p:cNvPr id="8" name="Connecteur droit avec flèche 7"/>
          <p:cNvCxnSpPr/>
          <p:nvPr/>
        </p:nvCxnSpPr>
        <p:spPr>
          <a:xfrm flipH="1">
            <a:off x="9280394" y="2957028"/>
            <a:ext cx="360040" cy="0"/>
          </a:xfrm>
          <a:prstGeom prst="straightConnector1">
            <a:avLst/>
          </a:prstGeom>
          <a:ln w="31750"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9640434" y="2787751"/>
            <a:ext cx="1352110" cy="307777"/>
          </a:xfrm>
          <a:prstGeom prst="rect">
            <a:avLst/>
          </a:prstGeom>
          <a:noFill/>
        </p:spPr>
        <p:txBody>
          <a:bodyPr wrap="square" rtlCol="0">
            <a:spAutoFit/>
          </a:bodyPr>
          <a:lstStyle/>
          <a:p>
            <a:r>
              <a:rPr lang="fr-FR" sz="1400" b="1" dirty="0" smtClean="0">
                <a:solidFill>
                  <a:srgbClr val="C00000"/>
                </a:solidFill>
              </a:rPr>
              <a:t>CRSTMP causes</a:t>
            </a:r>
          </a:p>
        </p:txBody>
      </p:sp>
      <p:sp>
        <p:nvSpPr>
          <p:cNvPr id="10" name="Rectangle 9"/>
          <p:cNvSpPr/>
          <p:nvPr/>
        </p:nvSpPr>
        <p:spPr>
          <a:xfrm>
            <a:off x="5176434" y="2852936"/>
            <a:ext cx="4087918" cy="1428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4791328" y="1419726"/>
            <a:ext cx="1196153" cy="14560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Connecteur droit avec flèche 11"/>
          <p:cNvCxnSpPr/>
          <p:nvPr/>
        </p:nvCxnSpPr>
        <p:spPr>
          <a:xfrm flipH="1">
            <a:off x="9264351" y="2786444"/>
            <a:ext cx="360040" cy="0"/>
          </a:xfrm>
          <a:prstGeom prst="straightConnector1">
            <a:avLst/>
          </a:prstGeom>
          <a:ln w="31750" cmpd="sng">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9552384" y="2617167"/>
            <a:ext cx="2016224" cy="307777"/>
          </a:xfrm>
          <a:prstGeom prst="rect">
            <a:avLst/>
          </a:prstGeom>
          <a:noFill/>
        </p:spPr>
        <p:txBody>
          <a:bodyPr wrap="square" rtlCol="0">
            <a:spAutoFit/>
          </a:bodyPr>
          <a:lstStyle/>
          <a:p>
            <a:r>
              <a:rPr lang="fr-FR" sz="1400" b="1" dirty="0" smtClean="0">
                <a:solidFill>
                  <a:schemeClr val="tx2"/>
                </a:solidFill>
              </a:rPr>
              <a:t> All causes</a:t>
            </a:r>
            <a:r>
              <a:rPr lang="fr-FR" sz="1400" b="1" dirty="0">
                <a:solidFill>
                  <a:schemeClr val="tx2"/>
                </a:solidFill>
              </a:rPr>
              <a:t> </a:t>
            </a:r>
            <a:r>
              <a:rPr lang="fr-FR" sz="1400" b="1" dirty="0" smtClean="0">
                <a:solidFill>
                  <a:schemeClr val="tx2"/>
                </a:solidFill>
              </a:rPr>
              <a:t>(breakdown)</a:t>
            </a:r>
          </a:p>
        </p:txBody>
      </p:sp>
    </p:spTree>
    <p:extLst>
      <p:ext uri="{BB962C8B-B14F-4D97-AF65-F5344CB8AC3E}">
        <p14:creationId xmlns:p14="http://schemas.microsoft.com/office/powerpoint/2010/main" val="384770028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584" y="1268760"/>
            <a:ext cx="6948265" cy="5349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jdelijke aanduiding voor tekst 1"/>
          <p:cNvSpPr>
            <a:spLocks noGrp="1"/>
          </p:cNvSpPr>
          <p:nvPr>
            <p:ph type="body" sz="quarter" idx="13"/>
          </p:nvPr>
        </p:nvSpPr>
        <p:spPr>
          <a:xfrm>
            <a:off x="453949" y="642774"/>
            <a:ext cx="9818515" cy="576262"/>
          </a:xfrm>
        </p:spPr>
        <p:txBody>
          <a:bodyPr/>
          <a:lstStyle/>
          <a:p>
            <a:r>
              <a:rPr lang="en-US" dirty="0"/>
              <a:t>ANSP level – Calculation of bonus or penalty, if any </a:t>
            </a:r>
          </a:p>
        </p:txBody>
      </p:sp>
      <p:sp>
        <p:nvSpPr>
          <p:cNvPr id="3" name="Tijdelijke aanduiding voor tekst 2"/>
          <p:cNvSpPr>
            <a:spLocks noGrp="1"/>
          </p:cNvSpPr>
          <p:nvPr>
            <p:ph type="body" sz="quarter" idx="14"/>
          </p:nvPr>
        </p:nvSpPr>
        <p:spPr>
          <a:xfrm>
            <a:off x="457199" y="1525588"/>
            <a:ext cx="2254425" cy="1569940"/>
          </a:xfrm>
        </p:spPr>
        <p:txBody>
          <a:bodyPr/>
          <a:lstStyle/>
          <a:p>
            <a:r>
              <a:rPr lang="nl-NL" dirty="0" err="1" smtClean="0"/>
              <a:t>Example</a:t>
            </a:r>
            <a:r>
              <a:rPr lang="nl-NL" dirty="0" smtClean="0"/>
              <a:t> of a</a:t>
            </a:r>
          </a:p>
          <a:p>
            <a:r>
              <a:rPr lang="nl-NL" dirty="0"/>
              <a:t>d</a:t>
            </a:r>
            <a:r>
              <a:rPr lang="nl-NL" dirty="0" smtClean="0"/>
              <a:t>ead-band</a:t>
            </a:r>
          </a:p>
          <a:p>
            <a:r>
              <a:rPr lang="nl-NL" dirty="0" err="1" smtClean="0"/>
              <a:t>expressed</a:t>
            </a:r>
            <a:r>
              <a:rPr lang="nl-NL" dirty="0" smtClean="0"/>
              <a:t> in</a:t>
            </a:r>
          </a:p>
          <a:p>
            <a:r>
              <a:rPr lang="nl-NL" i="1" dirty="0" smtClean="0"/>
              <a:t>percentage</a:t>
            </a:r>
            <a:endParaRPr lang="nl-NL" i="1" dirty="0"/>
          </a:p>
        </p:txBody>
      </p:sp>
      <p:cxnSp>
        <p:nvCxnSpPr>
          <p:cNvPr id="8" name="Connecteur droit avec flèche 7"/>
          <p:cNvCxnSpPr/>
          <p:nvPr/>
        </p:nvCxnSpPr>
        <p:spPr>
          <a:xfrm flipH="1">
            <a:off x="9299849" y="2884075"/>
            <a:ext cx="360040" cy="0"/>
          </a:xfrm>
          <a:prstGeom prst="straightConnector1">
            <a:avLst/>
          </a:prstGeom>
          <a:ln w="31750"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9640434" y="2730187"/>
            <a:ext cx="1352110" cy="307777"/>
          </a:xfrm>
          <a:prstGeom prst="rect">
            <a:avLst/>
          </a:prstGeom>
          <a:noFill/>
        </p:spPr>
        <p:txBody>
          <a:bodyPr wrap="square" rtlCol="0">
            <a:spAutoFit/>
          </a:bodyPr>
          <a:lstStyle/>
          <a:p>
            <a:r>
              <a:rPr lang="fr-FR" sz="1400" b="1" dirty="0" smtClean="0">
                <a:solidFill>
                  <a:srgbClr val="C00000"/>
                </a:solidFill>
              </a:rPr>
              <a:t>CRSTMP causes</a:t>
            </a:r>
          </a:p>
        </p:txBody>
      </p:sp>
      <p:cxnSp>
        <p:nvCxnSpPr>
          <p:cNvPr id="13" name="Connecteur droit avec flèche 12"/>
          <p:cNvCxnSpPr/>
          <p:nvPr/>
        </p:nvCxnSpPr>
        <p:spPr>
          <a:xfrm flipH="1">
            <a:off x="5987481" y="1510045"/>
            <a:ext cx="1008112" cy="0"/>
          </a:xfrm>
          <a:prstGeom prst="straightConnector1">
            <a:avLst/>
          </a:prstGeom>
          <a:ln w="31750"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6995593" y="1340768"/>
            <a:ext cx="1368152" cy="338554"/>
          </a:xfrm>
          <a:prstGeom prst="rect">
            <a:avLst/>
          </a:prstGeom>
          <a:noFill/>
        </p:spPr>
        <p:txBody>
          <a:bodyPr wrap="square" rtlCol="0">
            <a:spAutoFit/>
          </a:bodyPr>
          <a:lstStyle/>
          <a:p>
            <a:r>
              <a:rPr lang="fr-FR" sz="1600" b="1" dirty="0" smtClean="0">
                <a:solidFill>
                  <a:srgbClr val="C00000"/>
                </a:solidFill>
              </a:rPr>
              <a:t>Set up by NSA</a:t>
            </a:r>
            <a:endParaRPr lang="fr-FR" sz="1600" b="1" dirty="0">
              <a:solidFill>
                <a:srgbClr val="C00000"/>
              </a:solidFill>
            </a:endParaRPr>
          </a:p>
        </p:txBody>
      </p:sp>
      <p:sp>
        <p:nvSpPr>
          <p:cNvPr id="15" name="Rectangle 14"/>
          <p:cNvSpPr/>
          <p:nvPr/>
        </p:nvSpPr>
        <p:spPr>
          <a:xfrm>
            <a:off x="5179351" y="2821367"/>
            <a:ext cx="4120498" cy="12541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4791328" y="1419725"/>
            <a:ext cx="1196153" cy="18448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Connecteur droit avec flèche 11"/>
          <p:cNvCxnSpPr/>
          <p:nvPr/>
        </p:nvCxnSpPr>
        <p:spPr>
          <a:xfrm flipH="1">
            <a:off x="9264351" y="2734181"/>
            <a:ext cx="360040" cy="0"/>
          </a:xfrm>
          <a:prstGeom prst="straightConnector1">
            <a:avLst/>
          </a:prstGeom>
          <a:ln w="31750" cmpd="sng">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9552384" y="2564904"/>
            <a:ext cx="2016224" cy="307777"/>
          </a:xfrm>
          <a:prstGeom prst="rect">
            <a:avLst/>
          </a:prstGeom>
          <a:noFill/>
        </p:spPr>
        <p:txBody>
          <a:bodyPr wrap="square" rtlCol="0">
            <a:spAutoFit/>
          </a:bodyPr>
          <a:lstStyle/>
          <a:p>
            <a:r>
              <a:rPr lang="fr-FR" sz="1400" b="1" dirty="0" smtClean="0">
                <a:solidFill>
                  <a:schemeClr val="tx2"/>
                </a:solidFill>
              </a:rPr>
              <a:t> All causes</a:t>
            </a:r>
            <a:r>
              <a:rPr lang="fr-FR" sz="1400" b="1" dirty="0">
                <a:solidFill>
                  <a:schemeClr val="tx2"/>
                </a:solidFill>
              </a:rPr>
              <a:t> </a:t>
            </a:r>
            <a:r>
              <a:rPr lang="fr-FR" sz="1400" b="1" dirty="0" smtClean="0">
                <a:solidFill>
                  <a:schemeClr val="tx2"/>
                </a:solidFill>
              </a:rPr>
              <a:t>(breakdown)</a:t>
            </a:r>
          </a:p>
        </p:txBody>
      </p:sp>
    </p:spTree>
    <p:extLst>
      <p:ext uri="{BB962C8B-B14F-4D97-AF65-F5344CB8AC3E}">
        <p14:creationId xmlns:p14="http://schemas.microsoft.com/office/powerpoint/2010/main" val="40881312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53949" y="642774"/>
            <a:ext cx="10466587" cy="576262"/>
          </a:xfrm>
        </p:spPr>
        <p:txBody>
          <a:bodyPr/>
          <a:lstStyle/>
          <a:p>
            <a:r>
              <a:rPr lang="nl-NL" dirty="0" err="1" smtClean="0"/>
              <a:t>Main</a:t>
            </a:r>
            <a:r>
              <a:rPr lang="nl-NL" dirty="0" smtClean="0"/>
              <a:t> </a:t>
            </a:r>
            <a:r>
              <a:rPr lang="nl-NL" dirty="0" err="1" smtClean="0"/>
              <a:t>characteristics</a:t>
            </a:r>
            <a:r>
              <a:rPr lang="nl-NL" dirty="0" smtClean="0"/>
              <a:t> of FABEC </a:t>
            </a:r>
            <a:r>
              <a:rPr lang="nl-NL" i="1" dirty="0" smtClean="0"/>
              <a:t>en route</a:t>
            </a:r>
            <a:r>
              <a:rPr lang="nl-NL" dirty="0" smtClean="0"/>
              <a:t> incentive scheme</a:t>
            </a:r>
            <a:endParaRPr lang="nl-NL" dirty="0"/>
          </a:p>
        </p:txBody>
      </p:sp>
      <p:sp>
        <p:nvSpPr>
          <p:cNvPr id="3" name="Tijdelijke aanduiding voor tekst 2"/>
          <p:cNvSpPr>
            <a:spLocks noGrp="1"/>
          </p:cNvSpPr>
          <p:nvPr>
            <p:ph type="body" sz="quarter" idx="14"/>
          </p:nvPr>
        </p:nvSpPr>
        <p:spPr>
          <a:xfrm>
            <a:off x="456254" y="1196752"/>
            <a:ext cx="11239500" cy="5071764"/>
          </a:xfrm>
        </p:spPr>
        <p:txBody>
          <a:bodyPr/>
          <a:lstStyle/>
          <a:p>
            <a:r>
              <a:rPr lang="en-US" dirty="0"/>
              <a:t>Performance at FABEC level will trigger a bonus or penalty, if any</a:t>
            </a:r>
          </a:p>
          <a:p>
            <a:pPr marL="742950" lvl="1" indent="-285750">
              <a:buFont typeface="Symbol" panose="05050102010706020507" pitchFamily="18" charset="2"/>
              <a:buChar char="-"/>
            </a:pPr>
            <a:r>
              <a:rPr lang="en-US" b="0" dirty="0">
                <a:latin typeface="Arial" panose="020B0604020202020204" pitchFamily="34" charset="0"/>
                <a:cs typeface="Arial" panose="020B0604020202020204" pitchFamily="34" charset="0"/>
              </a:rPr>
              <a:t>In case of a bonus at FABEC level, only those ANSPs that have performed better than their expected contribution (beyond the dead-band) are awarded a bonus</a:t>
            </a:r>
          </a:p>
          <a:p>
            <a:pPr marL="742950" lvl="1" indent="-285750">
              <a:buFont typeface="Symbol" panose="05050102010706020507" pitchFamily="18" charset="2"/>
              <a:buChar char="-"/>
            </a:pPr>
            <a:r>
              <a:rPr lang="en-US" b="0" dirty="0">
                <a:latin typeface="Arial" panose="020B0604020202020204" pitchFamily="34" charset="0"/>
                <a:cs typeface="Arial" panose="020B0604020202020204" pitchFamily="34" charset="0"/>
              </a:rPr>
              <a:t>In case of a penalty at FABEC level, only those ANSPs that have performed worse than their expected contribution (beyond the dead-band) are awarded a penalty</a:t>
            </a:r>
          </a:p>
          <a:p>
            <a:endParaRPr lang="en-US" sz="800" b="0" dirty="0" smtClean="0"/>
          </a:p>
          <a:p>
            <a:r>
              <a:rPr lang="en-US" dirty="0" smtClean="0"/>
              <a:t>Main </a:t>
            </a:r>
            <a:r>
              <a:rPr lang="en-US" dirty="0"/>
              <a:t>parameters</a:t>
            </a:r>
          </a:p>
          <a:p>
            <a:pPr marL="742950" lvl="1" indent="-285750">
              <a:buFont typeface="Symbol" panose="05050102010706020507" pitchFamily="18" charset="2"/>
              <a:buChar char="-"/>
            </a:pPr>
            <a:r>
              <a:rPr lang="en-US" b="0" dirty="0">
                <a:latin typeface="Arial" panose="020B0604020202020204" pitchFamily="34" charset="0"/>
                <a:cs typeface="Arial" panose="020B0604020202020204" pitchFamily="34" charset="0"/>
              </a:rPr>
              <a:t>Dead-band as a symmetric range around the pivot value set at 2.7% at FABEC level and set by each NSA at ANSP </a:t>
            </a:r>
            <a:r>
              <a:rPr lang="en-US" b="0" dirty="0" smtClean="0">
                <a:latin typeface="Arial" panose="020B0604020202020204" pitchFamily="34" charset="0"/>
                <a:cs typeface="Arial" panose="020B0604020202020204" pitchFamily="34" charset="0"/>
              </a:rPr>
              <a:t>level (expressed in percentage or in fraction of minute)</a:t>
            </a:r>
            <a:endParaRPr lang="en-US" b="0" dirty="0">
              <a:latin typeface="Arial" panose="020B0604020202020204" pitchFamily="34" charset="0"/>
              <a:cs typeface="Arial" panose="020B0604020202020204" pitchFamily="34" charset="0"/>
            </a:endParaRPr>
          </a:p>
          <a:p>
            <a:pPr marL="742950" lvl="1" indent="-285750">
              <a:buFont typeface="Symbol" panose="05050102010706020507" pitchFamily="18" charset="2"/>
              <a:buChar char="-"/>
            </a:pPr>
            <a:r>
              <a:rPr lang="en-US" b="0" dirty="0">
                <a:latin typeface="Arial" panose="020B0604020202020204" pitchFamily="34" charset="0"/>
                <a:cs typeface="Arial" panose="020B0604020202020204" pitchFamily="34" charset="0"/>
              </a:rPr>
              <a:t>Maximum bonus and penalty set at 0.5% of determined </a:t>
            </a:r>
            <a:r>
              <a:rPr lang="en-US" b="0" dirty="0" smtClean="0">
                <a:latin typeface="Arial" panose="020B0604020202020204" pitchFamily="34" charset="0"/>
                <a:cs typeface="Arial" panose="020B0604020202020204" pitchFamily="34" charset="0"/>
              </a:rPr>
              <a:t>costs at ANSP level</a:t>
            </a:r>
            <a:endParaRPr lang="en-US" b="0" dirty="0">
              <a:latin typeface="Arial" panose="020B0604020202020204" pitchFamily="34" charset="0"/>
              <a:cs typeface="Arial" panose="020B0604020202020204" pitchFamily="34" charset="0"/>
            </a:endParaRPr>
          </a:p>
          <a:p>
            <a:endParaRPr lang="en-US" sz="800" b="0" dirty="0" smtClean="0"/>
          </a:p>
          <a:p>
            <a:r>
              <a:rPr lang="en-US" dirty="0" smtClean="0"/>
              <a:t>Modulation </a:t>
            </a:r>
            <a:r>
              <a:rPr lang="en-US" dirty="0"/>
              <a:t>mechanism</a:t>
            </a:r>
          </a:p>
          <a:p>
            <a:pPr marL="742950" lvl="1" indent="-285750">
              <a:buFont typeface="Symbol" panose="05050102010706020507" pitchFamily="18" charset="2"/>
              <a:buChar char="-"/>
            </a:pPr>
            <a:r>
              <a:rPr lang="en-US" b="0" dirty="0">
                <a:latin typeface="Arial" panose="020B0604020202020204" pitchFamily="34" charset="0"/>
                <a:cs typeface="Arial" panose="020B0604020202020204" pitchFamily="34" charset="0"/>
              </a:rPr>
              <a:t>Limit the scope of incentives to cover only CRSTMP </a:t>
            </a:r>
            <a:r>
              <a:rPr lang="en-US" b="0" i="1" dirty="0">
                <a:latin typeface="Arial" panose="020B0604020202020204" pitchFamily="34" charset="0"/>
                <a:cs typeface="Arial" panose="020B0604020202020204" pitchFamily="34" charset="0"/>
              </a:rPr>
              <a:t>en route</a:t>
            </a:r>
            <a:r>
              <a:rPr lang="en-US" b="0" dirty="0">
                <a:latin typeface="Arial" panose="020B0604020202020204" pitchFamily="34" charset="0"/>
                <a:cs typeface="Arial" panose="020B0604020202020204" pitchFamily="34" charset="0"/>
              </a:rPr>
              <a:t> ATFM delay causes</a:t>
            </a:r>
          </a:p>
          <a:p>
            <a:pPr marL="742950" lvl="1" indent="-285750">
              <a:buFont typeface="Symbol" panose="05050102010706020507" pitchFamily="18" charset="2"/>
              <a:buChar char="-"/>
            </a:pPr>
            <a:r>
              <a:rPr lang="en-US" b="0" dirty="0">
                <a:latin typeface="Arial" panose="020B0604020202020204" pitchFamily="34" charset="0"/>
                <a:cs typeface="Arial" panose="020B0604020202020204" pitchFamily="34" charset="0"/>
              </a:rPr>
              <a:t>Enable significant and unforeseen changes in traffic by updating the Pivot Value </a:t>
            </a:r>
            <a:r>
              <a:rPr lang="en-US" b="0" dirty="0" smtClean="0">
                <a:latin typeface="Arial" panose="020B0604020202020204" pitchFamily="34" charset="0"/>
                <a:cs typeface="Arial" panose="020B0604020202020204" pitchFamily="34" charset="0"/>
              </a:rPr>
              <a:t>based on the annual trend </a:t>
            </a:r>
            <a:r>
              <a:rPr lang="en-US" b="0" dirty="0">
                <a:latin typeface="Arial" panose="020B0604020202020204" pitchFamily="34" charset="0"/>
                <a:cs typeface="Arial" panose="020B0604020202020204" pitchFamily="34" charset="0"/>
              </a:rPr>
              <a:t>of the Reference </a:t>
            </a:r>
            <a:r>
              <a:rPr lang="en-US" b="0" dirty="0" smtClean="0">
                <a:latin typeface="Arial" panose="020B0604020202020204" pitchFamily="34" charset="0"/>
                <a:cs typeface="Arial" panose="020B0604020202020204" pitchFamily="34" charset="0"/>
              </a:rPr>
              <a:t>Value (value from NOP when FABEC performance plan is established </a:t>
            </a:r>
            <a:r>
              <a:rPr lang="en-US" b="0" i="1" dirty="0" smtClean="0">
                <a:latin typeface="Arial" panose="020B0604020202020204" pitchFamily="34" charset="0"/>
                <a:cs typeface="Arial" panose="020B0604020202020204" pitchFamily="34" charset="0"/>
              </a:rPr>
              <a:t>vs</a:t>
            </a:r>
            <a:r>
              <a:rPr lang="en-US" b="0" dirty="0" smtClean="0">
                <a:latin typeface="Arial" panose="020B0604020202020204" pitchFamily="34" charset="0"/>
                <a:cs typeface="Arial" panose="020B0604020202020204" pitchFamily="34" charset="0"/>
              </a:rPr>
              <a:t> figure from November </a:t>
            </a:r>
            <a:r>
              <a:rPr lang="en-US" b="0" dirty="0">
                <a:latin typeface="Arial" panose="020B0604020202020204" pitchFamily="34" charset="0"/>
                <a:cs typeface="Arial" panose="020B0604020202020204" pitchFamily="34" charset="0"/>
              </a:rPr>
              <a:t>NOP release of year </a:t>
            </a:r>
            <a:r>
              <a:rPr lang="en-US" b="0" dirty="0" smtClean="0">
                <a:latin typeface="Arial" panose="020B0604020202020204" pitchFamily="34" charset="0"/>
                <a:cs typeface="Arial" panose="020B0604020202020204" pitchFamily="34" charset="0"/>
              </a:rPr>
              <a:t>n-1)</a:t>
            </a:r>
            <a:endParaRPr lang="en-US" b="0" dirty="0">
              <a:latin typeface="Arial" panose="020B0604020202020204" pitchFamily="34" charset="0"/>
              <a:cs typeface="Arial" panose="020B0604020202020204" pitchFamily="34" charset="0"/>
            </a:endParaRPr>
          </a:p>
          <a:p>
            <a:r>
              <a:rPr lang="nl-NL" dirty="0" smtClean="0"/>
              <a:t>=&gt; </a:t>
            </a:r>
            <a:r>
              <a:rPr lang="en-US" dirty="0" smtClean="0"/>
              <a:t>FABEC </a:t>
            </a:r>
            <a:r>
              <a:rPr lang="nl-NL" i="1" dirty="0" smtClean="0"/>
              <a:t>en route</a:t>
            </a:r>
            <a:r>
              <a:rPr lang="nl-NL" dirty="0" smtClean="0"/>
              <a:t> </a:t>
            </a:r>
            <a:r>
              <a:rPr lang="en-US" dirty="0" smtClean="0"/>
              <a:t>incentive scheme proposed for RP3 is very similar to the actual one in RP2  </a:t>
            </a:r>
            <a:endParaRPr lang="nl-NL" dirty="0"/>
          </a:p>
        </p:txBody>
      </p:sp>
    </p:spTree>
    <p:extLst>
      <p:ext uri="{BB962C8B-B14F-4D97-AF65-F5344CB8AC3E}">
        <p14:creationId xmlns:p14="http://schemas.microsoft.com/office/powerpoint/2010/main" val="416309900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err="1" smtClean="0"/>
              <a:t>Proposed</a:t>
            </a:r>
            <a:r>
              <a:rPr lang="nl-NL" dirty="0" smtClean="0"/>
              <a:t> FABEC </a:t>
            </a:r>
            <a:r>
              <a:rPr lang="nl-NL" dirty="0" err="1" smtClean="0"/>
              <a:t>modulation</a:t>
            </a:r>
            <a:r>
              <a:rPr lang="nl-NL" dirty="0" smtClean="0"/>
              <a:t> </a:t>
            </a:r>
            <a:r>
              <a:rPr lang="nl-NL" dirty="0" err="1"/>
              <a:t>mechanism</a:t>
            </a:r>
            <a:endParaRPr lang="nl-NL" dirty="0"/>
          </a:p>
        </p:txBody>
      </p:sp>
      <p:sp>
        <p:nvSpPr>
          <p:cNvPr id="3" name="Tijdelijke aanduiding voor tekst 2"/>
          <p:cNvSpPr>
            <a:spLocks noGrp="1"/>
          </p:cNvSpPr>
          <p:nvPr>
            <p:ph type="body" sz="quarter" idx="14"/>
          </p:nvPr>
        </p:nvSpPr>
        <p:spPr>
          <a:xfrm>
            <a:off x="457199" y="1381572"/>
            <a:ext cx="11239500" cy="5359796"/>
          </a:xfrm>
        </p:spPr>
        <p:txBody>
          <a:bodyPr/>
          <a:lstStyle/>
          <a:p>
            <a:pPr marL="285750" indent="-285750">
              <a:buFont typeface="Symbol" panose="05050102010706020507" pitchFamily="18" charset="2"/>
              <a:buChar char="-"/>
            </a:pPr>
            <a:r>
              <a:rPr lang="en-US" dirty="0"/>
              <a:t>Scope of incentives to cover only CRSTMP </a:t>
            </a:r>
            <a:r>
              <a:rPr lang="en-US" i="1" dirty="0" smtClean="0"/>
              <a:t>en route </a:t>
            </a:r>
            <a:r>
              <a:rPr lang="en-US" dirty="0" smtClean="0"/>
              <a:t>ATFM delay causes</a:t>
            </a:r>
          </a:p>
          <a:p>
            <a:endParaRPr lang="en-US" sz="800" dirty="0"/>
          </a:p>
          <a:p>
            <a:pPr marL="285750" indent="-285750">
              <a:buFont typeface="Symbol" panose="05050102010706020507" pitchFamily="18" charset="2"/>
              <a:buChar char="-"/>
            </a:pPr>
            <a:r>
              <a:rPr lang="en-US" dirty="0"/>
              <a:t>Pivot value (</a:t>
            </a:r>
            <a:r>
              <a:rPr lang="en-US" dirty="0" err="1">
                <a:solidFill>
                  <a:srgbClr val="7030A0"/>
                </a:solidFill>
              </a:rPr>
              <a:t>pv</a:t>
            </a:r>
            <a:r>
              <a:rPr lang="en-US" dirty="0"/>
              <a:t>) to be updated by the trend (</a:t>
            </a:r>
            <a:r>
              <a:rPr lang="en-US" dirty="0">
                <a:solidFill>
                  <a:srgbClr val="0070C0"/>
                </a:solidFill>
              </a:rPr>
              <a:t>RV</a:t>
            </a:r>
            <a:r>
              <a:rPr lang="en-US" dirty="0"/>
              <a:t> / </a:t>
            </a:r>
            <a:r>
              <a:rPr lang="en-US" dirty="0">
                <a:solidFill>
                  <a:srgbClr val="7030A0"/>
                </a:solidFill>
              </a:rPr>
              <a:t>RV </a:t>
            </a:r>
            <a:r>
              <a:rPr lang="en-US" baseline="-25000" dirty="0">
                <a:solidFill>
                  <a:srgbClr val="7030A0"/>
                </a:solidFill>
              </a:rPr>
              <a:t>pp</a:t>
            </a:r>
            <a:r>
              <a:rPr lang="en-US" dirty="0"/>
              <a:t>) =&gt; Pivot Value </a:t>
            </a:r>
            <a:r>
              <a:rPr lang="en-US" dirty="0">
                <a:solidFill>
                  <a:schemeClr val="accent6">
                    <a:lumMod val="75000"/>
                  </a:schemeClr>
                </a:solidFill>
              </a:rPr>
              <a:t>PV</a:t>
            </a:r>
          </a:p>
          <a:p>
            <a:r>
              <a:rPr lang="en-US" dirty="0" smtClean="0"/>
              <a:t>	The </a:t>
            </a:r>
            <a:r>
              <a:rPr lang="en-US" dirty="0"/>
              <a:t>reference value (</a:t>
            </a:r>
            <a:r>
              <a:rPr lang="en-US" dirty="0">
                <a:solidFill>
                  <a:srgbClr val="0070C0"/>
                </a:solidFill>
              </a:rPr>
              <a:t>RV </a:t>
            </a:r>
            <a:r>
              <a:rPr lang="en-US" baseline="-25000" dirty="0">
                <a:solidFill>
                  <a:srgbClr val="0070C0"/>
                </a:solidFill>
              </a:rPr>
              <a:t>n</a:t>
            </a:r>
            <a:r>
              <a:rPr lang="en-US" dirty="0"/>
              <a:t>) at </a:t>
            </a:r>
            <a:r>
              <a:rPr lang="en-US" dirty="0" smtClean="0"/>
              <a:t>FABEC level or ANSP level is </a:t>
            </a:r>
            <a:r>
              <a:rPr lang="en-US" dirty="0"/>
              <a:t>provided </a:t>
            </a:r>
            <a:r>
              <a:rPr lang="en-US" dirty="0" smtClean="0"/>
              <a:t>each year</a:t>
            </a:r>
            <a:br>
              <a:rPr lang="en-US" dirty="0" smtClean="0"/>
            </a:br>
            <a:r>
              <a:rPr lang="en-US" dirty="0" smtClean="0"/>
              <a:t>	by the November </a:t>
            </a:r>
            <a:r>
              <a:rPr lang="en-US" dirty="0"/>
              <a:t>release of year n-1 of the NOP</a:t>
            </a:r>
          </a:p>
          <a:p>
            <a:endParaRPr lang="en-US" dirty="0"/>
          </a:p>
          <a:p>
            <a:endParaRPr lang="nl-NL" dirty="0" smtClean="0"/>
          </a:p>
          <a:p>
            <a:endParaRPr lang="nl-NL" dirty="0"/>
          </a:p>
          <a:p>
            <a:endParaRPr lang="nl-NL" dirty="0" smtClean="0"/>
          </a:p>
          <a:p>
            <a:endParaRPr lang="nl-NL" dirty="0" smtClean="0"/>
          </a:p>
          <a:p>
            <a:endParaRPr lang="nl-NL" dirty="0"/>
          </a:p>
          <a:p>
            <a:pPr>
              <a:spcBef>
                <a:spcPct val="50000"/>
              </a:spcBef>
              <a:defRPr/>
            </a:pPr>
            <a:endParaRPr lang="en-US" altLang="fr-FR" sz="800" dirty="0" smtClean="0">
              <a:solidFill>
                <a:schemeClr val="tx2"/>
              </a:solidFill>
            </a:endParaRPr>
          </a:p>
          <a:p>
            <a:pPr>
              <a:spcBef>
                <a:spcPct val="50000"/>
              </a:spcBef>
              <a:defRPr/>
            </a:pPr>
            <a:endParaRPr lang="en-US" altLang="fr-FR" sz="800" dirty="0" smtClean="0">
              <a:solidFill>
                <a:schemeClr val="tx2"/>
              </a:solidFill>
            </a:endParaRPr>
          </a:p>
          <a:p>
            <a:pPr>
              <a:spcBef>
                <a:spcPct val="50000"/>
              </a:spcBef>
              <a:defRPr/>
            </a:pPr>
            <a:endParaRPr lang="en-US" altLang="fr-FR" sz="800" dirty="0" smtClean="0">
              <a:solidFill>
                <a:schemeClr val="tx2"/>
              </a:solidFill>
            </a:endParaRPr>
          </a:p>
          <a:p>
            <a:pPr marL="285750" indent="-285750">
              <a:spcBef>
                <a:spcPct val="50000"/>
              </a:spcBef>
              <a:buFont typeface="Symbol" panose="05050102010706020507" pitchFamily="18" charset="2"/>
              <a:buChar char="-"/>
              <a:defRPr/>
            </a:pPr>
            <a:r>
              <a:rPr lang="en-US" altLang="fr-FR" dirty="0" smtClean="0">
                <a:solidFill>
                  <a:schemeClr val="tx2"/>
                </a:solidFill>
              </a:rPr>
              <a:t>The </a:t>
            </a:r>
            <a:r>
              <a:rPr lang="en-US" altLang="fr-FR" dirty="0">
                <a:solidFill>
                  <a:schemeClr val="tx2"/>
                </a:solidFill>
              </a:rPr>
              <a:t>modulation mechanism is defined in the performance plan and shall apply for each year of RP3 and shall not be changed during RP3 at FABEC and ANSP level</a:t>
            </a:r>
            <a:endParaRPr lang="fr-FR" altLang="fr-FR" dirty="0">
              <a:solidFill>
                <a:schemeClr val="tx2"/>
              </a:solidFill>
            </a:endParaRPr>
          </a:p>
          <a:p>
            <a:pPr algn="ctr">
              <a:spcBef>
                <a:spcPct val="50000"/>
              </a:spcBef>
              <a:defRPr/>
            </a:pPr>
            <a:r>
              <a:rPr lang="pt-BR" sz="2800" dirty="0">
                <a:solidFill>
                  <a:schemeClr val="accent6">
                    <a:lumMod val="75000"/>
                  </a:schemeClr>
                </a:solidFill>
              </a:rPr>
              <a:t>PV </a:t>
            </a:r>
            <a:r>
              <a:rPr lang="pt-BR" dirty="0">
                <a:solidFill>
                  <a:schemeClr val="accent6">
                    <a:lumMod val="75000"/>
                  </a:schemeClr>
                </a:solidFill>
              </a:rPr>
              <a:t>n</a:t>
            </a:r>
            <a:r>
              <a:rPr lang="pt-BR" sz="2800" dirty="0">
                <a:solidFill>
                  <a:srgbClr val="002060"/>
                </a:solidFill>
              </a:rPr>
              <a:t> = </a:t>
            </a:r>
            <a:r>
              <a:rPr lang="pt-BR" sz="2800" dirty="0" err="1" smtClean="0">
                <a:solidFill>
                  <a:srgbClr val="7030A0"/>
                </a:solidFill>
              </a:rPr>
              <a:t>pv</a:t>
            </a:r>
            <a:r>
              <a:rPr lang="pt-BR" sz="2000" dirty="0" err="1" smtClean="0">
                <a:solidFill>
                  <a:srgbClr val="7030A0"/>
                </a:solidFill>
              </a:rPr>
              <a:t>pp</a:t>
            </a:r>
            <a:r>
              <a:rPr lang="pt-BR" sz="2800" dirty="0" smtClean="0">
                <a:solidFill>
                  <a:srgbClr val="7030A0"/>
                </a:solidFill>
              </a:rPr>
              <a:t> </a:t>
            </a:r>
            <a:r>
              <a:rPr lang="pt-BR" dirty="0" smtClean="0">
                <a:solidFill>
                  <a:srgbClr val="7030A0"/>
                </a:solidFill>
              </a:rPr>
              <a:t>n</a:t>
            </a:r>
            <a:r>
              <a:rPr lang="pt-BR" sz="2800" dirty="0" smtClean="0">
                <a:solidFill>
                  <a:srgbClr val="002060"/>
                </a:solidFill>
              </a:rPr>
              <a:t> ^ </a:t>
            </a:r>
            <a:r>
              <a:rPr lang="pt-BR" sz="2800" dirty="0">
                <a:solidFill>
                  <a:srgbClr val="002060"/>
                </a:solidFill>
              </a:rPr>
              <a:t>(</a:t>
            </a:r>
            <a:r>
              <a:rPr lang="pt-BR" sz="2800" dirty="0">
                <a:solidFill>
                  <a:srgbClr val="0070C0"/>
                </a:solidFill>
              </a:rPr>
              <a:t>RV </a:t>
            </a:r>
            <a:r>
              <a:rPr lang="pt-BR" dirty="0">
                <a:solidFill>
                  <a:srgbClr val="0070C0"/>
                </a:solidFill>
              </a:rPr>
              <a:t>n</a:t>
            </a:r>
            <a:r>
              <a:rPr lang="pt-BR" sz="2800" dirty="0">
                <a:solidFill>
                  <a:srgbClr val="002060"/>
                </a:solidFill>
              </a:rPr>
              <a:t> / </a:t>
            </a:r>
            <a:r>
              <a:rPr lang="pt-BR" sz="2800" dirty="0">
                <a:solidFill>
                  <a:srgbClr val="7030A0"/>
                </a:solidFill>
              </a:rPr>
              <a:t>RV</a:t>
            </a:r>
            <a:r>
              <a:rPr lang="pt-BR" dirty="0">
                <a:solidFill>
                  <a:srgbClr val="7030A0"/>
                </a:solidFill>
              </a:rPr>
              <a:t>pp</a:t>
            </a:r>
            <a:r>
              <a:rPr lang="pt-BR" sz="2800" dirty="0">
                <a:solidFill>
                  <a:srgbClr val="7030A0"/>
                </a:solidFill>
              </a:rPr>
              <a:t> </a:t>
            </a:r>
            <a:r>
              <a:rPr lang="pt-BR" dirty="0">
                <a:solidFill>
                  <a:srgbClr val="7030A0"/>
                </a:solidFill>
              </a:rPr>
              <a:t>n</a:t>
            </a:r>
            <a:r>
              <a:rPr lang="pt-BR" sz="2800" dirty="0" smtClean="0">
                <a:solidFill>
                  <a:srgbClr val="002060"/>
                </a:solidFill>
              </a:rPr>
              <a:t>)</a:t>
            </a:r>
            <a:endParaRPr lang="pt-BR" sz="2800" dirty="0">
              <a:solidFill>
                <a:srgbClr val="002060"/>
              </a:solidFill>
            </a:endParaRPr>
          </a:p>
        </p:txBody>
      </p:sp>
      <p:graphicFrame>
        <p:nvGraphicFramePr>
          <p:cNvPr id="7" name="Objet 6"/>
          <p:cNvGraphicFramePr>
            <a:graphicFrameLocks noChangeAspect="1"/>
          </p:cNvGraphicFramePr>
          <p:nvPr>
            <p:extLst/>
          </p:nvPr>
        </p:nvGraphicFramePr>
        <p:xfrm>
          <a:off x="1843088" y="2852936"/>
          <a:ext cx="7835900" cy="2997200"/>
        </p:xfrm>
        <a:graphic>
          <a:graphicData uri="http://schemas.openxmlformats.org/presentationml/2006/ole">
            <mc:AlternateContent xmlns:mc="http://schemas.openxmlformats.org/markup-compatibility/2006">
              <mc:Choice xmlns:v="urn:schemas-microsoft-com:vml" Requires="v">
                <p:oleObj spid="_x0000_s2062" name="Document" r:id="rId3" imgW="5889940" imgH="2260624" progId="Word.Document.12">
                  <p:embed/>
                </p:oleObj>
              </mc:Choice>
              <mc:Fallback>
                <p:oleObj name="Document" r:id="rId3" imgW="5889940" imgH="2260624" progId="Word.Document.12">
                  <p:embed/>
                  <p:pic>
                    <p:nvPicPr>
                      <p:cNvPr id="7" name="Objet 6"/>
                      <p:cNvPicPr/>
                      <p:nvPr/>
                    </p:nvPicPr>
                    <p:blipFill>
                      <a:blip r:embed="rId4"/>
                      <a:stretch>
                        <a:fillRect/>
                      </a:stretch>
                    </p:blipFill>
                    <p:spPr>
                      <a:xfrm>
                        <a:off x="1843088" y="2852936"/>
                        <a:ext cx="7835900" cy="2997200"/>
                      </a:xfrm>
                      <a:prstGeom prst="rect">
                        <a:avLst/>
                      </a:prstGeom>
                    </p:spPr>
                  </p:pic>
                </p:oleObj>
              </mc:Fallback>
            </mc:AlternateContent>
          </a:graphicData>
        </a:graphic>
      </p:graphicFrame>
      <p:sp>
        <p:nvSpPr>
          <p:cNvPr id="8" name="Rectangle 7"/>
          <p:cNvSpPr/>
          <p:nvPr/>
        </p:nvSpPr>
        <p:spPr>
          <a:xfrm>
            <a:off x="1847528" y="2852936"/>
            <a:ext cx="7829872" cy="255726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avec flèche 8"/>
          <p:cNvCxnSpPr/>
          <p:nvPr/>
        </p:nvCxnSpPr>
        <p:spPr>
          <a:xfrm flipH="1">
            <a:off x="9681595" y="4678397"/>
            <a:ext cx="360040" cy="0"/>
          </a:xfrm>
          <a:prstGeom prst="straightConnector1">
            <a:avLst/>
          </a:prstGeom>
          <a:ln w="31750" cmpd="sng">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9969627" y="4509120"/>
            <a:ext cx="1332148" cy="307777"/>
          </a:xfrm>
          <a:prstGeom prst="rect">
            <a:avLst/>
          </a:prstGeom>
          <a:noFill/>
        </p:spPr>
        <p:txBody>
          <a:bodyPr wrap="square" rtlCol="0">
            <a:spAutoFit/>
          </a:bodyPr>
          <a:lstStyle/>
          <a:p>
            <a:r>
              <a:rPr lang="fr-FR" sz="1400" b="1" dirty="0" smtClean="0">
                <a:solidFill>
                  <a:schemeClr val="tx2"/>
                </a:solidFill>
              </a:rPr>
              <a:t>CRSTMP causes</a:t>
            </a:r>
          </a:p>
        </p:txBody>
      </p:sp>
      <p:cxnSp>
        <p:nvCxnSpPr>
          <p:cNvPr id="11" name="Connecteur droit avec flèche 10"/>
          <p:cNvCxnSpPr/>
          <p:nvPr/>
        </p:nvCxnSpPr>
        <p:spPr>
          <a:xfrm flipH="1">
            <a:off x="9681595" y="4194086"/>
            <a:ext cx="360040" cy="0"/>
          </a:xfrm>
          <a:prstGeom prst="straightConnector1">
            <a:avLst/>
          </a:prstGeom>
          <a:ln w="31750" cmpd="sng">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10056440" y="4005064"/>
            <a:ext cx="1008112" cy="307777"/>
          </a:xfrm>
          <a:prstGeom prst="rect">
            <a:avLst/>
          </a:prstGeom>
          <a:noFill/>
        </p:spPr>
        <p:txBody>
          <a:bodyPr wrap="square" rtlCol="0">
            <a:spAutoFit/>
          </a:bodyPr>
          <a:lstStyle/>
          <a:p>
            <a:r>
              <a:rPr lang="fr-FR" sz="1400" b="1" dirty="0" smtClean="0">
                <a:solidFill>
                  <a:schemeClr val="tx2"/>
                </a:solidFill>
              </a:rPr>
              <a:t>All causes</a:t>
            </a:r>
          </a:p>
        </p:txBody>
      </p:sp>
    </p:spTree>
    <p:extLst>
      <p:ext uri="{BB962C8B-B14F-4D97-AF65-F5344CB8AC3E}">
        <p14:creationId xmlns:p14="http://schemas.microsoft.com/office/powerpoint/2010/main" val="393775252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74887" y="2545740"/>
            <a:ext cx="7835799" cy="2123658"/>
          </a:xfrm>
          <a:prstGeom prst="rect">
            <a:avLst/>
          </a:prstGeom>
        </p:spPr>
        <p:txBody>
          <a:bodyPr wrap="none">
            <a:spAutoFit/>
          </a:bodyPr>
          <a:lstStyle/>
          <a:p>
            <a:pPr algn="ctr"/>
            <a:r>
              <a:rPr lang="fr-FR" sz="4400" b="1" dirty="0" err="1" smtClean="0">
                <a:solidFill>
                  <a:schemeClr val="accent1">
                    <a:lumMod val="75000"/>
                  </a:schemeClr>
                </a:solidFill>
                <a:latin typeface="Arial" panose="020B0604020202020204" pitchFamily="34" charset="0"/>
                <a:cs typeface="Arial" panose="020B0604020202020204" pitchFamily="34" charset="0"/>
              </a:rPr>
              <a:t>Thank</a:t>
            </a:r>
            <a:r>
              <a:rPr lang="fr-FR" sz="4400" b="1" dirty="0" smtClean="0">
                <a:solidFill>
                  <a:schemeClr val="accent1">
                    <a:lumMod val="75000"/>
                  </a:schemeClr>
                </a:solidFill>
                <a:latin typeface="Arial" panose="020B0604020202020204" pitchFamily="34" charset="0"/>
                <a:cs typeface="Arial" panose="020B0604020202020204" pitchFamily="34" charset="0"/>
              </a:rPr>
              <a:t> </a:t>
            </a:r>
            <a:r>
              <a:rPr lang="fr-FR" sz="4400" b="1" dirty="0" err="1" smtClean="0">
                <a:solidFill>
                  <a:schemeClr val="accent1">
                    <a:lumMod val="75000"/>
                  </a:schemeClr>
                </a:solidFill>
                <a:latin typeface="Arial" panose="020B0604020202020204" pitchFamily="34" charset="0"/>
                <a:cs typeface="Arial" panose="020B0604020202020204" pitchFamily="34" charset="0"/>
              </a:rPr>
              <a:t>you</a:t>
            </a:r>
            <a:r>
              <a:rPr lang="fr-FR" sz="4400" b="1" dirty="0" smtClean="0">
                <a:solidFill>
                  <a:schemeClr val="accent1">
                    <a:lumMod val="75000"/>
                  </a:schemeClr>
                </a:solidFill>
                <a:latin typeface="Arial" panose="020B0604020202020204" pitchFamily="34" charset="0"/>
                <a:cs typeface="Arial" panose="020B0604020202020204" pitchFamily="34" charset="0"/>
              </a:rPr>
              <a:t> for </a:t>
            </a:r>
            <a:r>
              <a:rPr lang="fr-FR" sz="4400" b="1" dirty="0" err="1" smtClean="0">
                <a:solidFill>
                  <a:schemeClr val="accent1">
                    <a:lumMod val="75000"/>
                  </a:schemeClr>
                </a:solidFill>
                <a:latin typeface="Arial" panose="020B0604020202020204" pitchFamily="34" charset="0"/>
                <a:cs typeface="Arial" panose="020B0604020202020204" pitchFamily="34" charset="0"/>
              </a:rPr>
              <a:t>your</a:t>
            </a:r>
            <a:r>
              <a:rPr lang="fr-FR" sz="4400" b="1" dirty="0" smtClean="0">
                <a:solidFill>
                  <a:schemeClr val="accent1">
                    <a:lumMod val="75000"/>
                  </a:schemeClr>
                </a:solidFill>
                <a:latin typeface="Arial" panose="020B0604020202020204" pitchFamily="34" charset="0"/>
                <a:cs typeface="Arial" panose="020B0604020202020204" pitchFamily="34" charset="0"/>
              </a:rPr>
              <a:t> attention</a:t>
            </a:r>
          </a:p>
          <a:p>
            <a:pPr algn="ctr"/>
            <a:endParaRPr lang="fr-FR" sz="4400" b="1" dirty="0">
              <a:solidFill>
                <a:schemeClr val="accent1">
                  <a:lumMod val="75000"/>
                </a:schemeClr>
              </a:solidFill>
              <a:latin typeface="Arial" panose="020B0604020202020204" pitchFamily="34" charset="0"/>
              <a:cs typeface="Arial" panose="020B0604020202020204" pitchFamily="34" charset="0"/>
            </a:endParaRPr>
          </a:p>
          <a:p>
            <a:pPr algn="ctr"/>
            <a:r>
              <a:rPr lang="fr-FR" sz="4400" b="1" dirty="0" smtClean="0">
                <a:solidFill>
                  <a:schemeClr val="accent1">
                    <a:lumMod val="75000"/>
                  </a:schemeClr>
                </a:solidFill>
                <a:latin typeface="Arial" panose="020B0604020202020204" pitchFamily="34" charset="0"/>
                <a:cs typeface="Arial" panose="020B0604020202020204" pitchFamily="34" charset="0"/>
              </a:rPr>
              <a:t>Questions?</a:t>
            </a:r>
            <a:endParaRPr lang="fr-FR" sz="3200" b="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1748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smtClean="0"/>
              <a:t>Approach </a:t>
            </a:r>
            <a:r>
              <a:rPr lang="nl-NL" dirty="0" err="1" smtClean="0"/>
              <a:t>to</a:t>
            </a:r>
            <a:r>
              <a:rPr lang="nl-NL" dirty="0" smtClean="0"/>
              <a:t> </a:t>
            </a:r>
            <a:r>
              <a:rPr lang="nl-NL" dirty="0" err="1" smtClean="0"/>
              <a:t>the</a:t>
            </a:r>
            <a:r>
              <a:rPr lang="nl-NL" dirty="0" smtClean="0"/>
              <a:t> </a:t>
            </a:r>
            <a:r>
              <a:rPr lang="nl-NL" dirty="0" err="1" smtClean="0"/>
              <a:t>consultation</a:t>
            </a:r>
            <a:endParaRPr lang="nl-NL" dirty="0"/>
          </a:p>
        </p:txBody>
      </p:sp>
      <p:sp>
        <p:nvSpPr>
          <p:cNvPr id="3" name="Tijdelijke aanduiding voor tekst 2"/>
          <p:cNvSpPr>
            <a:spLocks noGrp="1"/>
          </p:cNvSpPr>
          <p:nvPr>
            <p:ph type="body" sz="quarter" idx="14"/>
          </p:nvPr>
        </p:nvSpPr>
        <p:spPr>
          <a:xfrm>
            <a:off x="457199" y="1340768"/>
            <a:ext cx="11239500" cy="4175126"/>
          </a:xfrm>
        </p:spPr>
        <p:txBody>
          <a:bodyPr/>
          <a:lstStyle/>
          <a:p>
            <a:pPr marL="285750" indent="-285750">
              <a:buFont typeface="Symbol" panose="05050102010706020507" pitchFamily="18" charset="2"/>
              <a:buChar char="-"/>
            </a:pPr>
            <a:r>
              <a:rPr lang="nl-NL" dirty="0" err="1" smtClean="0">
                <a:solidFill>
                  <a:schemeClr val="accent1">
                    <a:lumMod val="75000"/>
                  </a:schemeClr>
                </a:solidFill>
              </a:rPr>
              <a:t>Proposed</a:t>
            </a:r>
            <a:r>
              <a:rPr lang="nl-NL" dirty="0" smtClean="0">
                <a:solidFill>
                  <a:schemeClr val="accent1">
                    <a:lumMod val="75000"/>
                  </a:schemeClr>
                </a:solidFill>
              </a:rPr>
              <a:t> targets in </a:t>
            </a:r>
            <a:r>
              <a:rPr lang="nl-NL" dirty="0" err="1" smtClean="0">
                <a:solidFill>
                  <a:schemeClr val="accent1">
                    <a:lumMod val="75000"/>
                  </a:schemeClr>
                </a:solidFill>
              </a:rPr>
              <a:t>the</a:t>
            </a:r>
            <a:r>
              <a:rPr lang="nl-NL" dirty="0" smtClean="0">
                <a:solidFill>
                  <a:schemeClr val="accent1">
                    <a:lumMod val="75000"/>
                  </a:schemeClr>
                </a:solidFill>
              </a:rPr>
              <a:t> </a:t>
            </a:r>
            <a:r>
              <a:rPr lang="nl-NL" dirty="0" err="1" smtClean="0">
                <a:solidFill>
                  <a:schemeClr val="accent1">
                    <a:lumMod val="75000"/>
                  </a:schemeClr>
                </a:solidFill>
              </a:rPr>
              <a:t>key</a:t>
            </a:r>
            <a:r>
              <a:rPr lang="nl-NL" dirty="0" smtClean="0">
                <a:solidFill>
                  <a:schemeClr val="accent1">
                    <a:lumMod val="75000"/>
                  </a:schemeClr>
                </a:solidFill>
              </a:rPr>
              <a:t> performance </a:t>
            </a:r>
            <a:r>
              <a:rPr lang="nl-NL" dirty="0" err="1" smtClean="0">
                <a:solidFill>
                  <a:schemeClr val="accent1">
                    <a:lumMod val="75000"/>
                  </a:schemeClr>
                </a:solidFill>
              </a:rPr>
              <a:t>safety</a:t>
            </a:r>
            <a:r>
              <a:rPr lang="nl-NL" dirty="0" smtClean="0">
                <a:solidFill>
                  <a:schemeClr val="accent1">
                    <a:lumMod val="75000"/>
                  </a:schemeClr>
                </a:solidFill>
              </a:rPr>
              <a:t>, environment and en route </a:t>
            </a:r>
            <a:r>
              <a:rPr lang="nl-NL" dirty="0" err="1" smtClean="0">
                <a:solidFill>
                  <a:schemeClr val="accent1">
                    <a:lumMod val="75000"/>
                  </a:schemeClr>
                </a:solidFill>
              </a:rPr>
              <a:t>capacity</a:t>
            </a:r>
            <a:r>
              <a:rPr lang="nl-NL" dirty="0" smtClean="0">
                <a:solidFill>
                  <a:schemeClr val="accent1">
                    <a:lumMod val="75000"/>
                  </a:schemeClr>
                </a:solidFill>
              </a:rPr>
              <a:t>, as well as </a:t>
            </a:r>
            <a:r>
              <a:rPr lang="nl-NL" dirty="0" err="1" smtClean="0">
                <a:solidFill>
                  <a:schemeClr val="accent1">
                    <a:lumMod val="75000"/>
                  </a:schemeClr>
                </a:solidFill>
              </a:rPr>
              <a:t>the</a:t>
            </a:r>
            <a:r>
              <a:rPr lang="nl-NL" dirty="0" smtClean="0">
                <a:solidFill>
                  <a:schemeClr val="accent1">
                    <a:lumMod val="75000"/>
                  </a:schemeClr>
                </a:solidFill>
              </a:rPr>
              <a:t> en route </a:t>
            </a:r>
            <a:r>
              <a:rPr lang="nl-NL" dirty="0" err="1" smtClean="0">
                <a:solidFill>
                  <a:schemeClr val="accent1">
                    <a:lumMod val="75000"/>
                  </a:schemeClr>
                </a:solidFill>
              </a:rPr>
              <a:t>capacity</a:t>
            </a:r>
            <a:r>
              <a:rPr lang="nl-NL" dirty="0" smtClean="0">
                <a:solidFill>
                  <a:schemeClr val="accent1">
                    <a:lumMod val="75000"/>
                  </a:schemeClr>
                </a:solidFill>
              </a:rPr>
              <a:t> incentive </a:t>
            </a:r>
            <a:r>
              <a:rPr lang="nl-NL" dirty="0" err="1" smtClean="0">
                <a:solidFill>
                  <a:schemeClr val="accent1">
                    <a:lumMod val="75000"/>
                  </a:schemeClr>
                </a:solidFill>
              </a:rPr>
              <a:t>scheme</a:t>
            </a:r>
            <a:r>
              <a:rPr lang="nl-NL" dirty="0" smtClean="0">
                <a:solidFill>
                  <a:schemeClr val="accent1">
                    <a:lumMod val="75000"/>
                  </a:schemeClr>
                </a:solidFill>
              </a:rPr>
              <a:t>, </a:t>
            </a:r>
            <a:r>
              <a:rPr lang="nl-NL" dirty="0" err="1" smtClean="0">
                <a:solidFill>
                  <a:schemeClr val="accent1">
                    <a:lumMod val="75000"/>
                  </a:schemeClr>
                </a:solidFill>
              </a:rPr>
              <a:t>will</a:t>
            </a:r>
            <a:r>
              <a:rPr lang="nl-NL" dirty="0" smtClean="0">
                <a:solidFill>
                  <a:schemeClr val="accent1">
                    <a:lumMod val="75000"/>
                  </a:schemeClr>
                </a:solidFill>
              </a:rPr>
              <a:t> </a:t>
            </a:r>
            <a:r>
              <a:rPr lang="nl-NL" dirty="0" err="1" smtClean="0">
                <a:solidFill>
                  <a:schemeClr val="accent1">
                    <a:lumMod val="75000"/>
                  </a:schemeClr>
                </a:solidFill>
              </a:rPr>
              <a:t>be</a:t>
            </a:r>
            <a:r>
              <a:rPr lang="nl-NL" dirty="0" smtClean="0">
                <a:solidFill>
                  <a:schemeClr val="accent1">
                    <a:lumMod val="75000"/>
                  </a:schemeClr>
                </a:solidFill>
              </a:rPr>
              <a:t> </a:t>
            </a:r>
            <a:r>
              <a:rPr lang="nl-NL" dirty="0" err="1" smtClean="0">
                <a:solidFill>
                  <a:schemeClr val="accent1">
                    <a:lumMod val="75000"/>
                  </a:schemeClr>
                </a:solidFill>
              </a:rPr>
              <a:t>presented</a:t>
            </a:r>
            <a:r>
              <a:rPr lang="nl-NL" dirty="0" smtClean="0">
                <a:solidFill>
                  <a:schemeClr val="accent1">
                    <a:lumMod val="75000"/>
                  </a:schemeClr>
                </a:solidFill>
              </a:rPr>
              <a:t> </a:t>
            </a:r>
            <a:r>
              <a:rPr lang="nl-NL" dirty="0" err="1" smtClean="0">
                <a:solidFill>
                  <a:schemeClr val="accent1">
                    <a:lumMod val="75000"/>
                  </a:schemeClr>
                </a:solidFill>
              </a:rPr>
              <a:t>by</a:t>
            </a:r>
            <a:r>
              <a:rPr lang="nl-NL" dirty="0" smtClean="0">
                <a:solidFill>
                  <a:schemeClr val="accent1">
                    <a:lumMod val="75000"/>
                  </a:schemeClr>
                </a:solidFill>
              </a:rPr>
              <a:t> </a:t>
            </a:r>
            <a:r>
              <a:rPr lang="nl-NL" dirty="0" err="1" smtClean="0">
                <a:solidFill>
                  <a:schemeClr val="accent1">
                    <a:lumMod val="75000"/>
                  </a:schemeClr>
                </a:solidFill>
              </a:rPr>
              <a:t>the</a:t>
            </a:r>
            <a:r>
              <a:rPr lang="nl-NL" dirty="0" smtClean="0">
                <a:solidFill>
                  <a:schemeClr val="accent1">
                    <a:lumMod val="75000"/>
                  </a:schemeClr>
                </a:solidFill>
              </a:rPr>
              <a:t> FABEC </a:t>
            </a:r>
            <a:r>
              <a:rPr lang="nl-NL" dirty="0" err="1" smtClean="0">
                <a:solidFill>
                  <a:schemeClr val="accent1">
                    <a:lumMod val="75000"/>
                  </a:schemeClr>
                </a:solidFill>
              </a:rPr>
              <a:t>NSAs</a:t>
            </a:r>
            <a:endParaRPr lang="nl-NL" dirty="0" smtClean="0">
              <a:solidFill>
                <a:schemeClr val="accent1">
                  <a:lumMod val="75000"/>
                </a:schemeClr>
              </a:solidFill>
            </a:endParaRPr>
          </a:p>
          <a:p>
            <a:pPr marL="742950" lvl="1" indent="-285750">
              <a:buFont typeface="Arial" panose="020B0604020202020204" pitchFamily="34" charset="0"/>
              <a:buChar char="•"/>
            </a:pPr>
            <a:r>
              <a:rPr lang="nl-NL" dirty="0" smtClean="0">
                <a:solidFill>
                  <a:schemeClr val="accent1">
                    <a:lumMod val="75000"/>
                  </a:schemeClr>
                </a:solidFill>
              </a:rPr>
              <a:t>At </a:t>
            </a:r>
            <a:r>
              <a:rPr lang="nl-NL" dirty="0" err="1" smtClean="0">
                <a:solidFill>
                  <a:schemeClr val="accent1">
                    <a:lumMod val="75000"/>
                  </a:schemeClr>
                </a:solidFill>
              </a:rPr>
              <a:t>the</a:t>
            </a:r>
            <a:r>
              <a:rPr lang="nl-NL" dirty="0" smtClean="0">
                <a:solidFill>
                  <a:schemeClr val="accent1">
                    <a:lumMod val="75000"/>
                  </a:schemeClr>
                </a:solidFill>
              </a:rPr>
              <a:t> end of </a:t>
            </a:r>
            <a:r>
              <a:rPr lang="nl-NL" dirty="0" err="1" smtClean="0">
                <a:solidFill>
                  <a:schemeClr val="accent1">
                    <a:lumMod val="75000"/>
                  </a:schemeClr>
                </a:solidFill>
              </a:rPr>
              <a:t>each</a:t>
            </a:r>
            <a:r>
              <a:rPr lang="nl-NL" dirty="0" smtClean="0">
                <a:solidFill>
                  <a:schemeClr val="accent1">
                    <a:lumMod val="75000"/>
                  </a:schemeClr>
                </a:solidFill>
              </a:rPr>
              <a:t> </a:t>
            </a:r>
            <a:r>
              <a:rPr lang="nl-NL" dirty="0" err="1" smtClean="0">
                <a:solidFill>
                  <a:schemeClr val="accent1">
                    <a:lumMod val="75000"/>
                  </a:schemeClr>
                </a:solidFill>
              </a:rPr>
              <a:t>presentation</a:t>
            </a:r>
            <a:r>
              <a:rPr lang="nl-NL" dirty="0" smtClean="0">
                <a:solidFill>
                  <a:schemeClr val="accent1">
                    <a:lumMod val="75000"/>
                  </a:schemeClr>
                </a:solidFill>
              </a:rPr>
              <a:t> </a:t>
            </a:r>
            <a:r>
              <a:rPr lang="nl-NL" dirty="0" err="1" smtClean="0">
                <a:solidFill>
                  <a:schemeClr val="accent1">
                    <a:lumMod val="75000"/>
                  </a:schemeClr>
                </a:solidFill>
              </a:rPr>
              <a:t>there</a:t>
            </a:r>
            <a:r>
              <a:rPr lang="nl-NL" dirty="0" smtClean="0">
                <a:solidFill>
                  <a:schemeClr val="accent1">
                    <a:lumMod val="75000"/>
                  </a:schemeClr>
                </a:solidFill>
              </a:rPr>
              <a:t> </a:t>
            </a:r>
            <a:r>
              <a:rPr lang="nl-NL" dirty="0" err="1" smtClean="0">
                <a:solidFill>
                  <a:schemeClr val="accent1">
                    <a:lumMod val="75000"/>
                  </a:schemeClr>
                </a:solidFill>
              </a:rPr>
              <a:t>will</a:t>
            </a:r>
            <a:r>
              <a:rPr lang="nl-NL" dirty="0" smtClean="0">
                <a:solidFill>
                  <a:schemeClr val="accent1">
                    <a:lumMod val="75000"/>
                  </a:schemeClr>
                </a:solidFill>
              </a:rPr>
              <a:t> </a:t>
            </a:r>
            <a:r>
              <a:rPr lang="nl-NL" dirty="0" err="1" smtClean="0">
                <a:solidFill>
                  <a:schemeClr val="accent1">
                    <a:lumMod val="75000"/>
                  </a:schemeClr>
                </a:solidFill>
              </a:rPr>
              <a:t>be</a:t>
            </a:r>
            <a:r>
              <a:rPr lang="nl-NL" dirty="0" smtClean="0">
                <a:solidFill>
                  <a:schemeClr val="accent1">
                    <a:lumMod val="75000"/>
                  </a:schemeClr>
                </a:solidFill>
              </a:rPr>
              <a:t> time for </a:t>
            </a:r>
            <a:r>
              <a:rPr lang="nl-NL" dirty="0" err="1" smtClean="0">
                <a:solidFill>
                  <a:schemeClr val="accent1">
                    <a:lumMod val="75000"/>
                  </a:schemeClr>
                </a:solidFill>
              </a:rPr>
              <a:t>questions</a:t>
            </a:r>
            <a:r>
              <a:rPr lang="nl-NL" dirty="0" smtClean="0">
                <a:solidFill>
                  <a:schemeClr val="accent1">
                    <a:lumMod val="75000"/>
                  </a:schemeClr>
                </a:solidFill>
              </a:rPr>
              <a:t> and </a:t>
            </a:r>
            <a:r>
              <a:rPr lang="nl-NL" dirty="0" err="1" smtClean="0">
                <a:solidFill>
                  <a:schemeClr val="accent1">
                    <a:lumMod val="75000"/>
                  </a:schemeClr>
                </a:solidFill>
              </a:rPr>
              <a:t>comments</a:t>
            </a:r>
            <a:endParaRPr lang="nl-NL" dirty="0" smtClean="0">
              <a:solidFill>
                <a:schemeClr val="accent1">
                  <a:lumMod val="75000"/>
                </a:schemeClr>
              </a:solidFill>
            </a:endParaRPr>
          </a:p>
          <a:p>
            <a:pPr marL="742950" lvl="1" indent="-285750">
              <a:buFont typeface="Arial" panose="020B0604020202020204" pitchFamily="34" charset="0"/>
              <a:buChar char="•"/>
            </a:pPr>
            <a:r>
              <a:rPr lang="nl-NL" dirty="0" smtClean="0">
                <a:solidFill>
                  <a:schemeClr val="accent1">
                    <a:lumMod val="75000"/>
                  </a:schemeClr>
                </a:solidFill>
              </a:rPr>
              <a:t>ANSP experts are </a:t>
            </a:r>
            <a:r>
              <a:rPr lang="nl-NL" dirty="0" err="1" smtClean="0">
                <a:solidFill>
                  <a:schemeClr val="accent1">
                    <a:lumMod val="75000"/>
                  </a:schemeClr>
                </a:solidFill>
              </a:rPr>
              <a:t>available</a:t>
            </a:r>
            <a:r>
              <a:rPr lang="nl-NL" dirty="0" smtClean="0">
                <a:solidFill>
                  <a:schemeClr val="accent1">
                    <a:lumMod val="75000"/>
                  </a:schemeClr>
                </a:solidFill>
              </a:rPr>
              <a:t> </a:t>
            </a:r>
            <a:r>
              <a:rPr lang="nl-NL" dirty="0" err="1" smtClean="0">
                <a:solidFill>
                  <a:schemeClr val="accent1">
                    <a:lumMod val="75000"/>
                  </a:schemeClr>
                </a:solidFill>
              </a:rPr>
              <a:t>to</a:t>
            </a:r>
            <a:r>
              <a:rPr lang="nl-NL" dirty="0" smtClean="0">
                <a:solidFill>
                  <a:schemeClr val="accent1">
                    <a:lumMod val="75000"/>
                  </a:schemeClr>
                </a:solidFill>
              </a:rPr>
              <a:t> </a:t>
            </a:r>
            <a:r>
              <a:rPr lang="nl-NL" dirty="0" err="1" smtClean="0">
                <a:solidFill>
                  <a:schemeClr val="accent1">
                    <a:lumMod val="75000"/>
                  </a:schemeClr>
                </a:solidFill>
              </a:rPr>
              <a:t>answer</a:t>
            </a:r>
            <a:r>
              <a:rPr lang="nl-NL" dirty="0" smtClean="0">
                <a:solidFill>
                  <a:schemeClr val="accent1">
                    <a:lumMod val="75000"/>
                  </a:schemeClr>
                </a:solidFill>
              </a:rPr>
              <a:t> </a:t>
            </a:r>
            <a:r>
              <a:rPr lang="nl-NL" dirty="0" err="1" smtClean="0">
                <a:solidFill>
                  <a:schemeClr val="accent1">
                    <a:lumMod val="75000"/>
                  </a:schemeClr>
                </a:solidFill>
              </a:rPr>
              <a:t>questions</a:t>
            </a:r>
            <a:r>
              <a:rPr lang="nl-NL" dirty="0" smtClean="0">
                <a:solidFill>
                  <a:schemeClr val="accent1">
                    <a:lumMod val="75000"/>
                  </a:schemeClr>
                </a:solidFill>
              </a:rPr>
              <a:t> </a:t>
            </a:r>
            <a:r>
              <a:rPr lang="nl-NL" dirty="0" err="1" smtClean="0">
                <a:solidFill>
                  <a:schemeClr val="accent1">
                    <a:lumMod val="75000"/>
                  </a:schemeClr>
                </a:solidFill>
              </a:rPr>
              <a:t>from</a:t>
            </a:r>
            <a:r>
              <a:rPr lang="nl-NL" dirty="0" smtClean="0">
                <a:solidFill>
                  <a:schemeClr val="accent1">
                    <a:lumMod val="75000"/>
                  </a:schemeClr>
                </a:solidFill>
              </a:rPr>
              <a:t> </a:t>
            </a:r>
            <a:r>
              <a:rPr lang="nl-NL" dirty="0" err="1" smtClean="0">
                <a:solidFill>
                  <a:schemeClr val="accent1">
                    <a:lumMod val="75000"/>
                  </a:schemeClr>
                </a:solidFill>
              </a:rPr>
              <a:t>other</a:t>
            </a:r>
            <a:r>
              <a:rPr lang="nl-NL" dirty="0" smtClean="0">
                <a:solidFill>
                  <a:schemeClr val="accent1">
                    <a:lumMod val="75000"/>
                  </a:schemeClr>
                </a:solidFill>
              </a:rPr>
              <a:t> stakeholders on </a:t>
            </a:r>
            <a:r>
              <a:rPr lang="nl-NL" dirty="0" err="1" smtClean="0">
                <a:solidFill>
                  <a:schemeClr val="accent1">
                    <a:lumMod val="75000"/>
                  </a:schemeClr>
                </a:solidFill>
              </a:rPr>
              <a:t>detailed</a:t>
            </a:r>
            <a:r>
              <a:rPr lang="nl-NL" dirty="0" smtClean="0">
                <a:solidFill>
                  <a:schemeClr val="accent1">
                    <a:lumMod val="75000"/>
                  </a:schemeClr>
                </a:solidFill>
              </a:rPr>
              <a:t> </a:t>
            </a:r>
            <a:r>
              <a:rPr lang="nl-NL" dirty="0" err="1" smtClean="0">
                <a:solidFill>
                  <a:schemeClr val="accent1">
                    <a:lumMod val="75000"/>
                  </a:schemeClr>
                </a:solidFill>
              </a:rPr>
              <a:t>operational</a:t>
            </a:r>
            <a:r>
              <a:rPr lang="nl-NL" dirty="0" smtClean="0">
                <a:solidFill>
                  <a:schemeClr val="accent1">
                    <a:lumMod val="75000"/>
                  </a:schemeClr>
                </a:solidFill>
              </a:rPr>
              <a:t> issues or </a:t>
            </a:r>
            <a:r>
              <a:rPr lang="nl-NL" dirty="0" err="1" smtClean="0">
                <a:solidFill>
                  <a:schemeClr val="accent1">
                    <a:lumMod val="75000"/>
                  </a:schemeClr>
                </a:solidFill>
              </a:rPr>
              <a:t>plans</a:t>
            </a:r>
            <a:r>
              <a:rPr lang="nl-NL" dirty="0" smtClean="0">
                <a:solidFill>
                  <a:schemeClr val="accent1">
                    <a:lumMod val="75000"/>
                  </a:schemeClr>
                </a:solidFill>
              </a:rPr>
              <a:t>, </a:t>
            </a:r>
            <a:r>
              <a:rPr lang="nl-NL" dirty="0" err="1" smtClean="0">
                <a:solidFill>
                  <a:schemeClr val="accent1">
                    <a:lumMod val="75000"/>
                  </a:schemeClr>
                </a:solidFill>
              </a:rPr>
              <a:t>if</a:t>
            </a:r>
            <a:r>
              <a:rPr lang="nl-NL" dirty="0" smtClean="0">
                <a:solidFill>
                  <a:schemeClr val="accent1">
                    <a:lumMod val="75000"/>
                  </a:schemeClr>
                </a:solidFill>
              </a:rPr>
              <a:t> </a:t>
            </a:r>
            <a:r>
              <a:rPr lang="nl-NL" dirty="0" err="1" smtClean="0">
                <a:solidFill>
                  <a:schemeClr val="accent1">
                    <a:lumMod val="75000"/>
                  </a:schemeClr>
                </a:solidFill>
              </a:rPr>
              <a:t>necessary</a:t>
            </a:r>
            <a:endParaRPr lang="nl-NL" dirty="0" smtClean="0">
              <a:solidFill>
                <a:schemeClr val="accent1">
                  <a:lumMod val="75000"/>
                </a:schemeClr>
              </a:solidFill>
            </a:endParaRPr>
          </a:p>
          <a:p>
            <a:pPr marL="285750" indent="-285750">
              <a:buFont typeface="Arial" panose="020B0604020202020204" pitchFamily="34" charset="0"/>
              <a:buChar char="•"/>
            </a:pPr>
            <a:endParaRPr lang="nl-NL" dirty="0" smtClean="0">
              <a:solidFill>
                <a:schemeClr val="accent1">
                  <a:lumMod val="75000"/>
                </a:schemeClr>
              </a:solidFill>
            </a:endParaRPr>
          </a:p>
          <a:p>
            <a:pPr marL="285750" indent="-285750">
              <a:buFont typeface="Symbol" panose="05050102010706020507" pitchFamily="18" charset="2"/>
              <a:buChar char="-"/>
            </a:pPr>
            <a:r>
              <a:rPr lang="nl-NL" dirty="0" err="1" smtClean="0">
                <a:solidFill>
                  <a:schemeClr val="accent1">
                    <a:lumMod val="75000"/>
                  </a:schemeClr>
                </a:solidFill>
              </a:rPr>
              <a:t>Cost</a:t>
            </a:r>
            <a:r>
              <a:rPr lang="nl-NL" dirty="0" smtClean="0">
                <a:solidFill>
                  <a:schemeClr val="accent1">
                    <a:lumMod val="75000"/>
                  </a:schemeClr>
                </a:solidFill>
              </a:rPr>
              <a:t> efficiency is </a:t>
            </a:r>
            <a:r>
              <a:rPr lang="nl-NL" dirty="0" err="1" smtClean="0">
                <a:solidFill>
                  <a:schemeClr val="accent1">
                    <a:lumMod val="75000"/>
                  </a:schemeClr>
                </a:solidFill>
              </a:rPr>
              <a:t>presented</a:t>
            </a:r>
            <a:r>
              <a:rPr lang="nl-NL" dirty="0" smtClean="0">
                <a:solidFill>
                  <a:schemeClr val="accent1">
                    <a:lumMod val="75000"/>
                  </a:schemeClr>
                </a:solidFill>
              </a:rPr>
              <a:t> for information and </a:t>
            </a:r>
            <a:r>
              <a:rPr lang="nl-NL" dirty="0" err="1" smtClean="0">
                <a:solidFill>
                  <a:schemeClr val="accent1">
                    <a:lumMod val="75000"/>
                  </a:schemeClr>
                </a:solidFill>
              </a:rPr>
              <a:t>completeness</a:t>
            </a:r>
            <a:r>
              <a:rPr lang="nl-NL" dirty="0" smtClean="0">
                <a:solidFill>
                  <a:schemeClr val="accent1">
                    <a:lumMod val="75000"/>
                  </a:schemeClr>
                </a:solidFill>
              </a:rPr>
              <a:t> </a:t>
            </a:r>
            <a:r>
              <a:rPr lang="nl-NL" dirty="0" err="1" smtClean="0">
                <a:solidFill>
                  <a:schemeClr val="accent1">
                    <a:lumMod val="75000"/>
                  </a:schemeClr>
                </a:solidFill>
              </a:rPr>
              <a:t>only</a:t>
            </a:r>
            <a:r>
              <a:rPr lang="nl-NL" dirty="0" smtClean="0">
                <a:solidFill>
                  <a:schemeClr val="accent1">
                    <a:lumMod val="75000"/>
                  </a:schemeClr>
                </a:solidFill>
              </a:rPr>
              <a:t>; details have been </a:t>
            </a:r>
            <a:r>
              <a:rPr lang="nl-NL" dirty="0" err="1" smtClean="0">
                <a:solidFill>
                  <a:schemeClr val="accent1">
                    <a:lumMod val="75000"/>
                  </a:schemeClr>
                </a:solidFill>
              </a:rPr>
              <a:t>consulted</a:t>
            </a:r>
            <a:r>
              <a:rPr lang="nl-NL" dirty="0" smtClean="0">
                <a:solidFill>
                  <a:schemeClr val="accent1">
                    <a:lumMod val="75000"/>
                  </a:schemeClr>
                </a:solidFill>
              </a:rPr>
              <a:t> at </a:t>
            </a:r>
            <a:r>
              <a:rPr lang="nl-NL" dirty="0" err="1" smtClean="0">
                <a:solidFill>
                  <a:schemeClr val="accent1">
                    <a:lumMod val="75000"/>
                  </a:schemeClr>
                </a:solidFill>
              </a:rPr>
              <a:t>national</a:t>
            </a:r>
            <a:r>
              <a:rPr lang="nl-NL" dirty="0" smtClean="0">
                <a:solidFill>
                  <a:schemeClr val="accent1">
                    <a:lumMod val="75000"/>
                  </a:schemeClr>
                </a:solidFill>
              </a:rPr>
              <a:t> level – no </a:t>
            </a:r>
            <a:r>
              <a:rPr lang="nl-NL" dirty="0" err="1" smtClean="0">
                <a:solidFill>
                  <a:schemeClr val="accent1">
                    <a:lumMod val="75000"/>
                  </a:schemeClr>
                </a:solidFill>
              </a:rPr>
              <a:t>questions</a:t>
            </a:r>
            <a:r>
              <a:rPr lang="nl-NL" dirty="0" smtClean="0">
                <a:solidFill>
                  <a:schemeClr val="accent1">
                    <a:lumMod val="75000"/>
                  </a:schemeClr>
                </a:solidFill>
              </a:rPr>
              <a:t> or </a:t>
            </a:r>
            <a:r>
              <a:rPr lang="nl-NL" dirty="0" err="1" smtClean="0">
                <a:solidFill>
                  <a:schemeClr val="accent1">
                    <a:lumMod val="75000"/>
                  </a:schemeClr>
                </a:solidFill>
              </a:rPr>
              <a:t>comments</a:t>
            </a:r>
            <a:r>
              <a:rPr lang="nl-NL" dirty="0" smtClean="0">
                <a:solidFill>
                  <a:schemeClr val="accent1">
                    <a:lumMod val="75000"/>
                  </a:schemeClr>
                </a:solidFill>
              </a:rPr>
              <a:t> are </a:t>
            </a:r>
            <a:r>
              <a:rPr lang="nl-NL" dirty="0" err="1" smtClean="0">
                <a:solidFill>
                  <a:schemeClr val="accent1">
                    <a:lumMod val="75000"/>
                  </a:schemeClr>
                </a:solidFill>
              </a:rPr>
              <a:t>foreseen</a:t>
            </a:r>
            <a:r>
              <a:rPr lang="nl-NL" dirty="0" smtClean="0">
                <a:solidFill>
                  <a:schemeClr val="accent1">
                    <a:lumMod val="75000"/>
                  </a:schemeClr>
                </a:solidFill>
              </a:rPr>
              <a:t> </a:t>
            </a:r>
            <a:r>
              <a:rPr lang="nl-NL" dirty="0" err="1" smtClean="0">
                <a:solidFill>
                  <a:schemeClr val="accent1">
                    <a:lumMod val="75000"/>
                  </a:schemeClr>
                </a:solidFill>
              </a:rPr>
              <a:t>today</a:t>
            </a:r>
            <a:endParaRPr lang="nl-NL" dirty="0" smtClean="0">
              <a:solidFill>
                <a:schemeClr val="accent1">
                  <a:lumMod val="75000"/>
                </a:schemeClr>
              </a:solidFill>
            </a:endParaRPr>
          </a:p>
          <a:p>
            <a:pPr marL="285750" indent="-285750">
              <a:buFont typeface="Arial" panose="020B0604020202020204" pitchFamily="34" charset="0"/>
              <a:buChar char="•"/>
            </a:pPr>
            <a:endParaRPr lang="nl-NL" dirty="0">
              <a:solidFill>
                <a:schemeClr val="accent1">
                  <a:lumMod val="75000"/>
                </a:schemeClr>
              </a:solidFill>
            </a:endParaRPr>
          </a:p>
          <a:p>
            <a:pPr marL="285750" indent="-285750">
              <a:buFont typeface="Symbol" panose="05050102010706020507" pitchFamily="18" charset="2"/>
              <a:buChar char="-"/>
            </a:pPr>
            <a:r>
              <a:rPr lang="nl-NL" dirty="0" smtClean="0">
                <a:solidFill>
                  <a:schemeClr val="accent1">
                    <a:lumMod val="75000"/>
                  </a:schemeClr>
                </a:solidFill>
              </a:rPr>
              <a:t>Stakeholder </a:t>
            </a:r>
            <a:r>
              <a:rPr lang="nl-NL" dirty="0" err="1" smtClean="0">
                <a:solidFill>
                  <a:schemeClr val="accent1">
                    <a:lumMod val="75000"/>
                  </a:schemeClr>
                </a:solidFill>
              </a:rPr>
              <a:t>groups</a:t>
            </a:r>
            <a:r>
              <a:rPr lang="nl-NL" dirty="0" smtClean="0">
                <a:solidFill>
                  <a:schemeClr val="accent1">
                    <a:lumMod val="75000"/>
                  </a:schemeClr>
                </a:solidFill>
              </a:rPr>
              <a:t> </a:t>
            </a:r>
            <a:r>
              <a:rPr lang="nl-NL" dirty="0" err="1" smtClean="0">
                <a:solidFill>
                  <a:schemeClr val="accent1">
                    <a:lumMod val="75000"/>
                  </a:schemeClr>
                </a:solidFill>
              </a:rPr>
              <a:t>will</a:t>
            </a:r>
            <a:r>
              <a:rPr lang="nl-NL" dirty="0" smtClean="0">
                <a:solidFill>
                  <a:schemeClr val="accent1">
                    <a:lumMod val="75000"/>
                  </a:schemeClr>
                </a:solidFill>
              </a:rPr>
              <a:t> </a:t>
            </a:r>
            <a:r>
              <a:rPr lang="nl-NL" dirty="0" err="1" smtClean="0">
                <a:solidFill>
                  <a:schemeClr val="accent1">
                    <a:lumMod val="75000"/>
                  </a:schemeClr>
                </a:solidFill>
              </a:rPr>
              <a:t>be</a:t>
            </a:r>
            <a:r>
              <a:rPr lang="nl-NL" dirty="0" smtClean="0">
                <a:solidFill>
                  <a:schemeClr val="accent1">
                    <a:lumMod val="75000"/>
                  </a:schemeClr>
                </a:solidFill>
              </a:rPr>
              <a:t> </a:t>
            </a:r>
            <a:r>
              <a:rPr lang="nl-NL" dirty="0" err="1" smtClean="0">
                <a:solidFill>
                  <a:schemeClr val="accent1">
                    <a:lumMod val="75000"/>
                  </a:schemeClr>
                </a:solidFill>
              </a:rPr>
              <a:t>able</a:t>
            </a:r>
            <a:r>
              <a:rPr lang="nl-NL" dirty="0" smtClean="0">
                <a:solidFill>
                  <a:schemeClr val="accent1">
                    <a:lumMod val="75000"/>
                  </a:schemeClr>
                </a:solidFill>
              </a:rPr>
              <a:t> </a:t>
            </a:r>
            <a:r>
              <a:rPr lang="nl-NL" dirty="0" err="1" smtClean="0">
                <a:solidFill>
                  <a:schemeClr val="accent1">
                    <a:lumMod val="75000"/>
                  </a:schemeClr>
                </a:solidFill>
              </a:rPr>
              <a:t>to</a:t>
            </a:r>
            <a:r>
              <a:rPr lang="nl-NL" dirty="0" smtClean="0">
                <a:solidFill>
                  <a:schemeClr val="accent1">
                    <a:lumMod val="75000"/>
                  </a:schemeClr>
                </a:solidFill>
              </a:rPr>
              <a:t> present </a:t>
            </a:r>
            <a:r>
              <a:rPr lang="nl-NL" dirty="0" err="1" smtClean="0">
                <a:solidFill>
                  <a:schemeClr val="accent1">
                    <a:lumMod val="75000"/>
                  </a:schemeClr>
                </a:solidFill>
              </a:rPr>
              <a:t>general</a:t>
            </a:r>
            <a:r>
              <a:rPr lang="nl-NL" dirty="0" smtClean="0">
                <a:solidFill>
                  <a:schemeClr val="accent1">
                    <a:lumMod val="75000"/>
                  </a:schemeClr>
                </a:solidFill>
              </a:rPr>
              <a:t> views and </a:t>
            </a:r>
            <a:r>
              <a:rPr lang="nl-NL" dirty="0" err="1" smtClean="0">
                <a:solidFill>
                  <a:schemeClr val="accent1">
                    <a:lumMod val="75000"/>
                  </a:schemeClr>
                </a:solidFill>
              </a:rPr>
              <a:t>comments</a:t>
            </a:r>
            <a:r>
              <a:rPr lang="nl-NL" dirty="0" smtClean="0">
                <a:solidFill>
                  <a:schemeClr val="accent1">
                    <a:lumMod val="75000"/>
                  </a:schemeClr>
                </a:solidFill>
              </a:rPr>
              <a:t> in </a:t>
            </a:r>
            <a:r>
              <a:rPr lang="nl-NL" dirty="0" err="1" smtClean="0">
                <a:solidFill>
                  <a:schemeClr val="accent1">
                    <a:lumMod val="75000"/>
                  </a:schemeClr>
                </a:solidFill>
              </a:rPr>
              <a:t>the</a:t>
            </a:r>
            <a:r>
              <a:rPr lang="nl-NL" dirty="0" smtClean="0">
                <a:solidFill>
                  <a:schemeClr val="accent1">
                    <a:lumMod val="75000"/>
                  </a:schemeClr>
                </a:solidFill>
              </a:rPr>
              <a:t> </a:t>
            </a:r>
            <a:r>
              <a:rPr lang="nl-NL" dirty="0" err="1" smtClean="0">
                <a:solidFill>
                  <a:schemeClr val="accent1">
                    <a:lumMod val="75000"/>
                  </a:schemeClr>
                </a:solidFill>
              </a:rPr>
              <a:t>afternoon</a:t>
            </a:r>
            <a:endParaRPr lang="nl-NL" dirty="0">
              <a:solidFill>
                <a:schemeClr val="accent1">
                  <a:lumMod val="75000"/>
                </a:schemeClr>
              </a:solidFill>
            </a:endParaRPr>
          </a:p>
          <a:p>
            <a:pPr marL="285750" indent="-285750">
              <a:buFont typeface="Arial" panose="020B0604020202020204" pitchFamily="34" charset="0"/>
              <a:buChar char="•"/>
            </a:pPr>
            <a:endParaRPr lang="nl-NL" dirty="0" smtClean="0">
              <a:solidFill>
                <a:schemeClr val="accent1">
                  <a:lumMod val="75000"/>
                </a:schemeClr>
              </a:solidFill>
            </a:endParaRPr>
          </a:p>
          <a:p>
            <a:pPr marL="285750" indent="-285750">
              <a:buFont typeface="Symbol" panose="05050102010706020507" pitchFamily="18" charset="2"/>
              <a:buChar char="-"/>
            </a:pPr>
            <a:r>
              <a:rPr lang="nl-NL" dirty="0" smtClean="0">
                <a:solidFill>
                  <a:schemeClr val="accent1">
                    <a:lumMod val="75000"/>
                  </a:schemeClr>
                </a:solidFill>
              </a:rPr>
              <a:t>Following the meeting, FABEC NSAs will consider stakeholder comments and, if appropriate, adapt proposed targets which will be proposed to the FABEC Council for final approval</a:t>
            </a:r>
          </a:p>
          <a:p>
            <a:pPr marL="742950" lvl="1" indent="-285750">
              <a:buFont typeface="Arial" panose="020B0604020202020204" pitchFamily="34" charset="0"/>
              <a:buChar char="•"/>
            </a:pPr>
            <a:r>
              <a:rPr lang="nl-NL" dirty="0" smtClean="0">
                <a:solidFill>
                  <a:schemeClr val="accent1">
                    <a:lumMod val="75000"/>
                  </a:schemeClr>
                </a:solidFill>
              </a:rPr>
              <a:t>Additional, written stakeholder comments following the meeting are welcome, if received by 10 September at the latest</a:t>
            </a:r>
            <a:endParaRPr lang="nl-NL" dirty="0">
              <a:solidFill>
                <a:schemeClr val="accent1">
                  <a:lumMod val="75000"/>
                </a:schemeClr>
              </a:solidFill>
            </a:endParaRPr>
          </a:p>
        </p:txBody>
      </p:sp>
      <p:sp>
        <p:nvSpPr>
          <p:cNvPr id="4" name="Tijdelijke aanduiding voor voettekst 3"/>
          <p:cNvSpPr>
            <a:spLocks noGrp="1"/>
          </p:cNvSpPr>
          <p:nvPr>
            <p:ph type="ftr" sz="quarter" idx="15"/>
          </p:nvPr>
        </p:nvSpPr>
        <p:spPr/>
        <p:txBody>
          <a:bodyPr/>
          <a:lstStyle/>
          <a:p>
            <a:pPr>
              <a:defRPr/>
            </a:pPr>
            <a:endParaRPr lang="de-DE"/>
          </a:p>
        </p:txBody>
      </p:sp>
    </p:spTree>
    <p:extLst>
      <p:ext uri="{BB962C8B-B14F-4D97-AF65-F5344CB8AC3E}">
        <p14:creationId xmlns:p14="http://schemas.microsoft.com/office/powerpoint/2010/main" val="35425678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6"/>
          </p:nvPr>
        </p:nvSpPr>
        <p:spPr>
          <a:xfrm>
            <a:off x="335360" y="1124744"/>
            <a:ext cx="10894483" cy="273597"/>
          </a:xfrm>
        </p:spPr>
        <p:txBody>
          <a:bodyPr/>
          <a:lstStyle/>
          <a:p>
            <a:r>
              <a:rPr lang="de-DE" sz="2800" dirty="0" smtClean="0"/>
              <a:t>Stakeholder </a:t>
            </a:r>
            <a:r>
              <a:rPr lang="de-DE" sz="2800" dirty="0" err="1" smtClean="0"/>
              <a:t>consultation</a:t>
            </a:r>
            <a:r>
              <a:rPr lang="de-DE" sz="2800" dirty="0" smtClean="0"/>
              <a:t> </a:t>
            </a:r>
            <a:r>
              <a:rPr lang="de-DE" sz="2800" dirty="0" err="1" smtClean="0"/>
              <a:t>meeting</a:t>
            </a:r>
            <a:r>
              <a:rPr lang="de-DE" sz="2800" dirty="0" smtClean="0"/>
              <a:t> on </a:t>
            </a:r>
          </a:p>
          <a:p>
            <a:r>
              <a:rPr lang="de-DE" sz="2800" dirty="0" smtClean="0"/>
              <a:t>FABEC RP3 </a:t>
            </a:r>
            <a:r>
              <a:rPr lang="de-DE" sz="2800" dirty="0" err="1" smtClean="0"/>
              <a:t>performance</a:t>
            </a:r>
            <a:r>
              <a:rPr lang="de-DE" sz="2800" dirty="0" smtClean="0"/>
              <a:t> plan</a:t>
            </a:r>
          </a:p>
          <a:p>
            <a:endParaRPr lang="de-DE" sz="2800" dirty="0" smtClean="0"/>
          </a:p>
          <a:p>
            <a:r>
              <a:rPr lang="de-DE" sz="2400" dirty="0" smtClean="0"/>
              <a:t>Björn Schräder, LU NSA</a:t>
            </a:r>
          </a:p>
          <a:p>
            <a:endParaRPr lang="de-DE" sz="2800" dirty="0"/>
          </a:p>
          <a:p>
            <a:r>
              <a:rPr lang="de-DE" sz="4000" dirty="0" err="1" smtClean="0"/>
              <a:t>Safety</a:t>
            </a:r>
            <a:endParaRPr lang="de-DE" sz="4000" dirty="0" smtClean="0"/>
          </a:p>
          <a:p>
            <a:endParaRPr lang="de-DE" sz="2800" dirty="0" smtClean="0"/>
          </a:p>
          <a:p>
            <a:r>
              <a:rPr lang="de-DE" sz="2000" b="0" dirty="0" smtClean="0"/>
              <a:t>Luxembourg, 5 September 2019</a:t>
            </a:r>
          </a:p>
          <a:p>
            <a:endParaRPr lang="de-DE" dirty="0" smtClean="0"/>
          </a:p>
        </p:txBody>
      </p:sp>
    </p:spTree>
    <p:extLst>
      <p:ext uri="{BB962C8B-B14F-4D97-AF65-F5344CB8AC3E}">
        <p14:creationId xmlns:p14="http://schemas.microsoft.com/office/powerpoint/2010/main" val="13944667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err="1" smtClean="0"/>
              <a:t>Key</a:t>
            </a:r>
            <a:r>
              <a:rPr lang="nl-NL" dirty="0" smtClean="0"/>
              <a:t> performance indicator </a:t>
            </a:r>
            <a:r>
              <a:rPr lang="nl-NL" dirty="0" err="1" smtClean="0"/>
              <a:t>definition</a:t>
            </a:r>
            <a:endParaRPr lang="nl-NL" dirty="0"/>
          </a:p>
        </p:txBody>
      </p:sp>
      <p:sp>
        <p:nvSpPr>
          <p:cNvPr id="6" name="Tijdelijke aanduiding voor tekst 2"/>
          <p:cNvSpPr txBox="1">
            <a:spLocks/>
          </p:cNvSpPr>
          <p:nvPr/>
        </p:nvSpPr>
        <p:spPr>
          <a:xfrm>
            <a:off x="479376" y="1556792"/>
            <a:ext cx="11239500" cy="4175126"/>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7408F"/>
                </a:solidFill>
                <a:latin typeface="Arial" pitchFamily="34" charset="0"/>
                <a:ea typeface="+mn-ea"/>
                <a:cs typeface="Arial" pitchFamily="34" charset="0"/>
              </a:defRPr>
            </a:lvl1pPr>
            <a:lvl2pPr marL="457200" indent="0" algn="l" rtl="0" eaLnBrk="1" fontAlgn="base" hangingPunct="1">
              <a:spcBef>
                <a:spcPct val="20000"/>
              </a:spcBef>
              <a:spcAft>
                <a:spcPct val="0"/>
              </a:spcAft>
              <a:buFont typeface="Arial" charset="0"/>
              <a:buNone/>
              <a:defRPr sz="1800" b="1" kern="1200">
                <a:solidFill>
                  <a:srgbClr val="07408F"/>
                </a:solidFill>
                <a:latin typeface="+mn-lt"/>
                <a:ea typeface="+mn-ea"/>
                <a:cs typeface="+mn-cs"/>
              </a:defRPr>
            </a:lvl2pPr>
            <a:lvl3pPr marL="914400" indent="0" algn="l" rtl="0" eaLnBrk="1" fontAlgn="base" hangingPunct="1">
              <a:spcBef>
                <a:spcPct val="20000"/>
              </a:spcBef>
              <a:spcAft>
                <a:spcPct val="0"/>
              </a:spcAft>
              <a:buFont typeface="Arial" charset="0"/>
              <a:buNone/>
              <a:defRPr sz="1800" b="1" kern="1200">
                <a:solidFill>
                  <a:srgbClr val="07408F"/>
                </a:solidFill>
                <a:latin typeface="+mn-lt"/>
                <a:ea typeface="+mn-ea"/>
                <a:cs typeface="+mn-cs"/>
              </a:defRPr>
            </a:lvl3pPr>
            <a:lvl4pPr marL="1371600" indent="0" algn="l" rtl="0" eaLnBrk="1" fontAlgn="base" hangingPunct="1">
              <a:spcBef>
                <a:spcPct val="20000"/>
              </a:spcBef>
              <a:spcAft>
                <a:spcPct val="0"/>
              </a:spcAft>
              <a:buFont typeface="Arial" charset="0"/>
              <a:buNone/>
              <a:defRPr sz="1800" b="1" kern="1200">
                <a:solidFill>
                  <a:srgbClr val="07408F"/>
                </a:solidFill>
                <a:latin typeface="+mn-lt"/>
                <a:ea typeface="+mn-ea"/>
                <a:cs typeface="+mn-cs"/>
              </a:defRPr>
            </a:lvl4pPr>
            <a:lvl5pPr marL="1828800" indent="0" algn="l" rtl="0" eaLnBrk="1" fontAlgn="base" hangingPunct="1">
              <a:spcBef>
                <a:spcPct val="20000"/>
              </a:spcBef>
              <a:spcAft>
                <a:spcPct val="0"/>
              </a:spcAft>
              <a:buFont typeface="Arial" charset="0"/>
              <a:buNone/>
              <a:defRPr sz="1800" b="1" kern="1200">
                <a:solidFill>
                  <a:srgbClr val="07408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gn="just">
              <a:buFont typeface="Symbol" panose="05050102010706020507" pitchFamily="18" charset="2"/>
              <a:buChar char="-"/>
            </a:pPr>
            <a:r>
              <a:rPr lang="fr-FR" dirty="0" smtClean="0">
                <a:solidFill>
                  <a:schemeClr val="accent1">
                    <a:lumMod val="75000"/>
                  </a:schemeClr>
                </a:solidFill>
              </a:rPr>
              <a:t>KPI </a:t>
            </a:r>
            <a:r>
              <a:rPr lang="fr-FR" dirty="0" err="1" smtClean="0">
                <a:solidFill>
                  <a:schemeClr val="accent1">
                    <a:lumMod val="75000"/>
                  </a:schemeClr>
                </a:solidFill>
              </a:rPr>
              <a:t>definition</a:t>
            </a:r>
            <a:r>
              <a:rPr lang="fr-FR" dirty="0" smtClean="0">
                <a:solidFill>
                  <a:schemeClr val="accent1">
                    <a:lumMod val="75000"/>
                  </a:schemeClr>
                </a:solidFill>
              </a:rPr>
              <a:t>  (</a:t>
            </a:r>
            <a:r>
              <a:rPr lang="fr-FR" dirty="0" err="1" smtClean="0">
                <a:solidFill>
                  <a:schemeClr val="accent1">
                    <a:lumMod val="75000"/>
                  </a:schemeClr>
                </a:solidFill>
              </a:rPr>
              <a:t>annex</a:t>
            </a:r>
            <a:r>
              <a:rPr lang="fr-FR" dirty="0" smtClean="0">
                <a:solidFill>
                  <a:schemeClr val="accent1">
                    <a:lumMod val="75000"/>
                  </a:schemeClr>
                </a:solidFill>
              </a:rPr>
              <a:t> 1, section 1, </a:t>
            </a:r>
            <a:r>
              <a:rPr lang="fr-FR" dirty="0" err="1" smtClean="0">
                <a:solidFill>
                  <a:schemeClr val="accent1">
                    <a:lumMod val="75000"/>
                  </a:schemeClr>
                </a:solidFill>
              </a:rPr>
              <a:t>paragraph</a:t>
            </a:r>
            <a:r>
              <a:rPr lang="fr-FR" dirty="0" smtClean="0">
                <a:solidFill>
                  <a:schemeClr val="accent1">
                    <a:lumMod val="75000"/>
                  </a:schemeClr>
                </a:solidFill>
              </a:rPr>
              <a:t> 1.1 of </a:t>
            </a:r>
            <a:r>
              <a:rPr lang="en-US" i="1" dirty="0" smtClean="0">
                <a:solidFill>
                  <a:schemeClr val="accent1">
                    <a:lumMod val="75000"/>
                  </a:schemeClr>
                </a:solidFill>
              </a:rPr>
              <a:t>(EU) 2019/317)</a:t>
            </a:r>
          </a:p>
          <a:p>
            <a:pPr marL="285750" indent="-285750" algn="just">
              <a:buFont typeface="Wingdings" panose="05000000000000000000" pitchFamily="2" charset="2"/>
              <a:buChar char="q"/>
            </a:pPr>
            <a:endParaRPr lang="fr-FR" dirty="0" smtClean="0">
              <a:solidFill>
                <a:schemeClr val="accent1">
                  <a:lumMod val="75000"/>
                </a:schemeClr>
              </a:solidFill>
            </a:endParaRPr>
          </a:p>
          <a:p>
            <a:pPr algn="just"/>
            <a:r>
              <a:rPr lang="en-US" sz="2000" dirty="0" smtClean="0">
                <a:solidFill>
                  <a:schemeClr val="accent1">
                    <a:lumMod val="75000"/>
                  </a:schemeClr>
                </a:solidFill>
              </a:rPr>
              <a:t>“</a:t>
            </a:r>
            <a:r>
              <a:rPr lang="en-US" sz="2000" dirty="0">
                <a:solidFill>
                  <a:schemeClr val="accent1">
                    <a:lumMod val="75000"/>
                  </a:schemeClr>
                </a:solidFill>
              </a:rPr>
              <a:t>The minimum level of the effectiveness of safety management to be achieved by air navigation service providers certified to provide air traffic services. This KPI measures the level of implementation of the following safety management objectives</a:t>
            </a:r>
            <a:r>
              <a:rPr lang="en-US" sz="2000" dirty="0" smtClean="0">
                <a:solidFill>
                  <a:schemeClr val="accent1">
                    <a:lumMod val="75000"/>
                  </a:schemeClr>
                </a:solidFill>
              </a:rPr>
              <a:t>:</a:t>
            </a:r>
          </a:p>
          <a:p>
            <a:pPr algn="just"/>
            <a:endParaRPr lang="en-US" sz="2000" dirty="0">
              <a:solidFill>
                <a:schemeClr val="accent1">
                  <a:lumMod val="75000"/>
                </a:schemeClr>
              </a:solidFill>
            </a:endParaRPr>
          </a:p>
          <a:p>
            <a:pPr algn="just"/>
            <a:r>
              <a:rPr lang="en-US" sz="2000" dirty="0" smtClean="0">
                <a:solidFill>
                  <a:schemeClr val="accent1">
                    <a:lumMod val="75000"/>
                  </a:schemeClr>
                </a:solidFill>
              </a:rPr>
              <a:t>(a) safety </a:t>
            </a:r>
            <a:r>
              <a:rPr lang="en-US" sz="2000" dirty="0">
                <a:solidFill>
                  <a:schemeClr val="accent1">
                    <a:lumMod val="75000"/>
                  </a:schemeClr>
                </a:solidFill>
              </a:rPr>
              <a:t>policy and objectives; </a:t>
            </a:r>
          </a:p>
          <a:p>
            <a:pPr algn="just"/>
            <a:r>
              <a:rPr lang="en-US" sz="2000" dirty="0" smtClean="0">
                <a:solidFill>
                  <a:schemeClr val="accent1">
                    <a:lumMod val="75000"/>
                  </a:schemeClr>
                </a:solidFill>
              </a:rPr>
              <a:t>(b) safety </a:t>
            </a:r>
            <a:r>
              <a:rPr lang="en-US" sz="2000" dirty="0">
                <a:solidFill>
                  <a:schemeClr val="accent1">
                    <a:lumMod val="75000"/>
                  </a:schemeClr>
                </a:solidFill>
              </a:rPr>
              <a:t>risk management; </a:t>
            </a:r>
          </a:p>
          <a:p>
            <a:pPr algn="just"/>
            <a:r>
              <a:rPr lang="en-US" sz="2000" dirty="0" smtClean="0">
                <a:solidFill>
                  <a:schemeClr val="accent1">
                    <a:lumMod val="75000"/>
                  </a:schemeClr>
                </a:solidFill>
              </a:rPr>
              <a:t>(c) safety </a:t>
            </a:r>
            <a:r>
              <a:rPr lang="en-US" sz="2000" dirty="0">
                <a:solidFill>
                  <a:schemeClr val="accent1">
                    <a:lumMod val="75000"/>
                  </a:schemeClr>
                </a:solidFill>
              </a:rPr>
              <a:t>assurance; </a:t>
            </a:r>
          </a:p>
          <a:p>
            <a:pPr algn="just"/>
            <a:r>
              <a:rPr lang="en-US" sz="2000" dirty="0" smtClean="0">
                <a:solidFill>
                  <a:schemeClr val="accent1">
                    <a:lumMod val="75000"/>
                  </a:schemeClr>
                </a:solidFill>
              </a:rPr>
              <a:t>(d) safety </a:t>
            </a:r>
            <a:r>
              <a:rPr lang="en-US" sz="2000" dirty="0">
                <a:solidFill>
                  <a:schemeClr val="accent1">
                    <a:lumMod val="75000"/>
                  </a:schemeClr>
                </a:solidFill>
              </a:rPr>
              <a:t>promotion; </a:t>
            </a:r>
          </a:p>
          <a:p>
            <a:pPr algn="just"/>
            <a:r>
              <a:rPr lang="en-US" sz="2000" dirty="0" smtClean="0">
                <a:solidFill>
                  <a:schemeClr val="accent1">
                    <a:lumMod val="75000"/>
                  </a:schemeClr>
                </a:solidFill>
              </a:rPr>
              <a:t>(e) safety </a:t>
            </a:r>
            <a:r>
              <a:rPr lang="en-US" sz="2000" dirty="0">
                <a:solidFill>
                  <a:schemeClr val="accent1">
                    <a:lumMod val="75000"/>
                  </a:schemeClr>
                </a:solidFill>
              </a:rPr>
              <a:t>culture</a:t>
            </a:r>
            <a:r>
              <a:rPr lang="en-US" sz="2000" dirty="0" smtClean="0">
                <a:solidFill>
                  <a:schemeClr val="accent1">
                    <a:lumMod val="75000"/>
                  </a:schemeClr>
                </a:solidFill>
              </a:rPr>
              <a:t>.” </a:t>
            </a:r>
            <a:endParaRPr lang="fr-FR" sz="2000" dirty="0">
              <a:solidFill>
                <a:schemeClr val="accent1">
                  <a:lumMod val="75000"/>
                </a:schemeClr>
              </a:solidFill>
            </a:endParaRPr>
          </a:p>
        </p:txBody>
      </p:sp>
      <p:sp>
        <p:nvSpPr>
          <p:cNvPr id="7" name="Fußzeilenplatzhalter 6"/>
          <p:cNvSpPr>
            <a:spLocks noGrp="1"/>
          </p:cNvSpPr>
          <p:nvPr>
            <p:ph type="ftr" sz="quarter" idx="15"/>
          </p:nvPr>
        </p:nvSpPr>
        <p:spPr/>
        <p:txBody>
          <a:bodyPr/>
          <a:lstStyle/>
          <a:p>
            <a:pPr>
              <a:defRPr/>
            </a:pPr>
            <a:endParaRPr lang="de-DE"/>
          </a:p>
        </p:txBody>
      </p:sp>
    </p:spTree>
    <p:extLst>
      <p:ext uri="{BB962C8B-B14F-4D97-AF65-F5344CB8AC3E}">
        <p14:creationId xmlns:p14="http://schemas.microsoft.com/office/powerpoint/2010/main" val="103401479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bec_Vorlag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ABEC-Präsentations_Vorlage - Breitband 16x9.potx" id="{F58DA590-3442-4B1D-9AD1-44A765555746}" vid="{AFE2B88D-481F-4B5C-A2CE-059AB3277AB2}"/>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FABEC-Präsentations_Vorlage - Breitband 16x9</Template>
  <TotalTime>0</TotalTime>
  <Words>4791</Words>
  <Application>Microsoft Office PowerPoint</Application>
  <PresentationFormat>Breedbeeld</PresentationFormat>
  <Paragraphs>1006</Paragraphs>
  <Slides>68</Slides>
  <Notes>11</Notes>
  <HiddenSlides>0</HiddenSlides>
  <MMClips>0</MMClips>
  <ScaleCrop>false</ScaleCrop>
  <HeadingPairs>
    <vt:vector size="8" baseType="variant">
      <vt:variant>
        <vt:lpstr>Gebruikte lettertypen</vt:lpstr>
      </vt:variant>
      <vt:variant>
        <vt:i4>7</vt:i4>
      </vt:variant>
      <vt:variant>
        <vt:lpstr>Thema</vt:lpstr>
      </vt:variant>
      <vt:variant>
        <vt:i4>1</vt:i4>
      </vt:variant>
      <vt:variant>
        <vt:lpstr>Ingesloten OLE-bronprogramma's</vt:lpstr>
      </vt:variant>
      <vt:variant>
        <vt:i4>2</vt:i4>
      </vt:variant>
      <vt:variant>
        <vt:lpstr>Diatitels</vt:lpstr>
      </vt:variant>
      <vt:variant>
        <vt:i4>68</vt:i4>
      </vt:variant>
    </vt:vector>
  </HeadingPairs>
  <TitlesOfParts>
    <vt:vector size="78" baseType="lpstr">
      <vt:lpstr>ＭＳ Ｐゴシック</vt:lpstr>
      <vt:lpstr>Arial</vt:lpstr>
      <vt:lpstr>Arial Black</vt:lpstr>
      <vt:lpstr>Calibri</vt:lpstr>
      <vt:lpstr>Symbol</vt:lpstr>
      <vt:lpstr>Times New Roman</vt:lpstr>
      <vt:lpstr>Wingdings</vt:lpstr>
      <vt:lpstr>Fabec_Vorlage</vt:lpstr>
      <vt:lpstr>Feuille de calcul</vt:lpstr>
      <vt:lpstr>Document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Rijksoverheid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Ham, F.A.D. van (Ference) - DGB</dc:creator>
  <cp:lastModifiedBy>Ham, F.A.D. van (Ference) - DGB</cp:lastModifiedBy>
  <cp:revision>34</cp:revision>
  <cp:lastPrinted>2019-08-20T12:06:08Z</cp:lastPrinted>
  <dcterms:created xsi:type="dcterms:W3CDTF">2019-08-06T08:07:19Z</dcterms:created>
  <dcterms:modified xsi:type="dcterms:W3CDTF">2019-09-05T10:51:14Z</dcterms:modified>
</cp:coreProperties>
</file>